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67" r:id="rId5"/>
    <p:sldId id="268" r:id="rId6"/>
    <p:sldId id="287" r:id="rId7"/>
    <p:sldId id="306" r:id="rId8"/>
    <p:sldId id="288" r:id="rId9"/>
    <p:sldId id="289" r:id="rId10"/>
    <p:sldId id="299" r:id="rId11"/>
    <p:sldId id="302" r:id="rId12"/>
    <p:sldId id="285" r:id="rId13"/>
    <p:sldId id="272" r:id="rId14"/>
    <p:sldId id="276" r:id="rId15"/>
    <p:sldId id="277" r:id="rId16"/>
    <p:sldId id="280" r:id="rId17"/>
    <p:sldId id="281" r:id="rId18"/>
    <p:sldId id="275" r:id="rId19"/>
    <p:sldId id="307" r:id="rId20"/>
    <p:sldId id="308" r:id="rId21"/>
    <p:sldId id="309" r:id="rId22"/>
    <p:sldId id="304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5C26"/>
    <a:srgbClr val="14A0C8"/>
    <a:srgbClr val="97BF0D"/>
    <a:srgbClr val="F6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59"/>
  </p:normalViewPr>
  <p:slideViewPr>
    <p:cSldViewPr snapToGrid="0">
      <p:cViewPr varScale="1">
        <p:scale>
          <a:sx n="65" d="100"/>
          <a:sy n="65" d="100"/>
        </p:scale>
        <p:origin x="71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EDF\AppData\Local\Microsoft\Windows\INetCache\Content.Outlook\18G1S3DI\Consolidation%20Tr&#233;sorerie%20Globale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/>
              <a:t>Courbe globale de trésorerie des EEDF</a:t>
            </a:r>
          </a:p>
        </c:rich>
      </c:tx>
      <c:layout>
        <c:manualLayout>
          <c:xMode val="edge"/>
          <c:yMode val="edge"/>
          <c:x val="0.41281718230103132"/>
          <c:y val="2.07869339272457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8637735728060171E-2"/>
          <c:y val="0.11311061618411287"/>
          <c:w val="0.92274679015908356"/>
          <c:h val="0.75304117052183617"/>
        </c:manualLayout>
      </c:layout>
      <c:lineChart>
        <c:grouping val="standard"/>
        <c:varyColors val="0"/>
        <c:ser>
          <c:idx val="0"/>
          <c:order val="0"/>
          <c:tx>
            <c:strRef>
              <c:f>'courbes annuelles'!$A$13</c:f>
              <c:strCache>
                <c:ptCount val="1"/>
                <c:pt idx="0">
                  <c:v>2014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annuelles'!$B$13:$M$13</c:f>
              <c:numCache>
                <c:formatCode>#,##0\ "€"</c:formatCode>
                <c:ptCount val="12"/>
                <c:pt idx="0">
                  <c:v>968281</c:v>
                </c:pt>
                <c:pt idx="1">
                  <c:v>1049445</c:v>
                </c:pt>
                <c:pt idx="2">
                  <c:v>1288760</c:v>
                </c:pt>
                <c:pt idx="3">
                  <c:v>1418377</c:v>
                </c:pt>
                <c:pt idx="4">
                  <c:v>1775331</c:v>
                </c:pt>
                <c:pt idx="5">
                  <c:v>2593644</c:v>
                </c:pt>
                <c:pt idx="6">
                  <c:v>3377505</c:v>
                </c:pt>
                <c:pt idx="7">
                  <c:v>2482994</c:v>
                </c:pt>
                <c:pt idx="8">
                  <c:v>1433137</c:v>
                </c:pt>
                <c:pt idx="9">
                  <c:v>1269693</c:v>
                </c:pt>
                <c:pt idx="10">
                  <c:v>1075667</c:v>
                </c:pt>
                <c:pt idx="11">
                  <c:v>1642585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A0-4965-995A-F91AFDE1F35B}"/>
            </c:ext>
          </c:extLst>
        </c:ser>
        <c:ser>
          <c:idx val="1"/>
          <c:order val="1"/>
          <c:tx>
            <c:strRef>
              <c:f>'courbes annuelles'!$A$14</c:f>
              <c:strCache>
                <c:ptCount val="1"/>
                <c:pt idx="0">
                  <c:v>2015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annuelles'!$B$14:$M$14</c:f>
              <c:numCache>
                <c:formatCode>"€"#,##0_);[Red]\("€"#,##0\)</c:formatCode>
                <c:ptCount val="12"/>
                <c:pt idx="0">
                  <c:v>1355538.1699999992</c:v>
                </c:pt>
                <c:pt idx="1">
                  <c:v>1249778.6200000001</c:v>
                </c:pt>
                <c:pt idx="2">
                  <c:v>1777954.3800000006</c:v>
                </c:pt>
                <c:pt idx="3">
                  <c:v>1972959.1299999994</c:v>
                </c:pt>
                <c:pt idx="4">
                  <c:v>1678707.4200000004</c:v>
                </c:pt>
                <c:pt idx="5">
                  <c:v>1968170.7699999993</c:v>
                </c:pt>
                <c:pt idx="6">
                  <c:v>2083400.3099999994</c:v>
                </c:pt>
                <c:pt idx="7">
                  <c:v>1277207.4100000008</c:v>
                </c:pt>
                <c:pt idx="8">
                  <c:v>599092.31999999995</c:v>
                </c:pt>
                <c:pt idx="9">
                  <c:v>1310226.19</c:v>
                </c:pt>
                <c:pt idx="10">
                  <c:v>1288620.8600000008</c:v>
                </c:pt>
                <c:pt idx="11">
                  <c:v>1702158.4500000002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A0-4965-995A-F91AFDE1F35B}"/>
            </c:ext>
          </c:extLst>
        </c:ser>
        <c:ser>
          <c:idx val="2"/>
          <c:order val="2"/>
          <c:tx>
            <c:strRef>
              <c:f>'courbes annuelles'!$A$15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annuelles'!$B$15:$M$15</c:f>
              <c:numCache>
                <c:formatCode>#,##0\ "€"</c:formatCode>
                <c:ptCount val="12"/>
                <c:pt idx="0">
                  <c:v>1991676.8000000007</c:v>
                </c:pt>
                <c:pt idx="1">
                  <c:v>1693522.8400000008</c:v>
                </c:pt>
                <c:pt idx="2">
                  <c:v>1623298.1300000008</c:v>
                </c:pt>
                <c:pt idx="3">
                  <c:v>1581464.3400000008</c:v>
                </c:pt>
                <c:pt idx="4">
                  <c:v>2074867.7400000009</c:v>
                </c:pt>
                <c:pt idx="5">
                  <c:v>2950118.8999999994</c:v>
                </c:pt>
                <c:pt idx="6">
                  <c:v>2825917.9300000006</c:v>
                </c:pt>
                <c:pt idx="7">
                  <c:v>1798540.1999999988</c:v>
                </c:pt>
                <c:pt idx="8">
                  <c:v>1370111.57</c:v>
                </c:pt>
                <c:pt idx="9">
                  <c:v>1291848.8299999996</c:v>
                </c:pt>
                <c:pt idx="10">
                  <c:v>1581616.8999999992</c:v>
                </c:pt>
                <c:pt idx="11">
                  <c:v>2006238.7100000004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A0-4965-995A-F91AFDE1F35B}"/>
            </c:ext>
          </c:extLst>
        </c:ser>
        <c:ser>
          <c:idx val="3"/>
          <c:order val="3"/>
          <c:tx>
            <c:strRef>
              <c:f>'courbes annuelles'!$A$16</c:f>
              <c:strCache>
                <c:ptCount val="1"/>
                <c:pt idx="0">
                  <c:v>2017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annuelles'!$B$16:$M$16</c:f>
              <c:numCache>
                <c:formatCode>_-* #,##0\ [$€-40C]_-;\-* #,##0\ [$€-40C]_-;_-* "-"??\ [$€-40C]_-;_-@_-</c:formatCode>
                <c:ptCount val="12"/>
                <c:pt idx="0">
                  <c:v>1480661.2299999991</c:v>
                </c:pt>
                <c:pt idx="1">
                  <c:v>1438354.149999999</c:v>
                </c:pt>
                <c:pt idx="2">
                  <c:v>1375171.549999998</c:v>
                </c:pt>
                <c:pt idx="3">
                  <c:v>1586224.5599999996</c:v>
                </c:pt>
                <c:pt idx="4">
                  <c:v>1566960.9099999992</c:v>
                </c:pt>
                <c:pt idx="5">
                  <c:v>2834733.4999999991</c:v>
                </c:pt>
                <c:pt idx="6">
                  <c:v>2598988.9699999993</c:v>
                </c:pt>
                <c:pt idx="7">
                  <c:v>1524459.5600000015</c:v>
                </c:pt>
                <c:pt idx="8">
                  <c:v>751882.44000000006</c:v>
                </c:pt>
                <c:pt idx="9">
                  <c:v>1021713.0400000006</c:v>
                </c:pt>
                <c:pt idx="10">
                  <c:v>1176113.0400000005</c:v>
                </c:pt>
                <c:pt idx="11">
                  <c:v>1167656.2899999993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A0-4965-995A-F91AFDE1F35B}"/>
            </c:ext>
          </c:extLst>
        </c:ser>
        <c:ser>
          <c:idx val="4"/>
          <c:order val="4"/>
          <c:tx>
            <c:strRef>
              <c:f>'courbes annuelles'!$A$17</c:f>
              <c:strCache>
                <c:ptCount val="1"/>
                <c:pt idx="0">
                  <c:v>2018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annuelles'!$B$17:$M$17</c:f>
              <c:numCache>
                <c:formatCode>#,##0\ "€"</c:formatCode>
                <c:ptCount val="12"/>
                <c:pt idx="0">
                  <c:v>612292.84999999916</c:v>
                </c:pt>
                <c:pt idx="1">
                  <c:v>641109.59999999963</c:v>
                </c:pt>
                <c:pt idx="2">
                  <c:v>2206496.35</c:v>
                </c:pt>
                <c:pt idx="3">
                  <c:v>1139344.3800000006</c:v>
                </c:pt>
                <c:pt idx="4">
                  <c:v>1187798.94</c:v>
                </c:pt>
                <c:pt idx="5">
                  <c:v>1676542.2400000009</c:v>
                </c:pt>
                <c:pt idx="6">
                  <c:v>2206496.35</c:v>
                </c:pt>
                <c:pt idx="7">
                  <c:v>753744.92999999947</c:v>
                </c:pt>
                <c:pt idx="8">
                  <c:v>1119097.5799999991</c:v>
                </c:pt>
                <c:pt idx="9">
                  <c:v>1012188.9100000001</c:v>
                </c:pt>
                <c:pt idx="10">
                  <c:v>2039433.8800000008</c:v>
                </c:pt>
                <c:pt idx="11">
                  <c:v>2252926.2799999998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A0-4965-995A-F91AFDE1F35B}"/>
            </c:ext>
          </c:extLst>
        </c:ser>
        <c:ser>
          <c:idx val="5"/>
          <c:order val="5"/>
          <c:tx>
            <c:strRef>
              <c:f>'courbes annuelles'!$A$18</c:f>
              <c:strCache>
                <c:ptCount val="1"/>
                <c:pt idx="0">
                  <c:v>2019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annuelles'!$B$18:$M$18</c:f>
              <c:numCache>
                <c:formatCode>"€"#,##0_);[Red]\("€"#,##0\)</c:formatCode>
                <c:ptCount val="12"/>
                <c:pt idx="0">
                  <c:v>1733984.340000001</c:v>
                </c:pt>
                <c:pt idx="1">
                  <c:v>1617566.0600000003</c:v>
                </c:pt>
                <c:pt idx="2">
                  <c:v>1529356.7499999995</c:v>
                </c:pt>
                <c:pt idx="3">
                  <c:v>2028102.46</c:v>
                </c:pt>
                <c:pt idx="4">
                  <c:v>2182004.839999998</c:v>
                </c:pt>
                <c:pt idx="5">
                  <c:v>2624102.2399999998</c:v>
                </c:pt>
                <c:pt idx="6">
                  <c:v>2896647.1100000013</c:v>
                </c:pt>
                <c:pt idx="7">
                  <c:v>1640704.7300000002</c:v>
                </c:pt>
                <c:pt idx="8">
                  <c:v>1724025.9899999995</c:v>
                </c:pt>
                <c:pt idx="9">
                  <c:v>1779837.89</c:v>
                </c:pt>
                <c:pt idx="10">
                  <c:v>2421785.9</c:v>
                </c:pt>
                <c:pt idx="11">
                  <c:v>2330388.7899999991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6A0-4965-995A-F91AFDE1F35B}"/>
            </c:ext>
          </c:extLst>
        </c:ser>
        <c:ser>
          <c:idx val="6"/>
          <c:order val="6"/>
          <c:tx>
            <c:strRef>
              <c:f>'courbes annuelles'!$A$19</c:f>
              <c:strCache>
                <c:ptCount val="1"/>
                <c:pt idx="0">
                  <c:v>2020</c:v>
                </c:pt>
              </c:strCache>
            </c:strRef>
          </c:tx>
          <c:spPr>
            <a:ln w="22225" cap="rnd">
              <a:solidFill>
                <a:srgbClr val="D917D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rgbClr val="A84863"/>
              </a:solidFill>
              <a:ln w="9525">
                <a:solidFill>
                  <a:srgbClr val="A84863"/>
                </a:solidFill>
              </a:ln>
              <a:effectLst/>
            </c:spPr>
          </c:marker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annuelles'!$B$19:$M$19</c:f>
              <c:numCache>
                <c:formatCode>"€"#,##0_);[Red]\("€"#,##0\)</c:formatCode>
                <c:ptCount val="12"/>
                <c:pt idx="0">
                  <c:v>1937513.7699999998</c:v>
                </c:pt>
                <c:pt idx="1">
                  <c:v>1895084.9300000004</c:v>
                </c:pt>
                <c:pt idx="2">
                  <c:v>1773369.9700000007</c:v>
                </c:pt>
                <c:pt idx="3">
                  <c:v>1742257.31</c:v>
                </c:pt>
                <c:pt idx="4">
                  <c:v>1776209.1900000004</c:v>
                </c:pt>
                <c:pt idx="5">
                  <c:v>2195248.41</c:v>
                </c:pt>
                <c:pt idx="6">
                  <c:v>3055631.7700000009</c:v>
                </c:pt>
                <c:pt idx="7">
                  <c:v>2813491.21</c:v>
                </c:pt>
                <c:pt idx="8">
                  <c:v>3061168.0799999996</c:v>
                </c:pt>
                <c:pt idx="9">
                  <c:v>2936544.29</c:v>
                </c:pt>
                <c:pt idx="10">
                  <c:v>3768805</c:v>
                </c:pt>
                <c:pt idx="11">
                  <c:v>4591202.3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6A0-4965-995A-F91AFDE1F35B}"/>
            </c:ext>
          </c:extLst>
        </c:ser>
        <c:ser>
          <c:idx val="7"/>
          <c:order val="7"/>
          <c:tx>
            <c:strRef>
              <c:f>'courbes annuelles'!$A$20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FFFF0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ysClr val="windowText" lastClr="00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6A0-4965-995A-F91AFDE1F35B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chemeClr val="tx1">
                    <a:lumMod val="50000"/>
                    <a:lumOff val="50000"/>
                  </a:schemeClr>
                </a:solidFill>
                <a:ln w="9525">
                  <a:solidFill>
                    <a:srgbClr val="FFFF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0-4965-995A-F91AFDE1F35B}"/>
              </c:ext>
            </c:extLst>
          </c:dPt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annuelles'!$B$20:$M$20</c:f>
              <c:numCache>
                <c:formatCode>"€"#,##0_);[Red]\("€"#,##0\)</c:formatCode>
                <c:ptCount val="12"/>
                <c:pt idx="0">
                  <c:v>4406185.17</c:v>
                </c:pt>
                <c:pt idx="1">
                  <c:v>4305110.9499999993</c:v>
                </c:pt>
                <c:pt idx="2">
                  <c:v>4517727.8899999997</c:v>
                </c:pt>
                <c:pt idx="3">
                  <c:v>4864531.6500000004</c:v>
                </c:pt>
                <c:pt idx="4">
                  <c:v>4778679.93</c:v>
                </c:pt>
                <c:pt idx="5">
                  <c:v>6007914.8299999991</c:v>
                </c:pt>
                <c:pt idx="6">
                  <c:v>6753154.620000001</c:v>
                </c:pt>
                <c:pt idx="7">
                  <c:v>5910337.5700000003</c:v>
                </c:pt>
                <c:pt idx="8">
                  <c:v>6191099.5999999996</c:v>
                </c:pt>
                <c:pt idx="9">
                  <c:v>6242170.2299999995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6A0-4965-995A-F91AFDE1F35B}"/>
            </c:ext>
          </c:extLst>
        </c:ser>
        <c:ser>
          <c:idx val="8"/>
          <c:order val="8"/>
          <c:tx>
            <c:strRef>
              <c:f>'courbes annuelles'!$A$21</c:f>
              <c:strCache>
                <c:ptCount val="1"/>
                <c:pt idx="0">
                  <c:v>Trésorerie Disponible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4632034632035478E-3"/>
                  <c:y val="-8.0178173719376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0-4965-995A-F91AFDE1F3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'courbes annuelles'!$B$12:$M$12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'courbes annuelles'!$C$21:$M$21</c:f>
              <c:numCache>
                <c:formatCode>General</c:formatCode>
                <c:ptCount val="11"/>
                <c:pt idx="9" formatCode="&quot;€&quot;#,##0.00_);[Red]\(&quot;€&quot;#,##0.00\)">
                  <c:v>3927623.3299999996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6A0-4965-995A-F91AFDE1F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090952"/>
        <c:axId val="501095216"/>
      </c:lineChart>
      <c:catAx>
        <c:axId val="501090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1095216"/>
        <c:crosses val="autoZero"/>
        <c:auto val="1"/>
        <c:lblAlgn val="ctr"/>
        <c:lblOffset val="100"/>
        <c:noMultiLvlLbl val="0"/>
      </c:catAx>
      <c:valAx>
        <c:axId val="50109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1090952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0.7614</cdr:x>
      <cdr:y>0.42539</cdr:y>
    </cdr:from>
    <cdr:to>
      <cdr:x>0.90665</cdr:x>
      <cdr:y>0.48998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521522" y="1819291"/>
          <a:ext cx="1625620" cy="27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b="1">
              <a:solidFill>
                <a:srgbClr val="FF0000"/>
              </a:solidFill>
            </a:rPr>
            <a:t>Trésorerie</a:t>
          </a:r>
          <a:r>
            <a:rPr lang="fr-FR" sz="1100" b="1" baseline="0">
              <a:solidFill>
                <a:srgbClr val="FF0000"/>
              </a:solidFill>
            </a:rPr>
            <a:t> disponible</a:t>
          </a:r>
          <a:endParaRPr lang="fr-FR" sz="1100" b="1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0A42-6084-4416-B3F9-BF9F97F14BA8}" type="datetimeFigureOut">
              <a:rPr lang="fr-FR" smtClean="0"/>
              <a:t>09/10/2021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B34E-A98E-4017-8DC3-A61112FF7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06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672" y="3537530"/>
            <a:ext cx="9144000" cy="1173161"/>
          </a:xfrm>
        </p:spPr>
        <p:txBody>
          <a:bodyPr anchor="b"/>
          <a:lstStyle>
            <a:lvl1pPr algn="ctr">
              <a:defRPr sz="6000">
                <a:solidFill>
                  <a:srgbClr val="F6A800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3" descr="Imag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52721" y="363981"/>
            <a:ext cx="2394197" cy="2523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2" descr="Imag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7672" y="5059155"/>
            <a:ext cx="9400216" cy="14797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33977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904154"/>
            <a:ext cx="10515600" cy="482239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ista Slab OT Bold" panose="0206080403020406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50780"/>
          </a:xfrm>
        </p:spPr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5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ista Slab OT Book" panose="0206050403020406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6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259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6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5538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5538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7BF0D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ista Slab OT Book" panose="02060504030204060204" pitchFamily="18" charset="0"/>
              </a:defRPr>
            </a:lvl1pPr>
            <a:lvl2pPr>
              <a:defRPr>
                <a:latin typeface="Vista Slab OT Book" panose="02060504030204060204" pitchFamily="18" charset="0"/>
              </a:defRPr>
            </a:lvl2pPr>
            <a:lvl3pPr>
              <a:defRPr>
                <a:latin typeface="Vista Slab OT Book" panose="02060504030204060204" pitchFamily="18" charset="0"/>
              </a:defRPr>
            </a:lvl3pPr>
            <a:lvl4pPr>
              <a:defRPr>
                <a:latin typeface="Vista Slab OT Book" panose="02060504030204060204" pitchFamily="18" charset="0"/>
              </a:defRPr>
            </a:lvl4pPr>
            <a:lvl5pPr>
              <a:defRPr>
                <a:latin typeface="Vista Slab OT Book" panose="02060504030204060204" pitchFamily="18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869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2022765"/>
            <a:ext cx="10515600" cy="1708447"/>
          </a:xfrm>
        </p:spPr>
        <p:txBody>
          <a:bodyPr anchor="b"/>
          <a:lstStyle>
            <a:lvl1pPr>
              <a:defRPr sz="6000"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382284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ista Slab OT Book" panose="0206050403020406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9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0"/>
          </p:nvPr>
        </p:nvSpPr>
        <p:spPr>
          <a:xfrm>
            <a:off x="1219200" y="2225675"/>
            <a:ext cx="10002838" cy="33988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0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u graphique 6"/>
          <p:cNvSpPr>
            <a:spLocks noGrp="1"/>
          </p:cNvSpPr>
          <p:nvPr>
            <p:ph type="chart" sz="quarter" idx="13"/>
          </p:nvPr>
        </p:nvSpPr>
        <p:spPr>
          <a:xfrm>
            <a:off x="838200" y="2005013"/>
            <a:ext cx="10515600" cy="3979862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83" r="231" b="5612"/>
          <a:stretch/>
        </p:blipFill>
        <p:spPr>
          <a:xfrm>
            <a:off x="0" y="6040577"/>
            <a:ext cx="12192000" cy="812798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268518" y="2212398"/>
            <a:ext cx="5654963" cy="1325563"/>
          </a:xfrm>
        </p:spPr>
        <p:txBody>
          <a:bodyPr/>
          <a:lstStyle>
            <a:lvl1pPr algn="ctr">
              <a:defRPr>
                <a:latin typeface="DK Lemon Yellow Sun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8" y="2788781"/>
            <a:ext cx="1801372" cy="3383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99459" y="2706014"/>
            <a:ext cx="1801372" cy="33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9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0489" y="490254"/>
            <a:ext cx="5206465" cy="1325563"/>
          </a:xfrm>
        </p:spPr>
        <p:txBody>
          <a:bodyPr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84441" y="2175308"/>
            <a:ext cx="4692333" cy="3397719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6538744" y="2175310"/>
            <a:ext cx="4692333" cy="3397718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58" y="5932518"/>
            <a:ext cx="4486429" cy="7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5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4441" y="669999"/>
            <a:ext cx="4692333" cy="1325563"/>
          </a:xfrm>
        </p:spPr>
        <p:txBody>
          <a:bodyPr/>
          <a:lstStyle>
            <a:lvl1pPr algn="ctr">
              <a:defRPr>
                <a:solidFill>
                  <a:srgbClr val="F6A80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84441" y="2175308"/>
            <a:ext cx="4692333" cy="3397719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6538744" y="2175310"/>
            <a:ext cx="4692333" cy="3397718"/>
          </a:xfrm>
        </p:spPr>
        <p:txBody>
          <a:bodyPr/>
          <a:lstStyle>
            <a:lvl1pPr>
              <a:defRPr sz="3200">
                <a:latin typeface="Vista Slab OT Book" panose="02060504030204060204" pitchFamily="18" charset="0"/>
              </a:defRPr>
            </a:lvl1pPr>
            <a:lvl2pPr>
              <a:defRPr sz="2800">
                <a:latin typeface="Vista Slab OT Book" panose="02060504030204060204" pitchFamily="18" charset="0"/>
              </a:defRPr>
            </a:lvl2pPr>
            <a:lvl3pPr>
              <a:defRPr sz="2400">
                <a:latin typeface="Vista Slab OT Book" panose="02060504030204060204" pitchFamily="18" charset="0"/>
              </a:defRPr>
            </a:lvl3pPr>
            <a:lvl4pPr>
              <a:defRPr sz="2000">
                <a:latin typeface="Vista Slab OT Book" panose="02060504030204060204" pitchFamily="18" charset="0"/>
              </a:defRPr>
            </a:lvl4pPr>
            <a:lvl5pPr>
              <a:defRPr sz="2000">
                <a:latin typeface="Vista Slab OT Book" panose="0206050403020406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47" y="5965913"/>
            <a:ext cx="617547" cy="6102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46" y="5965913"/>
            <a:ext cx="655512" cy="6122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82" y="6016577"/>
            <a:ext cx="858975" cy="5595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279" y="6010292"/>
            <a:ext cx="572636" cy="56585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97" y="6033575"/>
            <a:ext cx="560593" cy="5425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783" y="6015763"/>
            <a:ext cx="885525" cy="56038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04" y="6033575"/>
            <a:ext cx="672962" cy="557955"/>
          </a:xfrm>
          <a:prstGeom prst="rect">
            <a:avLst/>
          </a:prstGeom>
        </p:spPr>
      </p:pic>
      <p:sp>
        <p:nvSpPr>
          <p:cNvPr id="16" name="Titre 1"/>
          <p:cNvSpPr txBox="1">
            <a:spLocks/>
          </p:cNvSpPr>
          <p:nvPr userDrawn="1"/>
        </p:nvSpPr>
        <p:spPr>
          <a:xfrm>
            <a:off x="6538744" y="669998"/>
            <a:ext cx="4692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6A800"/>
                </a:solidFill>
                <a:latin typeface="DK Lemon Yellow Sun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7814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901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4" r:id="rId6"/>
    <p:sldLayoutId id="2147483655" r:id="rId7"/>
    <p:sldLayoutId id="2147483662" r:id="rId8"/>
    <p:sldLayoutId id="2147483663" r:id="rId9"/>
    <p:sldLayoutId id="2147483660" r:id="rId10"/>
    <p:sldLayoutId id="2147483653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K Lemon Yellow Sun" panose="020000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ista Slab OT Book" panose="0206050403020406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f.eedf.fr/asaf-formatio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ducatif.eedf.fr/asaf-format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EDF.pageofficielle/videos/vu-%C3%A0-la-t%C3%A9l%C3%A9visionlauvergne-sous-les-projecteurs-t%C3%A9l%C3%A9matin-%C3%A9tait-sur-nos-camps-d/4121942924568945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cs typeface="Calibri Light"/>
              </a:rPr>
              <a:t>Conseil National</a:t>
            </a:r>
            <a:br>
              <a:rPr lang="de-DE" dirty="0" smtClean="0">
                <a:cs typeface="Calibri Light"/>
              </a:rPr>
            </a:br>
            <a:r>
              <a:rPr lang="de-DE" sz="2700" dirty="0" smtClean="0">
                <a:cs typeface="Calibri"/>
              </a:rPr>
              <a:t> 09 et 10 </a:t>
            </a:r>
            <a:r>
              <a:rPr lang="de-DE" sz="2700" dirty="0" err="1" smtClean="0">
                <a:cs typeface="Calibri"/>
              </a:rPr>
              <a:t>Octobre</a:t>
            </a:r>
            <a:r>
              <a:rPr lang="de-DE" sz="2700" dirty="0" smtClean="0">
                <a:cs typeface="Calibri"/>
              </a:rPr>
              <a:t> 2021</a:t>
            </a: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9081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La rentrée</a:t>
            </a:r>
            <a:br>
              <a:rPr lang="fr-FR" dirty="0" smtClean="0"/>
            </a:br>
            <a:r>
              <a:rPr lang="fr-FR" dirty="0" smtClean="0"/>
              <a:t>et </a:t>
            </a:r>
            <a:br>
              <a:rPr lang="fr-FR" dirty="0" smtClean="0"/>
            </a:br>
            <a:r>
              <a:rPr lang="fr-FR" dirty="0" smtClean="0"/>
              <a:t>les temps forts à venir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58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dirty="0" smtClean="0">
                <a:cs typeface="Calibri Light"/>
              </a:rPr>
              <a:t>Ressources humaines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914400" y="1987310"/>
            <a:ext cx="10760364" cy="458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Char char="-"/>
            </a:pPr>
            <a:r>
              <a:rPr lang="fr-FR" dirty="0" smtClean="0">
                <a:latin typeface="Vista Slab OT Book" panose="02060504030204060204" pitchFamily="18" charset="0"/>
              </a:rPr>
              <a:t>Effectifs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latin typeface="Vista Slab OT Book" panose="02060504030204060204" pitchFamily="18" charset="0"/>
              </a:rPr>
              <a:t>Au 30 juin: 77 Salariés (63 CDI et 14 CDD), 21 SC et 4 stagiaires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latin typeface="Vista Slab OT Book" panose="02060504030204060204" pitchFamily="18" charset="0"/>
              </a:rPr>
              <a:t>Au 31 Août:</a:t>
            </a:r>
            <a:r>
              <a:rPr lang="fr-FR" dirty="0">
                <a:latin typeface="Vista Slab OT Book" panose="02060504030204060204" pitchFamily="18" charset="0"/>
              </a:rPr>
              <a:t> </a:t>
            </a:r>
            <a:r>
              <a:rPr lang="fr-FR" dirty="0" smtClean="0">
                <a:latin typeface="Vista Slab OT Book" panose="02060504030204060204" pitchFamily="18" charset="0"/>
              </a:rPr>
              <a:t>82 </a:t>
            </a:r>
            <a:r>
              <a:rPr lang="fr-FR" dirty="0">
                <a:latin typeface="Vista Slab OT Book" panose="02060504030204060204" pitchFamily="18" charset="0"/>
              </a:rPr>
              <a:t>Salariés (63 CDI et </a:t>
            </a:r>
            <a:r>
              <a:rPr lang="fr-FR" dirty="0" smtClean="0">
                <a:latin typeface="Vista Slab OT Book" panose="02060504030204060204" pitchFamily="18" charset="0"/>
              </a:rPr>
              <a:t>19 </a:t>
            </a:r>
            <a:r>
              <a:rPr lang="fr-FR" dirty="0">
                <a:latin typeface="Vista Slab OT Book" panose="02060504030204060204" pitchFamily="18" charset="0"/>
              </a:rPr>
              <a:t>CDD), </a:t>
            </a:r>
            <a:r>
              <a:rPr lang="fr-FR" dirty="0" smtClean="0">
                <a:latin typeface="Vista Slab OT Book" panose="02060504030204060204" pitchFamily="18" charset="0"/>
              </a:rPr>
              <a:t>15 </a:t>
            </a:r>
            <a:r>
              <a:rPr lang="fr-FR" dirty="0">
                <a:latin typeface="Vista Slab OT Book" panose="02060504030204060204" pitchFamily="18" charset="0"/>
              </a:rPr>
              <a:t>SC et </a:t>
            </a:r>
            <a:r>
              <a:rPr lang="fr-FR" dirty="0" smtClean="0">
                <a:latin typeface="Vista Slab OT Book" panose="02060504030204060204" pitchFamily="18" charset="0"/>
              </a:rPr>
              <a:t>1 stagiaire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fr-FR" dirty="0" smtClean="0">
                <a:latin typeface="Vista Slab OT Book" panose="02060504030204060204" pitchFamily="18" charset="0"/>
              </a:rPr>
              <a:t>Recrutement effectués: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r-FR" dirty="0" smtClean="0">
                <a:latin typeface="Vista Slab OT Book" panose="02060504030204060204" pitchFamily="18" charset="0"/>
              </a:rPr>
              <a:t>2 AD contrées méridionales (ASAF et MR)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r-FR" dirty="0" smtClean="0">
                <a:latin typeface="Vista Slab OT Book" panose="02060504030204060204" pitchFamily="18" charset="0"/>
              </a:rPr>
              <a:t>2 AD base du parc et les tronches (Ecoles et développement)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fr-FR" dirty="0" smtClean="0">
                <a:latin typeface="Vista Slab OT Book" panose="02060504030204060204" pitchFamily="18" charset="0"/>
              </a:rPr>
              <a:t>1 </a:t>
            </a:r>
            <a:r>
              <a:rPr lang="fr-FR" dirty="0" err="1" smtClean="0">
                <a:latin typeface="Vista Slab OT Book" panose="02060504030204060204" pitchFamily="18" charset="0"/>
              </a:rPr>
              <a:t>dir</a:t>
            </a:r>
            <a:r>
              <a:rPr lang="fr-FR" dirty="0" smtClean="0">
                <a:latin typeface="Vista Slab OT Book" panose="02060504030204060204" pitchFamily="18" charset="0"/>
              </a:rPr>
              <a:t> appuis </a:t>
            </a:r>
            <a:r>
              <a:rPr lang="fr-FR" dirty="0" err="1" smtClean="0">
                <a:latin typeface="Vista Slab OT Book" panose="02060504030204060204" pitchFamily="18" charset="0"/>
              </a:rPr>
              <a:t>éclés</a:t>
            </a:r>
            <a:endParaRPr lang="fr-FR" dirty="0" smtClean="0">
              <a:latin typeface="Vista Slab OT Book" panose="020605040302040602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fr-FR" sz="2800" dirty="0" smtClean="0">
                <a:latin typeface="Vista Slab OT Book" panose="02060504030204060204" pitchFamily="18" charset="0"/>
              </a:rPr>
              <a:t>Séminaire intégration les 14 et 15 septembre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r-FR" sz="2800" dirty="0">
              <a:latin typeface="Vista Slab OT Book" panose="020605040302040602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8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dirty="0" smtClean="0">
                <a:cs typeface="Calibri Light"/>
              </a:rPr>
              <a:t>Administratif et finance: </a:t>
            </a:r>
            <a:r>
              <a:rPr lang="fr-FR" dirty="0" err="1" smtClean="0">
                <a:cs typeface="Calibri Light"/>
              </a:rPr>
              <a:t>tréso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184803"/>
              </p:ext>
            </p:extLst>
          </p:nvPr>
        </p:nvGraphicFramePr>
        <p:xfrm>
          <a:off x="838200" y="1908574"/>
          <a:ext cx="10744200" cy="4105801"/>
        </p:xfrm>
        <a:graphic>
          <a:graphicData uri="http://schemas.openxmlformats.org/drawingml/2006/table">
            <a:tbl>
              <a:tblPr/>
              <a:tblGrid>
                <a:gridCol w="150454">
                  <a:extLst>
                    <a:ext uri="{9D8B030D-6E8A-4147-A177-3AD203B41FA5}">
                      <a16:colId xmlns:a16="http://schemas.microsoft.com/office/drawing/2014/main" val="565126773"/>
                    </a:ext>
                  </a:extLst>
                </a:gridCol>
                <a:gridCol w="1654997">
                  <a:extLst>
                    <a:ext uri="{9D8B030D-6E8A-4147-A177-3AD203B41FA5}">
                      <a16:colId xmlns:a16="http://schemas.microsoft.com/office/drawing/2014/main" val="3589292567"/>
                    </a:ext>
                  </a:extLst>
                </a:gridCol>
                <a:gridCol w="725720">
                  <a:extLst>
                    <a:ext uri="{9D8B030D-6E8A-4147-A177-3AD203B41FA5}">
                      <a16:colId xmlns:a16="http://schemas.microsoft.com/office/drawing/2014/main" val="2511653517"/>
                    </a:ext>
                  </a:extLst>
                </a:gridCol>
                <a:gridCol w="840773">
                  <a:extLst>
                    <a:ext uri="{9D8B030D-6E8A-4147-A177-3AD203B41FA5}">
                      <a16:colId xmlns:a16="http://schemas.microsoft.com/office/drawing/2014/main" val="2241711259"/>
                    </a:ext>
                  </a:extLst>
                </a:gridCol>
                <a:gridCol w="840773">
                  <a:extLst>
                    <a:ext uri="{9D8B030D-6E8A-4147-A177-3AD203B41FA5}">
                      <a16:colId xmlns:a16="http://schemas.microsoft.com/office/drawing/2014/main" val="2591896821"/>
                    </a:ext>
                  </a:extLst>
                </a:gridCol>
                <a:gridCol w="840773">
                  <a:extLst>
                    <a:ext uri="{9D8B030D-6E8A-4147-A177-3AD203B41FA5}">
                      <a16:colId xmlns:a16="http://schemas.microsoft.com/office/drawing/2014/main" val="4169780959"/>
                    </a:ext>
                  </a:extLst>
                </a:gridCol>
                <a:gridCol w="1477992">
                  <a:extLst>
                    <a:ext uri="{9D8B030D-6E8A-4147-A177-3AD203B41FA5}">
                      <a16:colId xmlns:a16="http://schemas.microsoft.com/office/drawing/2014/main" val="1239101256"/>
                    </a:ext>
                  </a:extLst>
                </a:gridCol>
                <a:gridCol w="265508">
                  <a:extLst>
                    <a:ext uri="{9D8B030D-6E8A-4147-A177-3AD203B41FA5}">
                      <a16:colId xmlns:a16="http://schemas.microsoft.com/office/drawing/2014/main" val="4018557326"/>
                    </a:ext>
                  </a:extLst>
                </a:gridCol>
                <a:gridCol w="584116">
                  <a:extLst>
                    <a:ext uri="{9D8B030D-6E8A-4147-A177-3AD203B41FA5}">
                      <a16:colId xmlns:a16="http://schemas.microsoft.com/office/drawing/2014/main" val="3908650471"/>
                    </a:ext>
                  </a:extLst>
                </a:gridCol>
                <a:gridCol w="1150533">
                  <a:extLst>
                    <a:ext uri="{9D8B030D-6E8A-4147-A177-3AD203B41FA5}">
                      <a16:colId xmlns:a16="http://schemas.microsoft.com/office/drawing/2014/main" val="2990064336"/>
                    </a:ext>
                  </a:extLst>
                </a:gridCol>
                <a:gridCol w="592966">
                  <a:extLst>
                    <a:ext uri="{9D8B030D-6E8A-4147-A177-3AD203B41FA5}">
                      <a16:colId xmlns:a16="http://schemas.microsoft.com/office/drawing/2014/main" val="611088949"/>
                    </a:ext>
                  </a:extLst>
                </a:gridCol>
                <a:gridCol w="973527">
                  <a:extLst>
                    <a:ext uri="{9D8B030D-6E8A-4147-A177-3AD203B41FA5}">
                      <a16:colId xmlns:a16="http://schemas.microsoft.com/office/drawing/2014/main" val="765435108"/>
                    </a:ext>
                  </a:extLst>
                </a:gridCol>
                <a:gridCol w="646068">
                  <a:extLst>
                    <a:ext uri="{9D8B030D-6E8A-4147-A177-3AD203B41FA5}">
                      <a16:colId xmlns:a16="http://schemas.microsoft.com/office/drawing/2014/main" val="1339362335"/>
                    </a:ext>
                  </a:extLst>
                </a:gridCol>
              </a:tblGrid>
              <a:tr h="26167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TRESORERIE DISPONIBLE 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15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charges sociales</a:t>
                      </a:r>
                    </a:p>
                  </a:txBody>
                  <a:tcPr marL="6085" marR="6085" marT="6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883552"/>
                  </a:ext>
                </a:extLst>
              </a:tr>
              <a:tr h="35295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URSSAF 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Humanis Retraite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85" marR="6085" marT="6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160420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Trésorerie consolidée au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04-oct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6 242 170,23 €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270 517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65 207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335 724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913232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386 604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130 534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517 138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99712"/>
                  </a:ext>
                </a:extLst>
              </a:tr>
              <a:tr h="2312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r-FR" sz="11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Trésorerie non disponible (report charges, prêt, acomptes…)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852 862,00 € 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057012"/>
                  </a:ext>
                </a:extLst>
              </a:tr>
              <a:tr h="41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charges sociales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852 862,00 € 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089136"/>
                  </a:ext>
                </a:extLst>
              </a:tr>
              <a:tr h="41502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PGE (prêt garanti par l'Etat)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reste à rembourser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1 000 000,00 € 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RENTREES FINANCIERES A VENIR</a:t>
                      </a:r>
                    </a:p>
                  </a:txBody>
                  <a:tcPr marL="6085" marR="6085" marT="6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101002"/>
                  </a:ext>
                </a:extLst>
              </a:tr>
              <a:tr h="2312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 COVID EBE 01-02/21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100 308   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100 308   </a:t>
                      </a:r>
                    </a:p>
                  </a:txBody>
                  <a:tcPr marL="6085" marR="6085" marT="608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470268"/>
                  </a:ext>
                </a:extLst>
              </a:tr>
              <a:tr h="23124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AVOIRS COVID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RBT ANNULATIONS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 APPRENANTES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FOURNISSEURS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AIDE COVID CA 07/21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?? 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41023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CAEN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11 829,90 €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19 760,00 €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40 206,35 €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637399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ORLEANS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13 137,00 €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9 980,00 €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194 971,27 €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601378"/>
                  </a:ext>
                </a:extLst>
              </a:tr>
              <a:tr h="22516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CHALON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88 985,06 €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40 288,35 €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42 526,97 €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total 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990225"/>
                  </a:ext>
                </a:extLst>
              </a:tr>
              <a:tr h="32739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113 951,96 €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40 288,35 €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29 740,00 €</a:t>
                      </a:r>
                    </a:p>
                  </a:txBody>
                  <a:tcPr marL="6085" marR="6085" marT="6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277 704,59 €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-461 684,90 €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56890"/>
                  </a:ext>
                </a:extLst>
              </a:tr>
              <a:tr h="231246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B08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95178"/>
                  </a:ext>
                </a:extLst>
              </a:tr>
              <a:tr h="2689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TRESORERIE DISPONIBLE </a:t>
                      </a:r>
                    </a:p>
                  </a:txBody>
                  <a:tcPr marL="6085" marR="6085" marT="60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3 927 623,33 €</a:t>
                      </a:r>
                    </a:p>
                  </a:txBody>
                  <a:tcPr marL="6085" marR="6085" marT="608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17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dirty="0" smtClean="0">
                <a:cs typeface="Calibri Light"/>
              </a:rPr>
              <a:t>Administratif et finance: </a:t>
            </a:r>
            <a:r>
              <a:rPr lang="fr-FR" dirty="0" err="1" smtClean="0">
                <a:cs typeface="Calibri Light"/>
              </a:rPr>
              <a:t>Tréso</a:t>
            </a:r>
            <a:endParaRPr 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911171"/>
              </p:ext>
            </p:extLst>
          </p:nvPr>
        </p:nvGraphicFramePr>
        <p:xfrm>
          <a:off x="330200" y="1605936"/>
          <a:ext cx="116840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1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dirty="0" smtClean="0">
                <a:cs typeface="Calibri Light"/>
              </a:rPr>
              <a:t>Les temps forts à venir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914400" y="1564523"/>
            <a:ext cx="10760364" cy="458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latin typeface="Vista Slab OT Book" panose="02060504030204060204" pitchFamily="18" charset="0"/>
              </a:rPr>
              <a:t>Campagne de rentrée: news éclair, documents et vidéos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latin typeface="Vista Slab OT Book" panose="02060504030204060204" pitchFamily="18" charset="0"/>
              </a:rPr>
              <a:t>Temps associatif: tremplins et APL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latin typeface="Vista Slab OT Book" panose="02060504030204060204" pitchFamily="18" charset="0"/>
              </a:rPr>
              <a:t>Toussaint: formation, rassemblements et séjours VAO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latin typeface="Vista Slab OT Book" panose="02060504030204060204" pitchFamily="18" charset="0"/>
              </a:rPr>
              <a:t>SV: préparation catalogues et réunion directeurs / CD le 05/11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 smtClean="0">
                <a:latin typeface="Vista Slab OT Book" panose="02060504030204060204" pitchFamily="18" charset="0"/>
              </a:rPr>
              <a:t>Appuis </a:t>
            </a:r>
            <a:r>
              <a:rPr lang="fr-FR" dirty="0" err="1" smtClean="0">
                <a:latin typeface="Vista Slab OT Book" panose="02060504030204060204" pitchFamily="18" charset="0"/>
              </a:rPr>
              <a:t>éclés</a:t>
            </a:r>
            <a:r>
              <a:rPr lang="fr-FR" dirty="0" smtClean="0">
                <a:latin typeface="Vista Slab OT Book" panose="02060504030204060204" pitchFamily="18" charset="0"/>
              </a:rPr>
              <a:t>: Budgets et Avenant 182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r-FR" sz="2800" dirty="0">
              <a:latin typeface="Vista Slab OT Book" panose="020605040302040602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Méthodes éducatives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2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03241"/>
            <a:ext cx="10515600" cy="1325563"/>
          </a:xfrm>
        </p:spPr>
        <p:txBody>
          <a:bodyPr/>
          <a:lstStyle/>
          <a:p>
            <a:r>
              <a:rPr lang="fr-FR" dirty="0" smtClean="0">
                <a:cs typeface="Calibri Light"/>
              </a:rPr>
              <a:t>Méthodes éducatives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914400" y="1564523"/>
            <a:ext cx="10760364" cy="458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b="1" dirty="0" smtClean="0">
                <a:latin typeface="Vista Slab OT Book" panose="02060504030204060204" pitchFamily="18" charset="0"/>
                <a:hlinkClick r:id="rId2"/>
              </a:rPr>
              <a:t>Le livret aventure formation de la rentrée 2021 / 2022</a:t>
            </a:r>
            <a:endParaRPr lang="fr-FR" b="1" dirty="0">
              <a:latin typeface="Vista Slab OT Book" panose="02060504030204060204" pitchFamily="18" charset="0"/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dirty="0">
                <a:latin typeface="Vista Slab OT Book" panose="02060504030204060204" pitchFamily="18" charset="0"/>
                <a:hlinkClick r:id="rId2"/>
              </a:rPr>
              <a:t>https://educatif.eedf.fr/asaf-formation</a:t>
            </a:r>
            <a:r>
              <a:rPr lang="fr-FR" dirty="0" smtClean="0">
                <a:latin typeface="Vista Slab OT Book" panose="02060504030204060204" pitchFamily="18" charset="0"/>
                <a:hlinkClick r:id="rId2"/>
              </a:rPr>
              <a:t>/</a:t>
            </a:r>
            <a:r>
              <a:rPr lang="fr-FR" dirty="0" smtClean="0">
                <a:latin typeface="Vista Slab OT Book" panose="020605040302040602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r-FR" sz="2800" dirty="0">
              <a:latin typeface="Vista Slab OT Book" panose="020605040302040602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8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58274" y="-2382321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492AA441-D51B-4EC6-9B13-B19C99229706}"/>
              </a:ext>
            </a:extLst>
          </p:cNvPr>
          <p:cNvSpPr txBox="1">
            <a:spLocks/>
          </p:cNvSpPr>
          <p:nvPr/>
        </p:nvSpPr>
        <p:spPr>
          <a:xfrm>
            <a:off x="914400" y="1564523"/>
            <a:ext cx="10760364" cy="4580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  <a:hlinkClick r:id="rId2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dirty="0">
              <a:latin typeface="Vista Slab OT Book" panose="02060504030204060204" pitchFamily="18" charset="0"/>
            </a:endParaRP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fr-FR" sz="2800" dirty="0">
              <a:latin typeface="Vista Slab OT Book" panose="02060504030204060204" pitchFamily="18" charset="0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fr-FR" dirty="0" smtClean="0">
              <a:latin typeface="Vista Slab OT Book" panose="020605040302040602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Vie associative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0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43843"/>
            <a:ext cx="10515600" cy="5174944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endParaRPr lang="fr-FR" dirty="0">
              <a:cs typeface="Calibri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cs typeface="Calibri"/>
              </a:rPr>
              <a:t> </a:t>
            </a:r>
            <a:r>
              <a:rPr lang="fr-FR" dirty="0" smtClean="0">
                <a:cs typeface="Calibri"/>
              </a:rPr>
              <a:t>Accueil</a:t>
            </a:r>
            <a:endParaRPr lang="fr-FR" dirty="0" smtClean="0">
              <a:cs typeface="Calibri"/>
            </a:endParaRPr>
          </a:p>
          <a:p>
            <a:pPr marL="0" indent="0">
              <a:buNone/>
            </a:pPr>
            <a:endParaRPr lang="fr-FR" dirty="0" smtClean="0">
              <a:cs typeface="Calibri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cs typeface="Calibri"/>
              </a:rPr>
              <a:t> Été </a:t>
            </a:r>
            <a:r>
              <a:rPr lang="fr-FR" dirty="0">
                <a:cs typeface="Calibri"/>
              </a:rPr>
              <a:t>2021: les tendances</a:t>
            </a:r>
          </a:p>
          <a:p>
            <a:pPr>
              <a:buBlip>
                <a:blip r:embed="rId2"/>
              </a:buBlip>
            </a:pPr>
            <a:endParaRPr lang="fr-FR" dirty="0" smtClean="0">
              <a:cs typeface="Calibri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cs typeface="Calibri"/>
              </a:rPr>
              <a:t>Méthodes éducatives: formation</a:t>
            </a:r>
          </a:p>
          <a:p>
            <a:pPr>
              <a:buBlip>
                <a:blip r:embed="rId2"/>
              </a:buBlip>
            </a:pPr>
            <a:endParaRPr lang="fr-FR" dirty="0">
              <a:cs typeface="Calibri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cs typeface="Calibri"/>
              </a:rPr>
              <a:t> Vie </a:t>
            </a:r>
            <a:r>
              <a:rPr lang="fr-FR" dirty="0" smtClean="0">
                <a:cs typeface="Calibri"/>
              </a:rPr>
              <a:t>associative: APL </a:t>
            </a:r>
            <a:r>
              <a:rPr lang="fr-FR" dirty="0" smtClean="0">
                <a:cs typeface="Calibri"/>
              </a:rPr>
              <a:t>et </a:t>
            </a:r>
            <a:r>
              <a:rPr lang="fr-FR" dirty="0" smtClean="0">
                <a:cs typeface="Calibri"/>
              </a:rPr>
              <a:t>mobilisation</a:t>
            </a:r>
          </a:p>
          <a:p>
            <a:pPr>
              <a:buBlip>
                <a:blip r:embed="rId2"/>
              </a:buBlip>
            </a:pPr>
            <a:endParaRPr lang="fr-FR" dirty="0">
              <a:cs typeface="Calibri"/>
            </a:endParaRPr>
          </a:p>
          <a:p>
            <a:pPr>
              <a:buBlip>
                <a:blip r:embed="rId2"/>
              </a:buBlip>
            </a:pPr>
            <a:r>
              <a:rPr lang="fr-FR" dirty="0" smtClean="0">
                <a:cs typeface="Calibri"/>
              </a:rPr>
              <a:t> Organisation pratique du Conseil National</a:t>
            </a:r>
            <a:endParaRPr lang="fr-FR" dirty="0" smtClean="0">
              <a:cs typeface="Calibri"/>
            </a:endParaRPr>
          </a:p>
          <a:p>
            <a:pPr marL="0" indent="0">
              <a:buNone/>
            </a:pP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0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Bien le bonjour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60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L’été 2021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66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4FB31-BA45-47B4-98D0-9CD36236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06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DK Lemon Yellow Sun"/>
              </a:rPr>
              <a:t>été 2021</a:t>
            </a:r>
            <a:endParaRPr lang="fr-FR" dirty="0"/>
          </a:p>
        </p:txBody>
      </p:sp>
      <p:pic>
        <p:nvPicPr>
          <p:cNvPr id="7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E2A4A36-725A-4F72-A69B-7E9D9A70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261" y="384669"/>
            <a:ext cx="2648489" cy="227687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12F7B9-6D57-44DC-98B1-85D7B10352BA}"/>
              </a:ext>
            </a:extLst>
          </p:cNvPr>
          <p:cNvSpPr txBox="1"/>
          <p:nvPr/>
        </p:nvSpPr>
        <p:spPr>
          <a:xfrm>
            <a:off x="728138" y="867278"/>
            <a:ext cx="79219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Vista Slab OT Book"/>
                <a:cs typeface="Calibri"/>
              </a:rPr>
              <a:t> </a:t>
            </a:r>
            <a:endParaRPr lang="fr-FR" dirty="0">
              <a:latin typeface="Vista Slab OT Book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F6C52E-AD68-4F85-ACA9-90C99510C420}"/>
              </a:ext>
            </a:extLst>
          </p:cNvPr>
          <p:cNvSpPr txBox="1"/>
          <p:nvPr/>
        </p:nvSpPr>
        <p:spPr>
          <a:xfrm>
            <a:off x="1198340" y="2249963"/>
            <a:ext cx="785717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Pas </a:t>
            </a:r>
            <a:r>
              <a:rPr lang="fr-FR" sz="2400" dirty="0">
                <a:latin typeface="Vista Slab OT Bold" panose="02060804030204060204"/>
                <a:ea typeface="+mn-lt"/>
                <a:cs typeface="+mn-lt"/>
              </a:rPr>
              <a:t>encore l’équivalent de 2019</a:t>
            </a:r>
          </a:p>
          <a:p>
            <a:r>
              <a:rPr lang="fr-FR" sz="2400" dirty="0">
                <a:latin typeface="Vista Slab OT Bold" panose="02060804030204060204"/>
                <a:ea typeface="+mn-lt"/>
                <a:cs typeface="+mn-lt"/>
              </a:rPr>
              <a:t>225 séjours (164 Centres / SLA + 61 SV</a:t>
            </a:r>
            <a:endParaRPr lang="fr-FR" sz="2400" dirty="0" smtClean="0">
              <a:latin typeface="Vista Slab OT Bold" panose="02060804030204060204"/>
              <a:ea typeface="+mn-lt"/>
              <a:cs typeface="+mn-lt"/>
            </a:endParaRPr>
          </a:p>
          <a:p>
            <a:endParaRPr lang="fr-FR" dirty="0">
              <a:latin typeface="Vista slab"/>
              <a:ea typeface="+mn-lt"/>
              <a:cs typeface="+mn-lt"/>
            </a:endParaRPr>
          </a:p>
          <a:p>
            <a:endParaRPr lang="fr-FR" b="1" dirty="0" smtClean="0">
              <a:solidFill>
                <a:srgbClr val="F6A800"/>
              </a:solidFill>
              <a:latin typeface="Vista slab"/>
              <a:cs typeface="Calibri"/>
            </a:endParaRPr>
          </a:p>
          <a:p>
            <a:endParaRPr lang="fr-FR" b="1" dirty="0" smtClean="0">
              <a:solidFill>
                <a:srgbClr val="F6A800"/>
              </a:solidFill>
              <a:latin typeface="Vista slab"/>
              <a:cs typeface="Calibri"/>
            </a:endParaRPr>
          </a:p>
          <a:p>
            <a:r>
              <a:rPr lang="fr-FR" sz="2400" dirty="0">
                <a:latin typeface="Vista Slab OT Bold" panose="02060804030204060204"/>
                <a:ea typeface="+mn-lt"/>
                <a:cs typeface="+mn-lt"/>
              </a:rPr>
              <a:t>Numéro national encore sous utilisé</a:t>
            </a:r>
          </a:p>
          <a:p>
            <a:endParaRPr lang="fr-FR" b="1" dirty="0">
              <a:solidFill>
                <a:srgbClr val="F6A800"/>
              </a:solidFill>
              <a:latin typeface="Vista slab"/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D4C6866-323E-4A9B-8CEF-83BCC62A3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51" y="2344854"/>
            <a:ext cx="344021" cy="33841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D3AA80-C0E8-4CA4-A41D-F5C5A944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45" y="3882933"/>
            <a:ext cx="3552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4FB31-BA45-47B4-98D0-9CD36236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06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DK Lemon Yellow Sun"/>
              </a:rPr>
              <a:t>été 2021</a:t>
            </a:r>
            <a:endParaRPr lang="fr-FR" dirty="0"/>
          </a:p>
        </p:txBody>
      </p:sp>
      <p:pic>
        <p:nvPicPr>
          <p:cNvPr id="7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E2A4A36-725A-4F72-A69B-7E9D9A70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261" y="384669"/>
            <a:ext cx="2648489" cy="227687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12F7B9-6D57-44DC-98B1-85D7B10352BA}"/>
              </a:ext>
            </a:extLst>
          </p:cNvPr>
          <p:cNvSpPr txBox="1"/>
          <p:nvPr/>
        </p:nvSpPr>
        <p:spPr>
          <a:xfrm>
            <a:off x="728138" y="867278"/>
            <a:ext cx="79219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Vista Slab OT Book"/>
                <a:cs typeface="Calibri"/>
              </a:rPr>
              <a:t> </a:t>
            </a:r>
            <a:endParaRPr lang="fr-FR" dirty="0">
              <a:latin typeface="Vista Slab OT Book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F6C52E-AD68-4F85-ACA9-90C99510C420}"/>
              </a:ext>
            </a:extLst>
          </p:cNvPr>
          <p:cNvSpPr txBox="1"/>
          <p:nvPr/>
        </p:nvSpPr>
        <p:spPr>
          <a:xfrm>
            <a:off x="1014607" y="1710232"/>
            <a:ext cx="10843096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2021:120 000 journées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2020:  72 000 journées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2019:132 000 journées</a:t>
            </a:r>
            <a:endParaRPr lang="en-US" sz="2400" dirty="0">
              <a:latin typeface="Vista Slab OT Bold" panose="02060804030204060204"/>
              <a:ea typeface="+mn-lt"/>
              <a:cs typeface="+mn-lt"/>
            </a:endParaRPr>
          </a:p>
          <a:p>
            <a:endParaRPr lang="fr-FR" sz="2400" dirty="0">
              <a:latin typeface="Vista Slab OT Bold" panose="02060804030204060204"/>
              <a:ea typeface="+mn-lt"/>
              <a:cs typeface="+mn-lt"/>
            </a:endParaRPr>
          </a:p>
          <a:p>
            <a:endParaRPr lang="fr-FR" sz="2400" dirty="0">
              <a:latin typeface="Vista Slab OT Bold" panose="02060804030204060204"/>
              <a:ea typeface="+mn-lt"/>
              <a:cs typeface="+mn-lt"/>
            </a:endParaRP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2021: 8 000 personnes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2020: 5 000 personnes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2019: 9 500 personnes</a:t>
            </a:r>
            <a:endParaRPr lang="fr-FR" sz="2400" dirty="0">
              <a:latin typeface="Vista Slab OT Bold" panose="02060804030204060204"/>
              <a:cs typeface="Calibri"/>
            </a:endParaRPr>
          </a:p>
          <a:p>
            <a:endParaRPr lang="fr-FR" sz="2400" dirty="0">
              <a:latin typeface="Vista Slab OT Bold" panose="02060804030204060204"/>
              <a:ea typeface="+mn-lt"/>
              <a:cs typeface="+mn-lt"/>
            </a:endParaRP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Numéro National: 70 appels… combien d’incidents / accidents non recensés?</a:t>
            </a:r>
            <a:endParaRPr lang="fr-FR" sz="2400" dirty="0">
              <a:latin typeface="Vista Slab OT Bold" panose="02060804030204060204"/>
              <a:ea typeface="+mn-lt"/>
              <a:cs typeface="+mn-lt"/>
            </a:endParaRPr>
          </a:p>
          <a:p>
            <a:endParaRPr lang="fr-FR" dirty="0">
              <a:latin typeface="Vista slab"/>
              <a:ea typeface="+mn-lt"/>
              <a:cs typeface="+mn-lt"/>
            </a:endParaRPr>
          </a:p>
          <a:p>
            <a:endParaRPr lang="fr-FR" b="1" dirty="0">
              <a:solidFill>
                <a:srgbClr val="F6A800"/>
              </a:solidFill>
              <a:latin typeface="Vista slab"/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D4C6866-323E-4A9B-8CEF-83BCC62A3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1" y="1784642"/>
            <a:ext cx="344021" cy="33841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D3AA80-C0E8-4CA4-A41D-F5C5A944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11" y="3566229"/>
            <a:ext cx="355227" cy="34962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0651A97-5364-4E01-896B-F52AD29A8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35" y="5049693"/>
            <a:ext cx="355227" cy="3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4FB31-BA45-47B4-98D0-9CD36236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06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DK Lemon Yellow Sun"/>
              </a:rPr>
              <a:t>été 2021</a:t>
            </a:r>
            <a:endParaRPr lang="fr-FR" dirty="0"/>
          </a:p>
        </p:txBody>
      </p:sp>
      <p:pic>
        <p:nvPicPr>
          <p:cNvPr id="7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E2A4A36-725A-4F72-A69B-7E9D9A70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261" y="384669"/>
            <a:ext cx="2648489" cy="227687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12F7B9-6D57-44DC-98B1-85D7B10352BA}"/>
              </a:ext>
            </a:extLst>
          </p:cNvPr>
          <p:cNvSpPr txBox="1"/>
          <p:nvPr/>
        </p:nvSpPr>
        <p:spPr>
          <a:xfrm>
            <a:off x="728138" y="867278"/>
            <a:ext cx="79219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Vista Slab OT Book"/>
                <a:cs typeface="Calibri"/>
              </a:rPr>
              <a:t> </a:t>
            </a:r>
            <a:endParaRPr lang="fr-FR" dirty="0">
              <a:latin typeface="Vista Slab OT Book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1399232"/>
            <a:ext cx="9547122" cy="45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0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4FB31-BA45-47B4-98D0-9CD362365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06"/>
            <a:ext cx="10515600" cy="1325563"/>
          </a:xfrm>
        </p:spPr>
        <p:txBody>
          <a:bodyPr/>
          <a:lstStyle/>
          <a:p>
            <a:r>
              <a:rPr lang="fr-FR" dirty="0" smtClean="0">
                <a:latin typeface="DK Lemon Yellow Sun"/>
              </a:rPr>
              <a:t>été 2021</a:t>
            </a:r>
            <a:endParaRPr lang="fr-FR" dirty="0"/>
          </a:p>
        </p:txBody>
      </p:sp>
      <p:pic>
        <p:nvPicPr>
          <p:cNvPr id="7" name="Image 7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0E2A4A36-725A-4F72-A69B-7E9D9A700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0261" y="384669"/>
            <a:ext cx="2648489" cy="2276872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612F7B9-6D57-44DC-98B1-85D7B10352BA}"/>
              </a:ext>
            </a:extLst>
          </p:cNvPr>
          <p:cNvSpPr txBox="1"/>
          <p:nvPr/>
        </p:nvSpPr>
        <p:spPr>
          <a:xfrm>
            <a:off x="728138" y="867278"/>
            <a:ext cx="792197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solidFill>
                  <a:srgbClr val="000000"/>
                </a:solidFill>
                <a:latin typeface="Vista Slab OT Book"/>
                <a:cs typeface="Calibri"/>
              </a:rPr>
              <a:t> </a:t>
            </a:r>
            <a:endParaRPr lang="fr-FR" dirty="0">
              <a:latin typeface="Vista Slab OT Book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7F6C52E-AD68-4F85-ACA9-90C99510C420}"/>
              </a:ext>
            </a:extLst>
          </p:cNvPr>
          <p:cNvSpPr txBox="1"/>
          <p:nvPr/>
        </p:nvSpPr>
        <p:spPr>
          <a:xfrm>
            <a:off x="1013899" y="1427780"/>
            <a:ext cx="923060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Prix moyen :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2021: 430 Euros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2020: 400 Euros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2019: 516 Euros</a:t>
            </a:r>
            <a:endParaRPr lang="en-US" sz="2400" dirty="0">
              <a:latin typeface="Vista Slab OT Bold" panose="02060804030204060204"/>
              <a:ea typeface="+mn-lt"/>
              <a:cs typeface="+mn-lt"/>
            </a:endParaRPr>
          </a:p>
          <a:p>
            <a:endParaRPr lang="fr-FR" sz="2400" dirty="0">
              <a:latin typeface="Vista Slab OT Bold" panose="02060804030204060204"/>
              <a:ea typeface="+mn-lt"/>
              <a:cs typeface="+mn-lt"/>
            </a:endParaRP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Durée moyenne: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2021: 16 jours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2020: 13 jours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2019: 15 jours</a:t>
            </a:r>
            <a:endParaRPr lang="fr-FR" sz="2400" dirty="0">
              <a:latin typeface="Vista Slab OT Bold" panose="02060804030204060204"/>
              <a:cs typeface="Calibri"/>
            </a:endParaRPr>
          </a:p>
          <a:p>
            <a:endParaRPr lang="fr-FR" sz="2400" dirty="0">
              <a:latin typeface="Vista Slab OT Bold" panose="02060804030204060204"/>
              <a:ea typeface="+mn-lt"/>
              <a:cs typeface="+mn-lt"/>
            </a:endParaRP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Moyenne d’âge des directeurs de séjours: 34 ans</a:t>
            </a:r>
          </a:p>
          <a:p>
            <a:r>
              <a:rPr lang="fr-FR" sz="2400" dirty="0" smtClean="0">
                <a:latin typeface="Vista Slab OT Bold" panose="02060804030204060204"/>
                <a:ea typeface="+mn-lt"/>
                <a:cs typeface="+mn-lt"/>
              </a:rPr>
              <a:t>Parité Femme / Homme</a:t>
            </a:r>
            <a:endParaRPr lang="fr-FR" sz="2400" dirty="0">
              <a:latin typeface="Vista Slab OT Bold" panose="02060804030204060204"/>
              <a:ea typeface="+mn-lt"/>
              <a:cs typeface="+mn-lt"/>
            </a:endParaRPr>
          </a:p>
          <a:p>
            <a:endParaRPr lang="fr-FR" b="1" dirty="0">
              <a:solidFill>
                <a:srgbClr val="F6A800"/>
              </a:solidFill>
              <a:latin typeface="Vista slab"/>
              <a:cs typeface="Calibri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D4C6866-323E-4A9B-8CEF-83BCC62A3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84" y="1523105"/>
            <a:ext cx="344021" cy="338418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D3AA80-C0E8-4CA4-A41D-F5C5A944F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77" y="3301833"/>
            <a:ext cx="355227" cy="349624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0651A97-5364-4E01-896B-F52AD29A8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84" y="5170426"/>
            <a:ext cx="355227" cy="35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   mm au soleil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fr-FR" sz="2000" dirty="0" smtClean="0"/>
              <a:t>Des articles dans Ouest-France, l’Est Républicain, Midi Libre, France Bleu Alsace, La Vois du Nord, Nouvelle République des Pyrénées … Un reportage sur France 2 tourné au Domaine de La Planche (plus de 7 </a:t>
            </a:r>
            <a:r>
              <a:rPr lang="fr-FR" sz="2000" dirty="0"/>
              <a:t>2</a:t>
            </a:r>
            <a:r>
              <a:rPr lang="fr-FR" sz="2000" dirty="0" smtClean="0"/>
              <a:t>00 vues sur les réseaux) : </a:t>
            </a:r>
            <a:r>
              <a:rPr lang="fr-FR" sz="2000" dirty="0">
                <a:hlinkClick r:id="rId3"/>
              </a:rPr>
              <a:t>|Vu à la télévision|... - Eclaireuses Eclaireurs de France (facebook.com</a:t>
            </a:r>
            <a:r>
              <a:rPr lang="fr-FR" sz="2000" dirty="0" smtClean="0">
                <a:hlinkClick r:id="rId3"/>
              </a:rPr>
              <a:t>)</a:t>
            </a:r>
            <a:endParaRPr lang="fr-FR" sz="2000" dirty="0" smtClean="0"/>
          </a:p>
          <a:p>
            <a:pPr>
              <a:buBlip>
                <a:blip r:embed="rId2"/>
              </a:buBlip>
            </a:pPr>
            <a:r>
              <a:rPr lang="fr-FR" sz="2000" dirty="0" smtClean="0"/>
              <a:t>Le lancement de jeux concours sur Instagram autour des thématiques scoutes comme le concours cuisine, les installation, les déguisement … Une participation naissante et beaucoup de réactions. Nous avons dépassé la barre des 2100 abonnés soit + 15% en 3 mois </a:t>
            </a:r>
          </a:p>
          <a:p>
            <a:pPr>
              <a:buBlip>
                <a:blip r:embed="rId2"/>
              </a:buBlip>
            </a:pPr>
            <a:r>
              <a:rPr lang="fr-FR" sz="2000" dirty="0" smtClean="0"/>
              <a:t>La préparation de la campagne de rentrée : conception de flyers de présentation des différentes branches ainsi que la mission de Responsable + la gestion de la mise à jour des outils pédagogiques </a:t>
            </a:r>
          </a:p>
          <a:p>
            <a:pPr>
              <a:buBlip>
                <a:blip r:embed="rId2"/>
              </a:buBlip>
            </a:pPr>
            <a:r>
              <a:rPr lang="fr-FR" sz="2000" dirty="0" smtClean="0"/>
              <a:t>La préparation d’une campagne sponsorisée sur les réseaux </a:t>
            </a:r>
            <a:r>
              <a:rPr lang="fr-FR" sz="2000" dirty="0"/>
              <a:t>pour faire connaitre l’association et sa proposition d’engagement à un public susceptible d’être intéressé par la mission de responsable d’unité / animation aux </a:t>
            </a:r>
            <a:r>
              <a:rPr lang="fr-FR" sz="2000" dirty="0" err="1"/>
              <a:t>Éclés</a:t>
            </a:r>
            <a:r>
              <a:rPr lang="fr-FR" sz="2000" dirty="0" smtClean="0"/>
              <a:t>. Production d’une série de 3 vidéos : Qu’est ce qu’un </a:t>
            </a:r>
            <a:r>
              <a:rPr lang="fr-FR" sz="2000" dirty="0" err="1" smtClean="0"/>
              <a:t>Respons</a:t>
            </a:r>
            <a:r>
              <a:rPr lang="fr-FR" sz="2000" dirty="0" smtClean="0"/>
              <a:t> /Les </a:t>
            </a:r>
            <a:r>
              <a:rPr lang="fr-FR" sz="2000" dirty="0" err="1" smtClean="0"/>
              <a:t>éclés</a:t>
            </a:r>
            <a:r>
              <a:rPr lang="fr-FR" sz="2000" dirty="0" smtClean="0"/>
              <a:t> et leurs </a:t>
            </a:r>
            <a:r>
              <a:rPr lang="fr-FR" sz="2000" dirty="0" err="1" smtClean="0"/>
              <a:t>Respons</a:t>
            </a:r>
            <a:r>
              <a:rPr lang="fr-FR" sz="2000" dirty="0" smtClean="0"/>
              <a:t> / </a:t>
            </a:r>
            <a:r>
              <a:rPr lang="fr-FR" sz="2000" dirty="0" err="1" smtClean="0"/>
              <a:t>Respons’ables</a:t>
            </a:r>
            <a:r>
              <a:rPr lang="fr-FR" sz="2000" dirty="0" smtClean="0"/>
              <a:t> d’un monde meilleur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88" y="736866"/>
            <a:ext cx="519872" cy="5137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27" y="3517797"/>
            <a:ext cx="247095" cy="2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EDF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A0C8"/>
      </a:accent1>
      <a:accent2>
        <a:srgbClr val="F6A800"/>
      </a:accent2>
      <a:accent3>
        <a:srgbClr val="97BF0D"/>
      </a:accent3>
      <a:accent4>
        <a:srgbClr val="BD1220"/>
      </a:accent4>
      <a:accent5>
        <a:srgbClr val="00A89C"/>
      </a:accent5>
      <a:accent6>
        <a:srgbClr val="000000"/>
      </a:accent6>
      <a:hlink>
        <a:srgbClr val="97BF0D"/>
      </a:hlink>
      <a:folHlink>
        <a:srgbClr val="14A0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EEDF" id="{42604689-E6C2-438D-BA47-1D04CE903DE9}" vid="{406687D5-8F7B-460C-894F-EB978EC86C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086aa36-61f6-429b-bdc1-9b796fb9cd26">
      <UserInfo>
        <DisplayName>EEDF - Charlotte STRADY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7E80FB5B1D914D86EDAB99FB999BB3" ma:contentTypeVersion="13" ma:contentTypeDescription="Crée un document." ma:contentTypeScope="" ma:versionID="e117b53903505ecd5bec346414fd7f17">
  <xsd:schema xmlns:xsd="http://www.w3.org/2001/XMLSchema" xmlns:xs="http://www.w3.org/2001/XMLSchema" xmlns:p="http://schemas.microsoft.com/office/2006/metadata/properties" xmlns:ns2="b4a4c863-0166-4fb0-a7e8-a9035384b4f0" xmlns:ns3="f086aa36-61f6-429b-bdc1-9b796fb9cd26" targetNamespace="http://schemas.microsoft.com/office/2006/metadata/properties" ma:root="true" ma:fieldsID="c8f6345075b19f6cf56b9b8e7fc4eec1" ns2:_="" ns3:_="">
    <xsd:import namespace="b4a4c863-0166-4fb0-a7e8-a9035384b4f0"/>
    <xsd:import namespace="f086aa36-61f6-429b-bdc1-9b796fb9cd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4c863-0166-4fb0-a7e8-a9035384b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6aa36-61f6-429b-bdc1-9b796fb9cd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C3398A-770D-4BC6-AD86-3F172363318F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b4a4c863-0166-4fb0-a7e8-a9035384b4f0"/>
    <ds:schemaRef ds:uri="f086aa36-61f6-429b-bdc1-9b796fb9cd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D37C80-3F03-4A2B-BA85-6DE75ED3E45F}">
  <ds:schemaRefs>
    <ds:schemaRef ds:uri="b4a4c863-0166-4fb0-a7e8-a9035384b4f0"/>
    <ds:schemaRef ds:uri="f086aa36-61f6-429b-bdc1-9b796fb9cd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2D4123-F718-49CA-98AA-36C592258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EEDF</Template>
  <TotalTime>2925</TotalTime>
  <Words>658</Words>
  <Application>Microsoft Office PowerPoint</Application>
  <PresentationFormat>Grand écran</PresentationFormat>
  <Paragraphs>191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DK Lemon Yellow Sun</vt:lpstr>
      <vt:lpstr>Vista slab</vt:lpstr>
      <vt:lpstr>Vista Slab OT Bold</vt:lpstr>
      <vt:lpstr>Vista Slab OT Book</vt:lpstr>
      <vt:lpstr>Thème Office</vt:lpstr>
      <vt:lpstr>Conseil National  09 et 10 Octobre 2021</vt:lpstr>
      <vt:lpstr>SOMMAIRE</vt:lpstr>
      <vt:lpstr>Bien le bonjour</vt:lpstr>
      <vt:lpstr>L’été 2021</vt:lpstr>
      <vt:lpstr>été 2021</vt:lpstr>
      <vt:lpstr>été 2021</vt:lpstr>
      <vt:lpstr>été 2021</vt:lpstr>
      <vt:lpstr>été 2021</vt:lpstr>
      <vt:lpstr>La c   mm au soleil</vt:lpstr>
      <vt:lpstr>La rentrée et  les temps forts à venir</vt:lpstr>
      <vt:lpstr>Ressources humaines</vt:lpstr>
      <vt:lpstr>Administratif et finance: tréso</vt:lpstr>
      <vt:lpstr>Administratif et finance: Tréso</vt:lpstr>
      <vt:lpstr>Les temps forts à venir</vt:lpstr>
      <vt:lpstr>Méthodes éducatives</vt:lpstr>
      <vt:lpstr>Méthodes éducatives</vt:lpstr>
      <vt:lpstr>Présentation PowerPoint</vt:lpstr>
      <vt:lpstr>Présentation PowerPoint</vt:lpstr>
      <vt:lpstr>Vie associative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Banque d’icones</dc:title>
  <dc:creator>EEDF - Tiphaine PARENT</dc:creator>
  <cp:lastModifiedBy>EEDF - Olivier BARBEY</cp:lastModifiedBy>
  <cp:revision>70</cp:revision>
  <dcterms:created xsi:type="dcterms:W3CDTF">2021-06-30T12:30:29Z</dcterms:created>
  <dcterms:modified xsi:type="dcterms:W3CDTF">2021-10-09T12:52:10Z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0x010100817E80FB5B1D914D86EDAB99FB999BB3</vt:lpwstr>
  </property>
</Properties>
</file>