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74" r:id="rId4"/>
    <p:sldId id="275" r:id="rId5"/>
    <p:sldId id="262" r:id="rId6"/>
    <p:sldId id="260" r:id="rId7"/>
    <p:sldId id="263" r:id="rId8"/>
    <p:sldId id="266" r:id="rId9"/>
    <p:sldId id="268" r:id="rId10"/>
    <p:sldId id="269" r:id="rId11"/>
    <p:sldId id="270" r:id="rId12"/>
    <p:sldId id="267" r:id="rId13"/>
    <p:sldId id="265" r:id="rId14"/>
    <p:sldId id="264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BF0D"/>
    <a:srgbClr val="F6A800"/>
    <a:srgbClr val="14A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6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0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37672" y="3537530"/>
            <a:ext cx="9144000" cy="1173161"/>
          </a:xfrm>
        </p:spPr>
        <p:txBody>
          <a:bodyPr anchor="b"/>
          <a:lstStyle>
            <a:lvl1pPr algn="ctr">
              <a:defRPr sz="6000">
                <a:solidFill>
                  <a:srgbClr val="F6A800"/>
                </a:solidFill>
                <a:latin typeface="DK Lemon Yellow Sun" panose="02000000000000000000" pitchFamily="50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7" name="Image 3" descr="Imag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52721" y="363981"/>
            <a:ext cx="2394197" cy="2523537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 2" descr="Imag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37672" y="5059155"/>
            <a:ext cx="9400216" cy="147975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33977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83" r="231" b="5612"/>
          <a:stretch/>
        </p:blipFill>
        <p:spPr>
          <a:xfrm>
            <a:off x="0" y="6040577"/>
            <a:ext cx="12192000" cy="81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662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22593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83" r="231" b="5612"/>
          <a:stretch/>
        </p:blipFill>
        <p:spPr>
          <a:xfrm>
            <a:off x="0" y="6040577"/>
            <a:ext cx="12192000" cy="81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667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555384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555384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83" r="231" b="5612"/>
          <a:stretch/>
        </p:blipFill>
        <p:spPr>
          <a:xfrm>
            <a:off x="0" y="6040577"/>
            <a:ext cx="12192000" cy="81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8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7BF0D"/>
                </a:solidFill>
                <a:latin typeface="DK Lemon Yellow Sun" panose="02000000000000000000" pitchFamily="50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ista Slab OT Book" panose="02060504030204060204" pitchFamily="18" charset="0"/>
              </a:defRPr>
            </a:lvl1pPr>
            <a:lvl2pPr>
              <a:defRPr>
                <a:latin typeface="Vista Slab OT Book" panose="02060504030204060204" pitchFamily="18" charset="0"/>
              </a:defRPr>
            </a:lvl2pPr>
            <a:lvl3pPr>
              <a:defRPr>
                <a:latin typeface="Vista Slab OT Book" panose="02060504030204060204" pitchFamily="18" charset="0"/>
              </a:defRPr>
            </a:lvl3pPr>
            <a:lvl4pPr>
              <a:defRPr>
                <a:latin typeface="Vista Slab OT Book" panose="02060504030204060204" pitchFamily="18" charset="0"/>
              </a:defRPr>
            </a:lvl4pPr>
            <a:lvl5pPr>
              <a:defRPr>
                <a:latin typeface="Vista Slab OT Book" panose="02060504030204060204" pitchFamily="18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83" r="231" b="5612"/>
          <a:stretch/>
        </p:blipFill>
        <p:spPr>
          <a:xfrm>
            <a:off x="0" y="6040577"/>
            <a:ext cx="12192000" cy="81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67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2022765"/>
            <a:ext cx="10515600" cy="1708447"/>
          </a:xfrm>
        </p:spPr>
        <p:txBody>
          <a:bodyPr anchor="b"/>
          <a:lstStyle>
            <a:lvl1pPr>
              <a:defRPr sz="6000">
                <a:latin typeface="DK Lemon Yellow Sun" panose="02000000000000000000" pitchFamily="50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382284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ista Slab OT Book" panose="020605040302040602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83" r="231" b="5612"/>
          <a:stretch/>
        </p:blipFill>
        <p:spPr>
          <a:xfrm>
            <a:off x="0" y="6040577"/>
            <a:ext cx="12192000" cy="81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199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DK Lemon Yellow Sun" panose="02000000000000000000" pitchFamily="50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0"/>
          </p:nvPr>
        </p:nvSpPr>
        <p:spPr>
          <a:xfrm>
            <a:off x="1219200" y="2225675"/>
            <a:ext cx="10002838" cy="3398838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83" r="231" b="5612"/>
          <a:stretch/>
        </p:blipFill>
        <p:spPr>
          <a:xfrm>
            <a:off x="0" y="6040577"/>
            <a:ext cx="12192000" cy="81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909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DK Lemon Yellow Sun" panose="02000000000000000000" pitchFamily="50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graphique 6"/>
          <p:cNvSpPr>
            <a:spLocks noGrp="1"/>
          </p:cNvSpPr>
          <p:nvPr>
            <p:ph type="chart" sz="quarter" idx="13"/>
          </p:nvPr>
        </p:nvSpPr>
        <p:spPr>
          <a:xfrm>
            <a:off x="838200" y="2005013"/>
            <a:ext cx="10515600" cy="3979862"/>
          </a:xfrm>
        </p:spPr>
        <p:txBody>
          <a:bodyPr/>
          <a:lstStyle/>
          <a:p>
            <a:r>
              <a:rPr lang="fr-FR"/>
              <a:t>Cliquez sur l'icône pour ajouter un graphique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83" r="231" b="5612"/>
          <a:stretch/>
        </p:blipFill>
        <p:spPr>
          <a:xfrm>
            <a:off x="0" y="6040577"/>
            <a:ext cx="12192000" cy="81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16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83" r="231" b="5612"/>
          <a:stretch/>
        </p:blipFill>
        <p:spPr>
          <a:xfrm>
            <a:off x="0" y="6040577"/>
            <a:ext cx="12192000" cy="812798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3268518" y="2212398"/>
            <a:ext cx="5654963" cy="1325563"/>
          </a:xfrm>
        </p:spPr>
        <p:txBody>
          <a:bodyPr/>
          <a:lstStyle>
            <a:lvl1pPr algn="ctr">
              <a:defRPr>
                <a:latin typeface="DK Lemon Yellow Sun" panose="02000000000000000000" pitchFamily="50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68" y="2788781"/>
            <a:ext cx="1801372" cy="33832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99459" y="2706014"/>
            <a:ext cx="1801372" cy="33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92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904154"/>
            <a:ext cx="10515600" cy="482239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ista Slab OT Book" panose="020605040302040602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83" r="231" b="5612"/>
          <a:stretch/>
        </p:blipFill>
        <p:spPr>
          <a:xfrm>
            <a:off x="0" y="6040577"/>
            <a:ext cx="12192000" cy="81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454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5400">
                <a:latin typeface="DK Lemon Yellow Sun" panose="02000000000000000000" pitchFamily="50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Vista Slab OT Bold" panose="0206080403020406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50780"/>
          </a:xfrm>
        </p:spPr>
        <p:txBody>
          <a:bodyPr/>
          <a:lstStyle>
            <a:lvl1pPr>
              <a:defRPr>
                <a:latin typeface="Vista Slab OT Book" panose="02060504030204060204" pitchFamily="18" charset="0"/>
              </a:defRPr>
            </a:lvl1pPr>
            <a:lvl2pPr>
              <a:defRPr>
                <a:latin typeface="Vista Slab OT Book" panose="02060504030204060204" pitchFamily="18" charset="0"/>
              </a:defRPr>
            </a:lvl2pPr>
            <a:lvl3pPr>
              <a:defRPr>
                <a:latin typeface="Vista Slab OT Book" panose="02060504030204060204" pitchFamily="18" charset="0"/>
              </a:defRPr>
            </a:lvl3pPr>
            <a:lvl4pPr>
              <a:defRPr>
                <a:latin typeface="Vista Slab OT Book" panose="02060504030204060204" pitchFamily="18" charset="0"/>
              </a:defRPr>
            </a:lvl4pPr>
            <a:lvl5pPr>
              <a:defRPr>
                <a:latin typeface="Vista Slab OT Book" panose="02060504030204060204" pitchFamily="18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Vista Slab OT Bold" panose="0206080403020406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50780"/>
          </a:xfrm>
        </p:spPr>
        <p:txBody>
          <a:bodyPr/>
          <a:lstStyle>
            <a:lvl1pPr>
              <a:defRPr>
                <a:latin typeface="Vista Slab OT Book" panose="02060504030204060204" pitchFamily="18" charset="0"/>
              </a:defRPr>
            </a:lvl1pPr>
            <a:lvl2pPr>
              <a:defRPr>
                <a:latin typeface="Vista Slab OT Book" panose="02060504030204060204" pitchFamily="18" charset="0"/>
              </a:defRPr>
            </a:lvl2pPr>
            <a:lvl3pPr>
              <a:defRPr>
                <a:latin typeface="Vista Slab OT Book" panose="02060504030204060204" pitchFamily="18" charset="0"/>
              </a:defRPr>
            </a:lvl3pPr>
            <a:lvl4pPr>
              <a:defRPr>
                <a:latin typeface="Vista Slab OT Book" panose="02060504030204060204" pitchFamily="18" charset="0"/>
              </a:defRPr>
            </a:lvl4pPr>
            <a:lvl5pPr>
              <a:defRPr>
                <a:latin typeface="Vista Slab OT Book" panose="02060504030204060204" pitchFamily="18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83" r="231" b="5612"/>
          <a:stretch/>
        </p:blipFill>
        <p:spPr>
          <a:xfrm>
            <a:off x="0" y="6040577"/>
            <a:ext cx="12192000" cy="81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450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DK Lemon Yellow Sun" panose="02000000000000000000" pitchFamily="50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Vista Slab OT Book" panose="02060504030204060204" pitchFamily="18" charset="0"/>
              </a:defRPr>
            </a:lvl1pPr>
            <a:lvl2pPr>
              <a:defRPr sz="2800">
                <a:latin typeface="Vista Slab OT Book" panose="02060504030204060204" pitchFamily="18" charset="0"/>
              </a:defRPr>
            </a:lvl2pPr>
            <a:lvl3pPr>
              <a:defRPr sz="2400">
                <a:latin typeface="Vista Slab OT Book" panose="02060504030204060204" pitchFamily="18" charset="0"/>
              </a:defRPr>
            </a:lvl3pPr>
            <a:lvl4pPr>
              <a:defRPr sz="2000">
                <a:latin typeface="Vista Slab OT Book" panose="02060504030204060204" pitchFamily="18" charset="0"/>
              </a:defRPr>
            </a:lvl4pPr>
            <a:lvl5pPr>
              <a:defRPr sz="2000">
                <a:latin typeface="Vista Slab OT Book" panose="020605040302040602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Vista Slab OT Book" panose="020605040302040602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83" r="231" b="5612"/>
          <a:stretch/>
        </p:blipFill>
        <p:spPr>
          <a:xfrm>
            <a:off x="0" y="6040577"/>
            <a:ext cx="12192000" cy="81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04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69010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60" r:id="rId7"/>
    <p:sldLayoutId id="2147483653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DK Lemon Yellow Sun" panose="020000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ista Slab OT Book" panose="0206050403020406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ista Slab OT Book" panose="0206050403020406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ista Slab OT Book" panose="0206050403020406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ista Slab OT Book" panose="0206050403020406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ista Slab OT Book" panose="0206050403020406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9" Type="http://schemas.openxmlformats.org/officeDocument/2006/relationships/image" Target="../media/image42.png"/><Relationship Id="rId21" Type="http://schemas.openxmlformats.org/officeDocument/2006/relationships/image" Target="../media/image24.png"/><Relationship Id="rId34" Type="http://schemas.openxmlformats.org/officeDocument/2006/relationships/image" Target="../media/image37.png"/><Relationship Id="rId42" Type="http://schemas.openxmlformats.org/officeDocument/2006/relationships/image" Target="../media/image45.png"/><Relationship Id="rId47" Type="http://schemas.openxmlformats.org/officeDocument/2006/relationships/image" Target="../media/image50.png"/><Relationship Id="rId50" Type="http://schemas.openxmlformats.org/officeDocument/2006/relationships/image" Target="../media/image53.png"/><Relationship Id="rId55" Type="http://schemas.openxmlformats.org/officeDocument/2006/relationships/image" Target="../media/image58.png"/><Relationship Id="rId63" Type="http://schemas.openxmlformats.org/officeDocument/2006/relationships/image" Target="../media/image6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9" Type="http://schemas.openxmlformats.org/officeDocument/2006/relationships/image" Target="../media/image32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40.png"/><Relationship Id="rId40" Type="http://schemas.openxmlformats.org/officeDocument/2006/relationships/image" Target="../media/image43.png"/><Relationship Id="rId45" Type="http://schemas.openxmlformats.org/officeDocument/2006/relationships/image" Target="../media/image48.png"/><Relationship Id="rId53" Type="http://schemas.openxmlformats.org/officeDocument/2006/relationships/image" Target="../media/image56.png"/><Relationship Id="rId58" Type="http://schemas.openxmlformats.org/officeDocument/2006/relationships/image" Target="../media/image61.png"/><Relationship Id="rId5" Type="http://schemas.openxmlformats.org/officeDocument/2006/relationships/image" Target="../media/image8.png"/><Relationship Id="rId61" Type="http://schemas.openxmlformats.org/officeDocument/2006/relationships/image" Target="../media/image64.png"/><Relationship Id="rId19" Type="http://schemas.openxmlformats.org/officeDocument/2006/relationships/image" Target="../media/image2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Relationship Id="rId43" Type="http://schemas.openxmlformats.org/officeDocument/2006/relationships/image" Target="../media/image46.png"/><Relationship Id="rId48" Type="http://schemas.openxmlformats.org/officeDocument/2006/relationships/image" Target="../media/image51.png"/><Relationship Id="rId56" Type="http://schemas.openxmlformats.org/officeDocument/2006/relationships/image" Target="../media/image59.png"/><Relationship Id="rId8" Type="http://schemas.openxmlformats.org/officeDocument/2006/relationships/image" Target="../media/image11.png"/><Relationship Id="rId51" Type="http://schemas.openxmlformats.org/officeDocument/2006/relationships/image" Target="../media/image54.png"/><Relationship Id="rId3" Type="http://schemas.openxmlformats.org/officeDocument/2006/relationships/image" Target="../media/image6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38" Type="http://schemas.openxmlformats.org/officeDocument/2006/relationships/image" Target="../media/image41.png"/><Relationship Id="rId46" Type="http://schemas.openxmlformats.org/officeDocument/2006/relationships/image" Target="../media/image49.png"/><Relationship Id="rId59" Type="http://schemas.openxmlformats.org/officeDocument/2006/relationships/image" Target="../media/image62.png"/><Relationship Id="rId20" Type="http://schemas.openxmlformats.org/officeDocument/2006/relationships/image" Target="../media/image23.png"/><Relationship Id="rId41" Type="http://schemas.openxmlformats.org/officeDocument/2006/relationships/image" Target="../media/image44.png"/><Relationship Id="rId54" Type="http://schemas.openxmlformats.org/officeDocument/2006/relationships/image" Target="../media/image57.png"/><Relationship Id="rId6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49" Type="http://schemas.openxmlformats.org/officeDocument/2006/relationships/image" Target="../media/image52.png"/><Relationship Id="rId57" Type="http://schemas.openxmlformats.org/officeDocument/2006/relationships/image" Target="../media/image60.png"/><Relationship Id="rId10" Type="http://schemas.openxmlformats.org/officeDocument/2006/relationships/image" Target="../media/image13.png"/><Relationship Id="rId31" Type="http://schemas.openxmlformats.org/officeDocument/2006/relationships/image" Target="../media/image34.png"/><Relationship Id="rId44" Type="http://schemas.openxmlformats.org/officeDocument/2006/relationships/image" Target="../media/image47.png"/><Relationship Id="rId52" Type="http://schemas.openxmlformats.org/officeDocument/2006/relationships/image" Target="../media/image55.png"/><Relationship Id="rId60" Type="http://schemas.openxmlformats.org/officeDocument/2006/relationships/image" Target="../media/image6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1.png"/><Relationship Id="rId7" Type="http://schemas.openxmlformats.org/officeDocument/2006/relationships/image" Target="../media/image5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21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1.png"/><Relationship Id="rId7" Type="http://schemas.openxmlformats.org/officeDocument/2006/relationships/image" Target="../media/image5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34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1009" y="365316"/>
            <a:ext cx="10515600" cy="1325563"/>
          </a:xfrm>
        </p:spPr>
        <p:txBody>
          <a:bodyPr/>
          <a:lstStyle/>
          <a:p>
            <a:r>
              <a:rPr lang="fr-FR" dirty="0"/>
              <a:t>Banque d’icones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89906" y="3532585"/>
            <a:ext cx="488540" cy="48275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7940" y="3550040"/>
            <a:ext cx="510098" cy="50405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33452" y="3572456"/>
            <a:ext cx="459812" cy="41313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48270" y="3514666"/>
            <a:ext cx="443850" cy="45859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23046" y="3524438"/>
            <a:ext cx="510729" cy="42344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03588" y="3550040"/>
            <a:ext cx="556638" cy="34189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16220" y="4080252"/>
            <a:ext cx="657468" cy="49949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12449" y="4042707"/>
            <a:ext cx="647374" cy="49073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01272" y="4059883"/>
            <a:ext cx="532050" cy="49694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10233" y="3478309"/>
            <a:ext cx="669442" cy="50066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93360" y="3487219"/>
            <a:ext cx="498885" cy="48284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111" y="698156"/>
            <a:ext cx="473060" cy="46745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023" y="749340"/>
            <a:ext cx="603625" cy="393224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916" y="731264"/>
            <a:ext cx="434521" cy="429375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080" y="749340"/>
            <a:ext cx="579274" cy="440092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997" y="722453"/>
            <a:ext cx="549669" cy="493865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004" y="1362524"/>
            <a:ext cx="579274" cy="355798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649" y="680583"/>
            <a:ext cx="519296" cy="50260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17" y="2111917"/>
            <a:ext cx="566410" cy="559701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812" y="2213475"/>
            <a:ext cx="720096" cy="469098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496" y="2185472"/>
            <a:ext cx="519763" cy="513606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944" y="2213475"/>
            <a:ext cx="602834" cy="457991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64" y="2820202"/>
            <a:ext cx="350717" cy="729838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22" y="2820202"/>
            <a:ext cx="682713" cy="694464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635" y="3046702"/>
            <a:ext cx="778565" cy="470301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901" y="2990865"/>
            <a:ext cx="584012" cy="524721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466" y="2892507"/>
            <a:ext cx="626575" cy="585227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02" y="3736162"/>
            <a:ext cx="532195" cy="564681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800" y="3768378"/>
            <a:ext cx="702426" cy="532465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729" y="3771854"/>
            <a:ext cx="620798" cy="514705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215" y="3704475"/>
            <a:ext cx="492825" cy="622350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728" y="3675292"/>
            <a:ext cx="597619" cy="617470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22" y="4517825"/>
            <a:ext cx="626575" cy="396513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397" y="4539909"/>
            <a:ext cx="703621" cy="432173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384" y="4570422"/>
            <a:ext cx="584012" cy="296453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527" y="4581676"/>
            <a:ext cx="999533" cy="187730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060" y="2213475"/>
            <a:ext cx="461779" cy="446933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60" y="5119381"/>
            <a:ext cx="3109447" cy="509392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835" y="1221322"/>
            <a:ext cx="469999" cy="593524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204" y="1280604"/>
            <a:ext cx="485682" cy="492347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674" y="1795150"/>
            <a:ext cx="339210" cy="705892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909" y="1292993"/>
            <a:ext cx="551810" cy="561308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053" y="1462067"/>
            <a:ext cx="584012" cy="352779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963" y="1417527"/>
            <a:ext cx="584012" cy="436774"/>
          </a:xfrm>
          <a:prstGeom prst="rect">
            <a:avLst/>
          </a:prstGeom>
        </p:spPr>
      </p:pic>
      <p:pic>
        <p:nvPicPr>
          <p:cNvPr id="49" name="Image 48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278" y="1988722"/>
            <a:ext cx="679682" cy="430120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254" y="1939195"/>
            <a:ext cx="480723" cy="449000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909" y="1927540"/>
            <a:ext cx="654211" cy="495916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052" y="1934950"/>
            <a:ext cx="568429" cy="471286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649" y="1898671"/>
            <a:ext cx="559379" cy="593524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248" y="561924"/>
            <a:ext cx="450657" cy="654394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939" y="1297106"/>
            <a:ext cx="492335" cy="517740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744" y="1842039"/>
            <a:ext cx="546059" cy="564197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111" y="2727637"/>
            <a:ext cx="898927" cy="168834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702" y="2562443"/>
            <a:ext cx="674064" cy="342164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943" y="2584792"/>
            <a:ext cx="2349051" cy="369781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067" y="4107875"/>
            <a:ext cx="615494" cy="400956"/>
          </a:xfrm>
          <a:prstGeom prst="rect">
            <a:avLst/>
          </a:prstGeom>
        </p:spPr>
      </p:pic>
      <p:pic>
        <p:nvPicPr>
          <p:cNvPr id="61" name="Image 60"/>
          <p:cNvPicPr>
            <a:picLocks noChangeAspect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929" y="4042707"/>
            <a:ext cx="429957" cy="542959"/>
          </a:xfrm>
          <a:prstGeom prst="rect">
            <a:avLst/>
          </a:prstGeom>
        </p:spPr>
      </p:pic>
      <p:pic>
        <p:nvPicPr>
          <p:cNvPr id="62" name="Image 61"/>
          <p:cNvPicPr>
            <a:picLocks noChangeAspect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04" y="4090731"/>
            <a:ext cx="603627" cy="500469"/>
          </a:xfrm>
          <a:prstGeom prst="rect">
            <a:avLst/>
          </a:prstGeom>
        </p:spPr>
      </p:pic>
      <p:pic>
        <p:nvPicPr>
          <p:cNvPr id="63" name="Image 62"/>
          <p:cNvPicPr>
            <a:picLocks noChangeAspect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681" y="4132086"/>
            <a:ext cx="404327" cy="417757"/>
          </a:xfrm>
          <a:prstGeom prst="rect">
            <a:avLst/>
          </a:prstGeom>
        </p:spPr>
      </p:pic>
      <p:pic>
        <p:nvPicPr>
          <p:cNvPr id="64" name="Image 63"/>
          <p:cNvPicPr>
            <a:picLocks noChangeAspect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681" y="4776360"/>
            <a:ext cx="952021" cy="178806"/>
          </a:xfrm>
          <a:prstGeom prst="rect">
            <a:avLst/>
          </a:prstGeom>
        </p:spPr>
      </p:pic>
      <p:pic>
        <p:nvPicPr>
          <p:cNvPr id="65" name="Image 64"/>
          <p:cNvPicPr>
            <a:picLocks noChangeAspect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380" y="4641108"/>
            <a:ext cx="635473" cy="322575"/>
          </a:xfrm>
          <a:prstGeom prst="rect">
            <a:avLst/>
          </a:prstGeom>
        </p:spPr>
      </p:pic>
      <p:pic>
        <p:nvPicPr>
          <p:cNvPr id="66" name="Image 65"/>
          <p:cNvPicPr>
            <a:picLocks noChangeAspect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086" y="4682148"/>
            <a:ext cx="2429160" cy="39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985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besoins 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838200" y="15208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latin typeface="Vista Slab OT Bold" panose="02060804030204060204" pitchFamily="18" charset="0"/>
              </a:rPr>
              <a:t>SYNERGIE </a:t>
            </a:r>
          </a:p>
          <a:p>
            <a:pPr marL="0" indent="0">
              <a:buNone/>
            </a:pPr>
            <a:endParaRPr lang="fr-FR" dirty="0">
              <a:latin typeface="Vista Slab OT Bold" panose="02060804030204060204" pitchFamily="18" charset="0"/>
            </a:endParaRPr>
          </a:p>
          <a:p>
            <a:pPr marL="0" indent="0">
              <a:buNone/>
            </a:pPr>
            <a:r>
              <a:rPr lang="fr-FR" dirty="0">
                <a:latin typeface="Vista Slab OT Bold" panose="02060804030204060204" pitchFamily="18" charset="0"/>
              </a:rPr>
              <a:t>		TERRITOIRES </a:t>
            </a:r>
          </a:p>
          <a:p>
            <a:pPr marL="0" indent="0">
              <a:buNone/>
            </a:pPr>
            <a:endParaRPr lang="fr-FR" dirty="0">
              <a:latin typeface="Vista Slab OT Bold" panose="02060804030204060204" pitchFamily="18" charset="0"/>
            </a:endParaRPr>
          </a:p>
          <a:p>
            <a:pPr marL="0" indent="0">
              <a:buNone/>
            </a:pPr>
            <a:r>
              <a:rPr lang="fr-FR" dirty="0">
                <a:latin typeface="Vista Slab OT Bold" panose="02060804030204060204" pitchFamily="18" charset="0"/>
              </a:rPr>
              <a:t>					</a:t>
            </a:r>
            <a:r>
              <a:rPr lang="fr-FR" dirty="0">
                <a:solidFill>
                  <a:schemeClr val="bg1"/>
                </a:solidFill>
                <a:latin typeface="Vista Slab OT Bold" panose="02060804030204060204" pitchFamily="18" charset="0"/>
              </a:rPr>
              <a:t>ANTICIPATION</a:t>
            </a:r>
          </a:p>
          <a:p>
            <a:pPr marL="0" indent="0">
              <a:buNone/>
            </a:pPr>
            <a:endParaRPr lang="fr-FR" dirty="0">
              <a:solidFill>
                <a:schemeClr val="bg1"/>
              </a:solidFill>
              <a:latin typeface="Vista Slab OT Bold" panose="02060804030204060204" pitchFamily="18" charset="0"/>
            </a:endParaRPr>
          </a:p>
          <a:p>
            <a:pPr marL="0" indent="0" algn="r">
              <a:buNone/>
            </a:pPr>
            <a:endParaRPr lang="fr-FR" dirty="0">
              <a:solidFill>
                <a:schemeClr val="bg1"/>
              </a:solidFill>
              <a:latin typeface="Vista Slab OT Bold" panose="02060804030204060204" pitchFamily="18" charset="0"/>
            </a:endParaRPr>
          </a:p>
          <a:p>
            <a:pPr marL="0" indent="0" algn="r">
              <a:buNone/>
            </a:pPr>
            <a:r>
              <a:rPr lang="fr-FR" dirty="0">
                <a:solidFill>
                  <a:schemeClr val="bg1"/>
                </a:solidFill>
                <a:latin typeface="Vista Slab OT Bold" panose="02060804030204060204" pitchFamily="18" charset="0"/>
              </a:rPr>
              <a:t>ACCOMPAGNEMENT DANS LE TEMPS </a:t>
            </a:r>
          </a:p>
        </p:txBody>
      </p:sp>
    </p:spTree>
    <p:extLst>
      <p:ext uri="{BB962C8B-B14F-4D97-AF65-F5344CB8AC3E}">
        <p14:creationId xmlns:p14="http://schemas.microsoft.com/office/powerpoint/2010/main" val="2106998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besoins 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838200" y="15208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latin typeface="Vista Slab OT Bold" panose="02060804030204060204" pitchFamily="18" charset="0"/>
              </a:rPr>
              <a:t>SYNERGIE </a:t>
            </a:r>
          </a:p>
          <a:p>
            <a:pPr marL="0" indent="0">
              <a:buNone/>
            </a:pPr>
            <a:endParaRPr lang="fr-FR" dirty="0">
              <a:latin typeface="Vista Slab OT Bold" panose="02060804030204060204" pitchFamily="18" charset="0"/>
            </a:endParaRPr>
          </a:p>
          <a:p>
            <a:pPr marL="0" indent="0">
              <a:buNone/>
            </a:pPr>
            <a:r>
              <a:rPr lang="fr-FR" dirty="0">
                <a:latin typeface="Vista Slab OT Bold" panose="02060804030204060204" pitchFamily="18" charset="0"/>
              </a:rPr>
              <a:t>		TERRITOIRES </a:t>
            </a:r>
          </a:p>
          <a:p>
            <a:pPr marL="0" indent="0">
              <a:buNone/>
            </a:pPr>
            <a:endParaRPr lang="fr-FR" dirty="0">
              <a:latin typeface="Vista Slab OT Bold" panose="02060804030204060204" pitchFamily="18" charset="0"/>
            </a:endParaRPr>
          </a:p>
          <a:p>
            <a:pPr marL="0" indent="0">
              <a:buNone/>
            </a:pPr>
            <a:r>
              <a:rPr lang="fr-FR" dirty="0">
                <a:latin typeface="Vista Slab OT Bold" panose="02060804030204060204" pitchFamily="18" charset="0"/>
              </a:rPr>
              <a:t>					ANTICIPATION</a:t>
            </a:r>
          </a:p>
          <a:p>
            <a:pPr marL="0" indent="0">
              <a:buNone/>
            </a:pPr>
            <a:endParaRPr lang="fr-FR" dirty="0">
              <a:latin typeface="Vista Slab OT Bold" panose="02060804030204060204" pitchFamily="18" charset="0"/>
            </a:endParaRPr>
          </a:p>
          <a:p>
            <a:pPr marL="0" indent="0" algn="r">
              <a:buNone/>
            </a:pPr>
            <a:endParaRPr lang="fr-FR" dirty="0">
              <a:latin typeface="Vista Slab OT Bold" panose="02060804030204060204" pitchFamily="18" charset="0"/>
            </a:endParaRPr>
          </a:p>
          <a:p>
            <a:pPr marL="0" indent="0" algn="r">
              <a:buNone/>
            </a:pPr>
            <a:r>
              <a:rPr lang="fr-FR" dirty="0">
                <a:solidFill>
                  <a:schemeClr val="bg1"/>
                </a:solidFill>
                <a:latin typeface="Vista Slab OT Bold" panose="02060804030204060204" pitchFamily="18" charset="0"/>
              </a:rPr>
              <a:t>ACCOMPAGNEMENT DANS LE TEMPS </a:t>
            </a:r>
          </a:p>
        </p:txBody>
      </p:sp>
    </p:spTree>
    <p:extLst>
      <p:ext uri="{BB962C8B-B14F-4D97-AF65-F5344CB8AC3E}">
        <p14:creationId xmlns:p14="http://schemas.microsoft.com/office/powerpoint/2010/main" val="1536951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besoins 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838200" y="15208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latin typeface="Vista Slab OT Bold" panose="02060804030204060204" pitchFamily="18" charset="0"/>
              </a:rPr>
              <a:t>SYNERGIE </a:t>
            </a:r>
          </a:p>
          <a:p>
            <a:pPr marL="0" indent="0">
              <a:buNone/>
            </a:pPr>
            <a:endParaRPr lang="fr-FR" dirty="0">
              <a:latin typeface="Vista Slab OT Bold" panose="02060804030204060204" pitchFamily="18" charset="0"/>
            </a:endParaRPr>
          </a:p>
          <a:p>
            <a:pPr marL="0" indent="0">
              <a:buNone/>
            </a:pPr>
            <a:r>
              <a:rPr lang="fr-FR" dirty="0">
                <a:latin typeface="Vista Slab OT Bold" panose="02060804030204060204" pitchFamily="18" charset="0"/>
              </a:rPr>
              <a:t>		TERRITOIRES </a:t>
            </a:r>
          </a:p>
          <a:p>
            <a:pPr marL="0" indent="0">
              <a:buNone/>
            </a:pPr>
            <a:endParaRPr lang="fr-FR" dirty="0">
              <a:latin typeface="Vista Slab OT Bold" panose="02060804030204060204" pitchFamily="18" charset="0"/>
            </a:endParaRPr>
          </a:p>
          <a:p>
            <a:pPr marL="0" indent="0">
              <a:buNone/>
            </a:pPr>
            <a:r>
              <a:rPr lang="fr-FR" dirty="0">
                <a:latin typeface="Vista Slab OT Bold" panose="02060804030204060204" pitchFamily="18" charset="0"/>
              </a:rPr>
              <a:t>					ANTICIPATION</a:t>
            </a:r>
          </a:p>
          <a:p>
            <a:pPr marL="0" indent="0">
              <a:buNone/>
            </a:pPr>
            <a:endParaRPr lang="fr-FR" dirty="0">
              <a:latin typeface="Vista Slab OT Bold" panose="02060804030204060204" pitchFamily="18" charset="0"/>
            </a:endParaRPr>
          </a:p>
          <a:p>
            <a:pPr marL="0" indent="0" algn="r">
              <a:buNone/>
            </a:pPr>
            <a:endParaRPr lang="fr-FR" dirty="0">
              <a:latin typeface="Vista Slab OT Bold" panose="02060804030204060204" pitchFamily="18" charset="0"/>
            </a:endParaRPr>
          </a:p>
          <a:p>
            <a:pPr marL="0" indent="0" algn="r">
              <a:buNone/>
            </a:pPr>
            <a:r>
              <a:rPr lang="fr-FR" dirty="0">
                <a:solidFill>
                  <a:srgbClr val="97BF0D"/>
                </a:solidFill>
                <a:latin typeface="Vista Slab OT Bold" panose="02060804030204060204" pitchFamily="18" charset="0"/>
              </a:rPr>
              <a:t>ACCOMPAGNEMENT DANS LE TEMPS </a:t>
            </a:r>
          </a:p>
        </p:txBody>
      </p:sp>
    </p:spTree>
    <p:extLst>
      <p:ext uri="{BB962C8B-B14F-4D97-AF65-F5344CB8AC3E}">
        <p14:creationId xmlns:p14="http://schemas.microsoft.com/office/powerpoint/2010/main" val="1538869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247" y="1055663"/>
            <a:ext cx="7894393" cy="5511997"/>
          </a:xfrm>
          <a:prstGeom prst="rect">
            <a:avLst/>
          </a:prstGeom>
        </p:spPr>
      </p:pic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613912" y="0"/>
            <a:ext cx="10897367" cy="1325563"/>
          </a:xfrm>
        </p:spPr>
        <p:txBody>
          <a:bodyPr/>
          <a:lstStyle/>
          <a:p>
            <a:r>
              <a:rPr lang="fr-FR" dirty="0"/>
              <a:t>des outils pours les régions : </a:t>
            </a:r>
            <a:r>
              <a:rPr lang="fr-FR" dirty="0" err="1"/>
              <a:t>gRANDIR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2052247" y="1325563"/>
            <a:ext cx="2601033" cy="2392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052247" y="4566603"/>
            <a:ext cx="3535753" cy="1112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5999443" y="4891723"/>
            <a:ext cx="3947197" cy="1675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7137363" y="1432705"/>
            <a:ext cx="3947197" cy="2052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4394163" y="3372302"/>
            <a:ext cx="3002317" cy="605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5312229" y="3204746"/>
            <a:ext cx="13759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latin typeface="Vista Slab OT Bold" panose="02060804030204060204" pitchFamily="18" charset="0"/>
              </a:rPr>
              <a:t>Grandir</a:t>
            </a:r>
            <a:r>
              <a:rPr lang="fr-FR" dirty="0"/>
              <a:t>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719942" y="1005426"/>
            <a:ext cx="293333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latin typeface="Vista Slab OT Bold" panose="02060804030204060204" pitchFamily="18" charset="0"/>
              </a:rPr>
              <a:t>Soutenir les camps d’été former et se retrouver : les Camps de base </a:t>
            </a:r>
            <a:r>
              <a:rPr lang="fr-FR" dirty="0"/>
              <a:t> 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468983" y="1030314"/>
            <a:ext cx="65749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latin typeface="Vista Slab OT Bold" panose="02060804030204060204" pitchFamily="18" charset="0"/>
              </a:rPr>
              <a:t>Fabriquer les nouveaux groupes locaux : les Fabriques  </a:t>
            </a:r>
            <a:r>
              <a:rPr lang="fr-FR" dirty="0"/>
              <a:t> 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6147905" y="4664631"/>
            <a:ext cx="475522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latin typeface="Vista Slab OT Bold" panose="02060804030204060204" pitchFamily="18" charset="0"/>
              </a:rPr>
              <a:t>Animer des référents pédagogiques et thématiques : les Réseaux d’appui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1095757" y="4295299"/>
            <a:ext cx="379873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latin typeface="Vista Slab OT Bold" panose="02060804030204060204" pitchFamily="18" charset="0"/>
              </a:rPr>
              <a:t>Mobiliser les </a:t>
            </a:r>
            <a:r>
              <a:rPr lang="fr-FR" dirty="0" err="1">
                <a:latin typeface="Vista Slab OT Bold" panose="02060804030204060204" pitchFamily="18" charset="0"/>
              </a:rPr>
              <a:t>respons</a:t>
            </a:r>
            <a:r>
              <a:rPr lang="fr-FR" dirty="0">
                <a:latin typeface="Vista Slab OT Bold" panose="02060804030204060204" pitchFamily="18" charset="0"/>
              </a:rPr>
              <a:t>’ :  </a:t>
            </a:r>
            <a:br>
              <a:rPr lang="fr-FR" dirty="0">
                <a:latin typeface="Vista Slab OT Bold" panose="02060804030204060204" pitchFamily="18" charset="0"/>
              </a:rPr>
            </a:br>
            <a:r>
              <a:rPr lang="fr-FR" dirty="0">
                <a:latin typeface="Vista Slab OT Bold" panose="02060804030204060204" pitchFamily="18" charset="0"/>
              </a:rPr>
              <a:t>les pépinières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119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247" y="1055663"/>
            <a:ext cx="7894393" cy="5511997"/>
          </a:xfrm>
          <a:prstGeom prst="rect">
            <a:avLst/>
          </a:prstGeom>
        </p:spPr>
      </p:pic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613912" y="0"/>
            <a:ext cx="10897367" cy="1325563"/>
          </a:xfrm>
        </p:spPr>
        <p:txBody>
          <a:bodyPr/>
          <a:lstStyle/>
          <a:p>
            <a:r>
              <a:rPr lang="fr-FR" dirty="0"/>
              <a:t>des outils pours les régions : les camps de base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52247" y="1325563"/>
            <a:ext cx="2601033" cy="2392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052247" y="4566603"/>
            <a:ext cx="3535753" cy="1112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5999443" y="4891723"/>
            <a:ext cx="3947197" cy="1675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7137363" y="1432705"/>
            <a:ext cx="3947197" cy="2052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4394163" y="3372302"/>
            <a:ext cx="3002317" cy="605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326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Projetons nous…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838200" y="15208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latin typeface="Vista Slab OT Bold" panose="02060804030204060204" pitchFamily="18" charset="0"/>
              </a:rPr>
              <a:t>Nos envies </a:t>
            </a:r>
          </a:p>
          <a:p>
            <a:pPr marL="0" indent="0">
              <a:buNone/>
            </a:pPr>
            <a:endParaRPr lang="fr-FR" dirty="0">
              <a:latin typeface="Vista Slab OT Bold" panose="02060804030204060204" pitchFamily="18" charset="0"/>
            </a:endParaRPr>
          </a:p>
          <a:p>
            <a:pPr marL="0" indent="0">
              <a:buNone/>
            </a:pPr>
            <a:r>
              <a:rPr lang="fr-FR" dirty="0">
                <a:latin typeface="Vista Slab OT Bold" panose="02060804030204060204" pitchFamily="18" charset="0"/>
              </a:rPr>
              <a:t>		nos besoins </a:t>
            </a:r>
          </a:p>
          <a:p>
            <a:pPr marL="0" indent="0">
              <a:buNone/>
            </a:pPr>
            <a:endParaRPr lang="fr-FR" dirty="0">
              <a:latin typeface="Vista Slab OT Bold" panose="02060804030204060204" pitchFamily="18" charset="0"/>
            </a:endParaRPr>
          </a:p>
          <a:p>
            <a:pPr marL="0" indent="0">
              <a:buNone/>
            </a:pPr>
            <a:r>
              <a:rPr lang="fr-FR" dirty="0">
                <a:latin typeface="Vista Slab OT Bold" panose="02060804030204060204" pitchFamily="18" charset="0"/>
              </a:rPr>
              <a:t>					nos pépites </a:t>
            </a:r>
          </a:p>
          <a:p>
            <a:pPr marL="0" indent="0">
              <a:buNone/>
            </a:pPr>
            <a:endParaRPr lang="fr-FR" dirty="0">
              <a:latin typeface="Vista Slab OT Bold" panose="02060804030204060204" pitchFamily="18" charset="0"/>
            </a:endParaRPr>
          </a:p>
          <a:p>
            <a:pPr marL="0" indent="0" algn="r">
              <a:buNone/>
            </a:pPr>
            <a:endParaRPr lang="fr-FR" dirty="0">
              <a:latin typeface="Vista Slab OT Bold" panose="02060804030204060204" pitchFamily="18" charset="0"/>
            </a:endParaRPr>
          </a:p>
          <a:p>
            <a:pPr marL="0" indent="0" algn="r">
              <a:buNone/>
            </a:pPr>
            <a:r>
              <a:rPr lang="fr-FR" dirty="0">
                <a:solidFill>
                  <a:srgbClr val="97BF0D"/>
                </a:solidFill>
                <a:latin typeface="Vista Slab OT Bold" panose="02060804030204060204" pitchFamily="18" charset="0"/>
              </a:rPr>
              <a:t>Préparons l’été 2023 </a:t>
            </a:r>
          </a:p>
        </p:txBody>
      </p:sp>
    </p:spTree>
    <p:extLst>
      <p:ext uri="{BB962C8B-B14F-4D97-AF65-F5344CB8AC3E}">
        <p14:creationId xmlns:p14="http://schemas.microsoft.com/office/powerpoint/2010/main" val="1146325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Projetons nous… dans les bois !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838200" y="152082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fr-FR" dirty="0">
              <a:latin typeface="Vista Slab OT Bold" panose="02060804030204060204" pitchFamily="18" charset="0"/>
            </a:endParaRPr>
          </a:p>
          <a:p>
            <a:pPr marL="0" indent="0">
              <a:buNone/>
            </a:pPr>
            <a:endParaRPr lang="fr-FR" dirty="0">
              <a:latin typeface="Vista Slab OT Bold" panose="02060804030204060204" pitchFamily="18" charset="0"/>
            </a:endParaRPr>
          </a:p>
          <a:p>
            <a:pPr marL="0" indent="0" algn="ctr">
              <a:buNone/>
            </a:pPr>
            <a:r>
              <a:rPr lang="fr-FR" dirty="0">
                <a:latin typeface="Vista Slab OT Bold" panose="02060804030204060204" pitchFamily="18" charset="0"/>
              </a:rPr>
              <a:t>Les ateliers du développement</a:t>
            </a:r>
            <a:endParaRPr lang="fr-FR" dirty="0">
              <a:solidFill>
                <a:srgbClr val="97BF0D"/>
              </a:solidFill>
              <a:latin typeface="Vista Slab OT Bold" panose="020608040302040602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26910" y="2364465"/>
            <a:ext cx="852014" cy="84192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10127" y="2364465"/>
            <a:ext cx="890712" cy="73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063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Projetons nous… dans les bois !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838200" y="152082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fr-FR" dirty="0">
              <a:latin typeface="Vista Slab OT Bold" panose="02060804030204060204" pitchFamily="18" charset="0"/>
            </a:endParaRPr>
          </a:p>
          <a:p>
            <a:pPr marL="0" indent="0">
              <a:buNone/>
            </a:pPr>
            <a:endParaRPr lang="fr-FR" dirty="0">
              <a:latin typeface="Vista Slab OT Bold" panose="02060804030204060204" pitchFamily="18" charset="0"/>
            </a:endParaRPr>
          </a:p>
          <a:p>
            <a:pPr marL="0" indent="0" algn="ctr">
              <a:buNone/>
            </a:pPr>
            <a:r>
              <a:rPr lang="fr-FR" dirty="0">
                <a:latin typeface="Vista Slab OT Bold" panose="02060804030204060204" pitchFamily="18" charset="0"/>
              </a:rPr>
              <a:t>Les ateliers du développement</a:t>
            </a:r>
            <a:endParaRPr lang="fr-FR" dirty="0">
              <a:solidFill>
                <a:srgbClr val="97BF0D"/>
              </a:solidFill>
              <a:latin typeface="Vista Slab OT Bold" panose="020608040302040602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26910" y="2364465"/>
            <a:ext cx="852014" cy="84192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10127" y="2364465"/>
            <a:ext cx="890712" cy="738492"/>
          </a:xfrm>
          <a:prstGeom prst="rect">
            <a:avLst/>
          </a:prstGeom>
        </p:spPr>
      </p:pic>
      <p:sp>
        <p:nvSpPr>
          <p:cNvPr id="10" name="Espace réservé du contenu 3"/>
          <p:cNvSpPr txBox="1">
            <a:spLocks/>
          </p:cNvSpPr>
          <p:nvPr/>
        </p:nvSpPr>
        <p:spPr>
          <a:xfrm>
            <a:off x="5521231" y="2529190"/>
            <a:ext cx="3254059" cy="141226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latin typeface="Vista Slab OT Bold" panose="02060804030204060204" pitchFamily="18" charset="0"/>
              </a:rPr>
              <a:t>pour Grandir</a:t>
            </a:r>
            <a:endParaRPr lang="fr-FR" dirty="0">
              <a:solidFill>
                <a:srgbClr val="97BF0D"/>
              </a:solidFill>
              <a:latin typeface="Vista Slab OT Bold" panose="02060804030204060204" pitchFamily="18" charset="0"/>
            </a:endParaRPr>
          </a:p>
        </p:txBody>
      </p:sp>
      <p:sp>
        <p:nvSpPr>
          <p:cNvPr id="11" name="Espace réservé du contenu 3"/>
          <p:cNvSpPr txBox="1">
            <a:spLocks/>
          </p:cNvSpPr>
          <p:nvPr/>
        </p:nvSpPr>
        <p:spPr>
          <a:xfrm>
            <a:off x="2952917" y="3367692"/>
            <a:ext cx="5530718" cy="141226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solidFill>
                  <a:srgbClr val="97BF0D"/>
                </a:solidFill>
                <a:latin typeface="Vista Slab OT Bold" panose="02060804030204060204" pitchFamily="18" charset="0"/>
              </a:rPr>
              <a:t>11-12-13 novembre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solidFill>
                  <a:srgbClr val="97BF0D"/>
                </a:solidFill>
                <a:latin typeface="Vista Slab OT Bold" panose="02060804030204060204" pitchFamily="18" charset="0"/>
              </a:rPr>
              <a:t>sous les yourtes de la Planche</a:t>
            </a:r>
          </a:p>
        </p:txBody>
      </p:sp>
    </p:spTree>
    <p:extLst>
      <p:ext uri="{BB962C8B-B14F-4D97-AF65-F5344CB8AC3E}">
        <p14:creationId xmlns:p14="http://schemas.microsoft.com/office/powerpoint/2010/main" val="3451312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vigilances à se partager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sz="3600" dirty="0"/>
          </a:p>
          <a:p>
            <a:pPr marL="0" indent="0" algn="ctr">
              <a:buNone/>
            </a:pPr>
            <a:r>
              <a:rPr lang="fr-FR" sz="3600" dirty="0">
                <a:solidFill>
                  <a:schemeClr val="bg1"/>
                </a:solidFill>
              </a:rPr>
              <a:t>Proximité 		 distance </a:t>
            </a:r>
          </a:p>
          <a:p>
            <a:pPr marL="0" indent="0">
              <a:buNone/>
            </a:pPr>
            <a:endParaRPr lang="fr-FR" sz="3600" dirty="0"/>
          </a:p>
          <a:p>
            <a:pPr marL="0" indent="0" algn="ctr">
              <a:buNone/>
            </a:pPr>
            <a:endParaRPr lang="fr-FR" sz="3600" dirty="0"/>
          </a:p>
          <a:p>
            <a:pPr marL="0" indent="0">
              <a:buNone/>
            </a:pP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802629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L’été 2023 …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sz="3600" dirty="0"/>
          </a:p>
          <a:p>
            <a:pPr marL="0" indent="0" algn="ctr">
              <a:buNone/>
            </a:pPr>
            <a:r>
              <a:rPr lang="fr-FR" sz="3600" dirty="0">
                <a:solidFill>
                  <a:schemeClr val="bg1"/>
                </a:solidFill>
              </a:rPr>
              <a:t>Proximité 		 distance </a:t>
            </a:r>
          </a:p>
          <a:p>
            <a:pPr marL="0" indent="0">
              <a:buNone/>
            </a:pPr>
            <a:endParaRPr lang="fr-FR" sz="3600" dirty="0"/>
          </a:p>
          <a:p>
            <a:pPr marL="0" indent="0" algn="ctr">
              <a:buNone/>
            </a:pPr>
            <a:endParaRPr lang="fr-FR" sz="3600" dirty="0"/>
          </a:p>
          <a:p>
            <a:pPr marL="0" indent="0">
              <a:buNone/>
            </a:pP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670019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11325"/>
          </a:xfrm>
        </p:spPr>
        <p:txBody>
          <a:bodyPr>
            <a:normAutofit fontScale="90000"/>
          </a:bodyPr>
          <a:lstStyle/>
          <a:p>
            <a:r>
              <a:rPr lang="fr-FR" dirty="0"/>
              <a:t>L’été 2023 … </a:t>
            </a:r>
            <a:br>
              <a:rPr lang="fr-FR" dirty="0"/>
            </a:br>
            <a:br>
              <a:rPr lang="fr-FR" dirty="0"/>
            </a:br>
            <a:r>
              <a:rPr lang="fr-FR" dirty="0"/>
              <a:t>est (presque) déjà là !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sz="3600" dirty="0"/>
          </a:p>
          <a:p>
            <a:pPr marL="0" indent="0" algn="ctr">
              <a:buNone/>
            </a:pPr>
            <a:r>
              <a:rPr lang="fr-FR" sz="3600" dirty="0">
                <a:solidFill>
                  <a:schemeClr val="bg1"/>
                </a:solidFill>
              </a:rPr>
              <a:t>Proximité 		 distance </a:t>
            </a:r>
          </a:p>
          <a:p>
            <a:pPr marL="0" indent="0">
              <a:buNone/>
            </a:pPr>
            <a:endParaRPr lang="fr-FR" sz="3600" dirty="0"/>
          </a:p>
          <a:p>
            <a:pPr marL="0" indent="0" algn="ctr">
              <a:buNone/>
            </a:pPr>
            <a:endParaRPr lang="fr-FR" sz="3600" dirty="0"/>
          </a:p>
          <a:p>
            <a:pPr marL="0" indent="0">
              <a:buNone/>
            </a:pP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876756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vigilances à se partager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600" dirty="0"/>
              <a:t>Camps d’unité 		 camps de regroupement </a:t>
            </a:r>
          </a:p>
          <a:p>
            <a:pPr marL="0" indent="0">
              <a:buNone/>
            </a:pPr>
            <a:endParaRPr lang="fr-FR" sz="3600" dirty="0"/>
          </a:p>
          <a:p>
            <a:pPr marL="0" indent="0" algn="ctr">
              <a:buNone/>
            </a:pPr>
            <a:r>
              <a:rPr lang="fr-FR" sz="3600" dirty="0">
                <a:solidFill>
                  <a:schemeClr val="bg1"/>
                </a:solidFill>
              </a:rPr>
              <a:t>Proximité 		 distance </a:t>
            </a:r>
          </a:p>
          <a:p>
            <a:pPr marL="0" indent="0">
              <a:buNone/>
            </a:pPr>
            <a:endParaRPr lang="fr-FR" sz="3600" dirty="0"/>
          </a:p>
          <a:p>
            <a:pPr marL="0" indent="0" algn="ctr">
              <a:buNone/>
            </a:pPr>
            <a:endParaRPr lang="fr-FR" sz="3600" dirty="0"/>
          </a:p>
          <a:p>
            <a:pPr marL="0" indent="0">
              <a:buNone/>
            </a:pPr>
            <a:endParaRPr lang="fr-FR" sz="36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72" y="1801640"/>
            <a:ext cx="840467" cy="51622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138" y="1645921"/>
            <a:ext cx="1021309" cy="64631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168" y="1666702"/>
            <a:ext cx="630230" cy="65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32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vigilances à se partager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600" dirty="0"/>
              <a:t>Camps d’unité 		 camps de regroupement </a:t>
            </a:r>
          </a:p>
          <a:p>
            <a:pPr marL="0" indent="0">
              <a:buNone/>
            </a:pPr>
            <a:endParaRPr lang="fr-FR" sz="3600" dirty="0"/>
          </a:p>
          <a:p>
            <a:pPr marL="0" indent="0" algn="ctr">
              <a:buNone/>
            </a:pPr>
            <a:r>
              <a:rPr lang="fr-FR" sz="3600" dirty="0"/>
              <a:t>Proximité 		 distance 	 	prix </a:t>
            </a:r>
          </a:p>
          <a:p>
            <a:pPr marL="0" indent="0">
              <a:buNone/>
            </a:pPr>
            <a:endParaRPr lang="fr-FR" sz="3600" dirty="0"/>
          </a:p>
          <a:p>
            <a:pPr marL="0" indent="0">
              <a:buNone/>
            </a:pPr>
            <a:endParaRPr lang="fr-FR" sz="3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358" y="2905804"/>
            <a:ext cx="924471" cy="70234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690" y="2905804"/>
            <a:ext cx="633774" cy="61339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168" y="2900117"/>
            <a:ext cx="853978" cy="70803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72" y="1801640"/>
            <a:ext cx="840467" cy="51622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138" y="1645921"/>
            <a:ext cx="1021309" cy="64631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168" y="1666702"/>
            <a:ext cx="630230" cy="65116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751" y="2971484"/>
            <a:ext cx="964794" cy="62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542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vigilances à se partager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600" dirty="0"/>
              <a:t>Camps d’unité 		 camps de regroupement </a:t>
            </a:r>
          </a:p>
          <a:p>
            <a:pPr marL="0" indent="0">
              <a:buNone/>
            </a:pPr>
            <a:endParaRPr lang="fr-FR" sz="3600" dirty="0"/>
          </a:p>
          <a:p>
            <a:pPr marL="0" indent="0" algn="ctr">
              <a:buNone/>
            </a:pPr>
            <a:r>
              <a:rPr lang="fr-FR" sz="3600" dirty="0"/>
              <a:t>Proximité 		 distance 	 	prix </a:t>
            </a:r>
          </a:p>
          <a:p>
            <a:pPr marL="0" indent="0">
              <a:buNone/>
            </a:pPr>
            <a:endParaRPr lang="fr-FR" sz="3600" dirty="0"/>
          </a:p>
          <a:p>
            <a:pPr marL="0" indent="0" algn="ctr">
              <a:buNone/>
            </a:pPr>
            <a:r>
              <a:rPr lang="fr-FR" sz="3600" dirty="0"/>
              <a:t>Durées des camps : 1, 2, 3 semaines… </a:t>
            </a:r>
          </a:p>
          <a:p>
            <a:pPr marL="0" indent="0">
              <a:buNone/>
            </a:pPr>
            <a:endParaRPr lang="fr-FR" sz="3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358" y="2905804"/>
            <a:ext cx="924471" cy="70234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690" y="2905804"/>
            <a:ext cx="633774" cy="61339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168" y="2900117"/>
            <a:ext cx="853978" cy="70803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72" y="1801640"/>
            <a:ext cx="840467" cy="51622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138" y="1645921"/>
            <a:ext cx="1021309" cy="64631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712" y="1666702"/>
            <a:ext cx="630230" cy="65116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86088" y="4199582"/>
            <a:ext cx="730095" cy="72144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26499" y="4199582"/>
            <a:ext cx="805851" cy="79630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751" y="2971484"/>
            <a:ext cx="964794" cy="62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87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besoins 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459866"/>
            <a:ext cx="10779034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600" dirty="0"/>
              <a:t>Accueillir et former les nouveaux groupes locaux. 		</a:t>
            </a:r>
          </a:p>
          <a:p>
            <a:pPr marL="0" indent="0" algn="ctr">
              <a:buNone/>
            </a:pPr>
            <a:r>
              <a:rPr lang="fr-FR" sz="3600" dirty="0"/>
              <a:t>Soutenir les groupes en difficultés </a:t>
            </a:r>
          </a:p>
          <a:p>
            <a:pPr marL="0" indent="0" algn="ctr">
              <a:buNone/>
            </a:pPr>
            <a:endParaRPr lang="fr-FR" sz="3600" dirty="0"/>
          </a:p>
          <a:p>
            <a:pPr marL="0" indent="0" algn="ctr">
              <a:buNone/>
            </a:pPr>
            <a:r>
              <a:rPr lang="fr-FR" sz="3600" dirty="0"/>
              <a:t>Accompagner les </a:t>
            </a:r>
            <a:r>
              <a:rPr lang="fr-FR" sz="3600" dirty="0" err="1"/>
              <a:t>directeur.rices</a:t>
            </a:r>
            <a:endParaRPr lang="fr-FR" sz="3600" dirty="0"/>
          </a:p>
          <a:p>
            <a:pPr marL="0" indent="0" algn="ctr">
              <a:buNone/>
            </a:pPr>
            <a:endParaRPr lang="fr-FR" sz="3600" dirty="0"/>
          </a:p>
          <a:p>
            <a:pPr marL="0" indent="0" algn="ctr">
              <a:buNone/>
            </a:pPr>
            <a:r>
              <a:rPr lang="fr-FR" sz="3600" dirty="0"/>
              <a:t>Mobiliser des responsables </a:t>
            </a:r>
          </a:p>
        </p:txBody>
      </p:sp>
    </p:spTree>
    <p:extLst>
      <p:ext uri="{BB962C8B-B14F-4D97-AF65-F5344CB8AC3E}">
        <p14:creationId xmlns:p14="http://schemas.microsoft.com/office/powerpoint/2010/main" val="3555232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besoins 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838200" y="15208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latin typeface="Vista Slab OT Bold" panose="02060804030204060204" pitchFamily="18" charset="0"/>
              </a:rPr>
              <a:t>SYNERGIE </a:t>
            </a:r>
          </a:p>
          <a:p>
            <a:pPr marL="0" indent="0">
              <a:buNone/>
            </a:pPr>
            <a:endParaRPr lang="fr-FR" dirty="0">
              <a:latin typeface="Vista Slab OT Bold" panose="02060804030204060204" pitchFamily="18" charset="0"/>
            </a:endParaRPr>
          </a:p>
          <a:p>
            <a:pPr marL="0" indent="0">
              <a:buNone/>
            </a:pPr>
            <a:r>
              <a:rPr lang="fr-FR" dirty="0">
                <a:latin typeface="Vista Slab OT Bold" panose="02060804030204060204" pitchFamily="18" charset="0"/>
              </a:rPr>
              <a:t>		</a:t>
            </a:r>
            <a:r>
              <a:rPr lang="fr-FR" dirty="0">
                <a:solidFill>
                  <a:schemeClr val="bg1"/>
                </a:solidFill>
                <a:latin typeface="Vista Slab OT Bold" panose="02060804030204060204" pitchFamily="18" charset="0"/>
              </a:rPr>
              <a:t>TERRITOIRES </a:t>
            </a:r>
          </a:p>
          <a:p>
            <a:pPr marL="0" indent="0">
              <a:buNone/>
            </a:pPr>
            <a:endParaRPr lang="fr-FR" dirty="0">
              <a:solidFill>
                <a:schemeClr val="bg1"/>
              </a:solidFill>
              <a:latin typeface="Vista Slab OT Bold" panose="02060804030204060204" pitchFamily="18" charset="0"/>
            </a:endParaRP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  <a:latin typeface="Vista Slab OT Bold" panose="02060804030204060204" pitchFamily="18" charset="0"/>
              </a:rPr>
              <a:t>					ANTICIPATION</a:t>
            </a:r>
          </a:p>
          <a:p>
            <a:pPr marL="0" indent="0">
              <a:buNone/>
            </a:pPr>
            <a:endParaRPr lang="fr-FR" dirty="0">
              <a:solidFill>
                <a:schemeClr val="bg1"/>
              </a:solidFill>
              <a:latin typeface="Vista Slab OT Bold" panose="02060804030204060204" pitchFamily="18" charset="0"/>
            </a:endParaRPr>
          </a:p>
          <a:p>
            <a:pPr marL="0" indent="0" algn="r">
              <a:buNone/>
            </a:pPr>
            <a:endParaRPr lang="fr-FR" dirty="0">
              <a:solidFill>
                <a:schemeClr val="bg1"/>
              </a:solidFill>
              <a:latin typeface="Vista Slab OT Bold" panose="02060804030204060204" pitchFamily="18" charset="0"/>
            </a:endParaRPr>
          </a:p>
          <a:p>
            <a:pPr marL="0" indent="0" algn="r">
              <a:buNone/>
            </a:pPr>
            <a:r>
              <a:rPr lang="fr-FR" dirty="0">
                <a:solidFill>
                  <a:schemeClr val="bg1"/>
                </a:solidFill>
                <a:latin typeface="Vista Slab OT Bold" panose="02060804030204060204" pitchFamily="18" charset="0"/>
              </a:rPr>
              <a:t>ACCOMPAGNEMENT DANS LE TEMPS </a:t>
            </a:r>
          </a:p>
        </p:txBody>
      </p:sp>
    </p:spTree>
    <p:extLst>
      <p:ext uri="{BB962C8B-B14F-4D97-AF65-F5344CB8AC3E}">
        <p14:creationId xmlns:p14="http://schemas.microsoft.com/office/powerpoint/2010/main" val="4247378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EEDF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4A0C8"/>
      </a:accent1>
      <a:accent2>
        <a:srgbClr val="F6A800"/>
      </a:accent2>
      <a:accent3>
        <a:srgbClr val="97BF0D"/>
      </a:accent3>
      <a:accent4>
        <a:srgbClr val="BD1220"/>
      </a:accent4>
      <a:accent5>
        <a:srgbClr val="14A0C8"/>
      </a:accent5>
      <a:accent6>
        <a:srgbClr val="000000"/>
      </a:accent6>
      <a:hlink>
        <a:srgbClr val="97BF0D"/>
      </a:hlink>
      <a:folHlink>
        <a:srgbClr val="14A0C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EEDF" id="{DD585A6D-5622-455A-8F85-F90D18B8804F}" vid="{1B94727F-A19F-4BC8-B21D-6AF94C0AE9F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5BDC7C7FE78F4392C0DD8D5794F7DC" ma:contentTypeVersion="13" ma:contentTypeDescription="Crée un document." ma:contentTypeScope="" ma:versionID="a752db46b5e116e11317510c74521a89">
  <xsd:schema xmlns:xsd="http://www.w3.org/2001/XMLSchema" xmlns:xs="http://www.w3.org/2001/XMLSchema" xmlns:p="http://schemas.microsoft.com/office/2006/metadata/properties" xmlns:ns2="749beccd-562b-4eca-b519-b9dd0157ae54" xmlns:ns3="206710bc-b531-4918-b91d-86c6dea38ca7" targetNamespace="http://schemas.microsoft.com/office/2006/metadata/properties" ma:root="true" ma:fieldsID="4824806571b2f456f6f578a23e82fa59" ns2:_="" ns3:_="">
    <xsd:import namespace="749beccd-562b-4eca-b519-b9dd0157ae54"/>
    <xsd:import namespace="206710bc-b531-4918-b91d-86c6dea38ca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9beccd-562b-4eca-b519-b9dd0157ae5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9ac9f2d-9e65-4750-9d06-213843cab996}" ma:internalName="TaxCatchAll" ma:showField="CatchAllData" ma:web="749beccd-562b-4eca-b519-b9dd0157ae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6710bc-b531-4918-b91d-86c6dea38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Balises d’images" ma:readOnly="false" ma:fieldId="{5cf76f15-5ced-4ddc-b409-7134ff3c332f}" ma:taxonomyMulti="true" ma:sspId="aedfcfd1-765f-434b-a29f-cc2b337e4b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49beccd-562b-4eca-b519-b9dd0157ae54" xsi:nil="true"/>
    <lcf76f155ced4ddcb4097134ff3c332f xmlns="206710bc-b531-4918-b91d-86c6dea38ca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2C6B4D0-A8BF-4548-A87B-1386BEFA124C}"/>
</file>

<file path=customXml/itemProps2.xml><?xml version="1.0" encoding="utf-8"?>
<ds:datastoreItem xmlns:ds="http://schemas.openxmlformats.org/officeDocument/2006/customXml" ds:itemID="{A89921A2-FA0C-47DA-A79F-638A069654B7}"/>
</file>

<file path=customXml/itemProps3.xml><?xml version="1.0" encoding="utf-8"?>
<ds:datastoreItem xmlns:ds="http://schemas.openxmlformats.org/officeDocument/2006/customXml" ds:itemID="{E0688448-01CB-4CD1-B2A3-0E00679A78AC}"/>
</file>

<file path=docProps/app.xml><?xml version="1.0" encoding="utf-8"?>
<Properties xmlns="http://schemas.openxmlformats.org/officeDocument/2006/extended-properties" xmlns:vt="http://schemas.openxmlformats.org/officeDocument/2006/docPropsVTypes">
  <Template>Template EEDF 2</Template>
  <TotalTime>300</TotalTime>
  <Words>307</Words>
  <Application>Microsoft Office PowerPoint</Application>
  <PresentationFormat>Grand écran</PresentationFormat>
  <Paragraphs>98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Arial</vt:lpstr>
      <vt:lpstr>Calibri</vt:lpstr>
      <vt:lpstr>DK Lemon Yellow Sun</vt:lpstr>
      <vt:lpstr>Vista Slab OT Bold</vt:lpstr>
      <vt:lpstr>Vista Slab OT Book</vt:lpstr>
      <vt:lpstr>Thème Office</vt:lpstr>
      <vt:lpstr>Banque d’icones</vt:lpstr>
      <vt:lpstr>Des vigilances à se partager </vt:lpstr>
      <vt:lpstr>L’été 2023 … </vt:lpstr>
      <vt:lpstr>L’été 2023 …   est (presque) déjà là !</vt:lpstr>
      <vt:lpstr>Des vigilances à se partager </vt:lpstr>
      <vt:lpstr>Des vigilances à se partager </vt:lpstr>
      <vt:lpstr>Des vigilances à se partager </vt:lpstr>
      <vt:lpstr>Des besoins  </vt:lpstr>
      <vt:lpstr>Des besoins  </vt:lpstr>
      <vt:lpstr>Des besoins  </vt:lpstr>
      <vt:lpstr>Des besoins  </vt:lpstr>
      <vt:lpstr>Des besoins  </vt:lpstr>
      <vt:lpstr>des outils pours les régions : gRANDIR</vt:lpstr>
      <vt:lpstr>des outils pours les régions : les camps de base </vt:lpstr>
      <vt:lpstr>Projetons nous…</vt:lpstr>
      <vt:lpstr>Projetons nous… dans les bois ! </vt:lpstr>
      <vt:lpstr>Projetons nous… dans les bois !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Banque d’icones</dc:title>
  <dc:creator>elouis</dc:creator>
  <cp:lastModifiedBy>Power Media</cp:lastModifiedBy>
  <cp:revision>9</cp:revision>
  <dcterms:created xsi:type="dcterms:W3CDTF">2022-10-08T12:12:49Z</dcterms:created>
  <dcterms:modified xsi:type="dcterms:W3CDTF">2022-10-08T17:15:01Z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0x010100E35BDC7C7FE78F4392C0DD8D5794F7DC</vt:lpwstr>
  </property>
</Properties>
</file>