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</p:sldIdLst>
  <p:sldSz cx="18288000" cy="10287000"/>
  <p:notesSz cx="7559675" cy="106918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33" d="100"/>
          <a:sy n="33" d="100"/>
        </p:scale>
        <p:origin x="1228" y="2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openxmlformats.org/officeDocument/2006/relationships/customXml" Target="../customXml/item3.xml"/><Relationship Id="rId5" Type="http://schemas.openxmlformats.org/officeDocument/2006/relationships/presProps" Target="presProps.xml"/><Relationship Id="rId10" Type="http://schemas.openxmlformats.org/officeDocument/2006/relationships/customXml" Target="../customXml/item2.xml"/><Relationship Id="rId4" Type="http://schemas.openxmlformats.org/officeDocument/2006/relationships/slide" Target="slides/slide3.xml"/><Relationship Id="rId9" Type="http://schemas.openxmlformats.org/officeDocument/2006/relationships/customXml" Target="../customXml/item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529956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6479280" y="2406960"/>
            <a:ext cx="529956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12044160" y="2406960"/>
            <a:ext cx="529956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914400" y="5523120"/>
            <a:ext cx="529956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6479280" y="5523120"/>
            <a:ext cx="529956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12044160" y="5523120"/>
            <a:ext cx="529956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914400" y="410400"/>
            <a:ext cx="16458840" cy="796284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FR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5965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5965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9348120" y="552312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en-US" sz="18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914400" y="240696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9348120" y="2406960"/>
            <a:ext cx="803160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914400" y="5523120"/>
            <a:ext cx="16458840" cy="28454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solidFill>
                <a:srgbClr val="000000"/>
              </a:solidFill>
              <a:latin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dt"/>
          </p:nvPr>
        </p:nvSpPr>
        <p:spPr>
          <a:xfrm>
            <a:off x="45720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09D55BF2-50D9-4CCC-84B4-83E88FBA5FAE}" type="datetime">
              <a:rPr lang="en-US" sz="1200" b="0" strike="noStrike" spc="-1">
                <a:solidFill>
                  <a:srgbClr val="8B8B8B"/>
                </a:solidFill>
                <a:latin typeface="Calibri"/>
              </a:rPr>
              <a:t>10/8/2022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ftr"/>
          </p:nvPr>
        </p:nvSpPr>
        <p:spPr>
          <a:xfrm>
            <a:off x="3124080" y="6356520"/>
            <a:ext cx="289512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FR" sz="24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/>
          </p:nvPr>
        </p:nvSpPr>
        <p:spPr>
          <a:xfrm>
            <a:off x="6553080" y="6356520"/>
            <a:ext cx="213336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36ED9EF2-25EC-4D61-8C55-0B055C1C51E6}" type="slidenum">
              <a:rPr lang="en-US" sz="1200" b="0" strike="noStrike" spc="-1">
                <a:solidFill>
                  <a:srgbClr val="8B8B8B"/>
                </a:solidFill>
                <a:latin typeface="Calibri"/>
              </a:rPr>
              <a:t>‹N°›</a:t>
            </a:fld>
            <a:endParaRPr lang="fr-FR" sz="1200" b="0" strike="noStrike" spc="-1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title"/>
          </p:nvPr>
        </p:nvSpPr>
        <p:spPr>
          <a:xfrm>
            <a:off x="914400" y="410400"/>
            <a:ext cx="16458840" cy="17175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en-US" sz="1800" b="0" strike="noStrike" spc="-1">
                <a:solidFill>
                  <a:srgbClr val="000000"/>
                </a:solidFill>
                <a:latin typeface="Calibri"/>
              </a:rPr>
              <a:t>Cliquez pour éditer le format du texte-titre</a:t>
            </a: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914400" y="2406960"/>
            <a:ext cx="16458840" cy="596592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3200" b="0" strike="noStrike" spc="-1">
                <a:solidFill>
                  <a:srgbClr val="000000"/>
                </a:solidFill>
                <a:latin typeface="Calibri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400" b="0" strike="noStrike" spc="-1">
                <a:solidFill>
                  <a:srgbClr val="000000"/>
                </a:solidFill>
                <a:latin typeface="Calibri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Calibri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Picture 2"/>
          <p:cNvPicPr/>
          <p:nvPr/>
        </p:nvPicPr>
        <p:blipFill>
          <a:blip r:embed="rId2">
            <a:alphaModFix amt="34000"/>
          </a:blip>
          <a:srcRect t="-2621" r="3572" b="89541"/>
          <a:stretch/>
        </p:blipFill>
        <p:spPr>
          <a:xfrm>
            <a:off x="0" y="8572680"/>
            <a:ext cx="18287640" cy="1752120"/>
          </a:xfrm>
          <a:prstGeom prst="rect">
            <a:avLst/>
          </a:prstGeom>
          <a:ln w="0">
            <a:noFill/>
          </a:ln>
        </p:spPr>
      </p:pic>
      <p:pic>
        <p:nvPicPr>
          <p:cNvPr id="42" name="Picture 4"/>
          <p:cNvPicPr/>
          <p:nvPr/>
        </p:nvPicPr>
        <p:blipFill>
          <a:blip r:embed="rId3">
            <a:alphaModFix amt="34000"/>
          </a:blip>
          <a:stretch/>
        </p:blipFill>
        <p:spPr>
          <a:xfrm>
            <a:off x="1276560" y="4817880"/>
            <a:ext cx="2143440" cy="402120"/>
          </a:xfrm>
          <a:prstGeom prst="rect">
            <a:avLst/>
          </a:prstGeom>
          <a:ln w="0">
            <a:noFill/>
          </a:ln>
        </p:spPr>
      </p:pic>
      <p:pic>
        <p:nvPicPr>
          <p:cNvPr id="43" name="Picture 5"/>
          <p:cNvPicPr/>
          <p:nvPr/>
        </p:nvPicPr>
        <p:blipFill>
          <a:blip r:embed="rId4">
            <a:alphaModFix amt="34000"/>
          </a:blip>
          <a:stretch/>
        </p:blipFill>
        <p:spPr>
          <a:xfrm>
            <a:off x="14940000" y="4860000"/>
            <a:ext cx="2143440" cy="402120"/>
          </a:xfrm>
          <a:prstGeom prst="rect">
            <a:avLst/>
          </a:prstGeom>
          <a:ln w="0">
            <a:noFill/>
          </a:ln>
        </p:spPr>
      </p:pic>
      <p:pic>
        <p:nvPicPr>
          <p:cNvPr id="44" name="Picture 6"/>
          <p:cNvPicPr/>
          <p:nvPr/>
        </p:nvPicPr>
        <p:blipFill>
          <a:blip r:embed="rId5">
            <a:alphaModFix amt="34000"/>
          </a:blip>
          <a:stretch/>
        </p:blipFill>
        <p:spPr>
          <a:xfrm>
            <a:off x="1028880" y="433440"/>
            <a:ext cx="1856520" cy="2017440"/>
          </a:xfrm>
          <a:prstGeom prst="rect">
            <a:avLst/>
          </a:prstGeom>
          <a:ln w="0">
            <a:noFill/>
          </a:ln>
        </p:spPr>
      </p:pic>
      <p:sp>
        <p:nvSpPr>
          <p:cNvPr id="45" name="CustomShape 1"/>
          <p:cNvSpPr/>
          <p:nvPr/>
        </p:nvSpPr>
        <p:spPr>
          <a:xfrm>
            <a:off x="3918960" y="3192480"/>
            <a:ext cx="10438920" cy="35946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ctr">
              <a:lnSpc>
                <a:spcPct val="100000"/>
              </a:lnSpc>
            </a:pPr>
            <a:r>
              <a:rPr lang="fr-FR" sz="11500" b="0" strike="noStrike" spc="-1">
                <a:solidFill>
                  <a:srgbClr val="F05A24"/>
                </a:solidFill>
                <a:latin typeface="DK Lemon Yellow Sun"/>
              </a:rPr>
              <a:t>A l’abri de la maltraitance</a:t>
            </a:r>
            <a:endParaRPr lang="fr-FR" sz="115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Picture 2"/>
          <p:cNvPicPr/>
          <p:nvPr/>
        </p:nvPicPr>
        <p:blipFill>
          <a:blip r:embed="rId2">
            <a:alphaModFix amt="34000"/>
          </a:blip>
          <a:srcRect t="744" r="21867" b="21523"/>
          <a:stretch/>
        </p:blipFill>
        <p:spPr>
          <a:xfrm rot="10800000" flipH="1">
            <a:off x="13500000" y="0"/>
            <a:ext cx="4788000" cy="4448880"/>
          </a:xfrm>
          <a:prstGeom prst="rect">
            <a:avLst/>
          </a:prstGeom>
          <a:ln w="0">
            <a:noFill/>
          </a:ln>
        </p:spPr>
      </p:pic>
      <p:sp>
        <p:nvSpPr>
          <p:cNvPr id="47" name="CustomShape 1"/>
          <p:cNvSpPr/>
          <p:nvPr/>
        </p:nvSpPr>
        <p:spPr>
          <a:xfrm>
            <a:off x="720000" y="900000"/>
            <a:ext cx="15840000" cy="118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7200" b="0" strike="noStrike" spc="-1">
                <a:solidFill>
                  <a:srgbClr val="F05A24"/>
                </a:solidFill>
                <a:latin typeface="DK Lemon Yellow Sun"/>
              </a:rPr>
              <a:t>La Protection de l’enfance, ça nous concerne !</a:t>
            </a:r>
            <a:endParaRPr lang="fr-FR" sz="7200" b="0" strike="noStrike" spc="-1">
              <a:latin typeface="Arial"/>
            </a:endParaRPr>
          </a:p>
        </p:txBody>
      </p:sp>
      <p:sp>
        <p:nvSpPr>
          <p:cNvPr id="48" name="CustomShape 2"/>
          <p:cNvSpPr/>
          <p:nvPr/>
        </p:nvSpPr>
        <p:spPr>
          <a:xfrm>
            <a:off x="1440000" y="4320000"/>
            <a:ext cx="5295960" cy="2070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2600" b="0" strike="noStrike" spc="-1" dirty="0">
                <a:solidFill>
                  <a:srgbClr val="000000"/>
                </a:solidFill>
                <a:latin typeface="Vista Slab OT Book"/>
              </a:rPr>
              <a:t>				des </a:t>
            </a:r>
            <a:r>
              <a:rPr lang="fr-FR" sz="2600" b="0" strike="noStrike" spc="-1" dirty="0" err="1">
                <a:solidFill>
                  <a:srgbClr val="000000"/>
                </a:solidFill>
                <a:latin typeface="Vista Slab OT Book"/>
              </a:rPr>
              <a:t>mineur·es</a:t>
            </a:r>
            <a:r>
              <a:rPr lang="fr-FR" sz="2600" b="0" strike="noStrike" spc="-1" dirty="0">
                <a:solidFill>
                  <a:srgbClr val="000000"/>
                </a:solidFill>
                <a:latin typeface="Vista Slab OT Book"/>
              </a:rPr>
              <a:t> en France en 2021 ont bénéficié d’au moins une prestation ou une mesure relevant du dispositif de protection de l’enfance (ONPE).</a:t>
            </a:r>
            <a:endParaRPr lang="fr-FR" sz="2600" b="0" strike="noStrike" spc="-1" dirty="0">
              <a:latin typeface="Arial"/>
            </a:endParaRPr>
          </a:p>
        </p:txBody>
      </p:sp>
      <p:sp>
        <p:nvSpPr>
          <p:cNvPr id="49" name="CustomShape 3"/>
          <p:cNvSpPr/>
          <p:nvPr/>
        </p:nvSpPr>
        <p:spPr>
          <a:xfrm>
            <a:off x="9302760" y="5921640"/>
            <a:ext cx="8460000" cy="1278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2600" b="0" strike="noStrike" spc="-1">
                <a:solidFill>
                  <a:srgbClr val="000000"/>
                </a:solidFill>
                <a:latin typeface="Vista Slab OT Book"/>
                <a:ea typeface="DejaVu Sans"/>
              </a:rPr>
              <a:t>Les éclé·es sont un espace de confiance pour plein de jeunes donc potentiellement </a:t>
            </a:r>
            <a:r>
              <a:rPr lang="fr-FR" sz="2600" b="1" strike="noStrike" spc="-1">
                <a:solidFill>
                  <a:srgbClr val="F05A24"/>
                </a:solidFill>
                <a:latin typeface="Vista Slab OT"/>
                <a:ea typeface="DejaVu Sans"/>
              </a:rPr>
              <a:t>un endroit pour se confier</a:t>
            </a:r>
            <a:r>
              <a:rPr lang="fr-FR" sz="2600" b="0" strike="noStrike" spc="-1">
                <a:solidFill>
                  <a:srgbClr val="000000"/>
                </a:solidFill>
                <a:latin typeface="Vista Slab OT Book"/>
                <a:ea typeface="DejaVu Sans"/>
              </a:rPr>
              <a:t> pour le·a jeune et pour </a:t>
            </a:r>
            <a:r>
              <a:rPr lang="fr-FR" sz="2600" b="1" strike="noStrike" spc="-1">
                <a:solidFill>
                  <a:srgbClr val="F05A24"/>
                </a:solidFill>
                <a:latin typeface="Vista Slab OT"/>
              </a:rPr>
              <a:t>repérer une situation</a:t>
            </a:r>
            <a:r>
              <a:rPr lang="fr-FR" sz="2600" b="0" strike="noStrike" spc="-1">
                <a:solidFill>
                  <a:srgbClr val="000000"/>
                </a:solidFill>
                <a:latin typeface="Vista Slab OT Book"/>
              </a:rPr>
              <a:t>.</a:t>
            </a:r>
            <a:endParaRPr lang="fr-FR" sz="2600" b="0" strike="noStrike" spc="-1">
              <a:latin typeface="Arial"/>
            </a:endParaRPr>
          </a:p>
        </p:txBody>
      </p:sp>
      <p:sp>
        <p:nvSpPr>
          <p:cNvPr id="50" name="CustomShape 4"/>
          <p:cNvSpPr/>
          <p:nvPr/>
        </p:nvSpPr>
        <p:spPr>
          <a:xfrm>
            <a:off x="1440000" y="7200000"/>
            <a:ext cx="5220000" cy="1278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2600" b="0" strike="noStrike" spc="-1">
                <a:solidFill>
                  <a:srgbClr val="000000"/>
                </a:solidFill>
                <a:latin typeface="Vista Slab OT Book"/>
              </a:rPr>
              <a:t>	 informations préoccupantes sont transmises chaque jour au 119 (2018).</a:t>
            </a:r>
            <a:endParaRPr lang="fr-FR" sz="2600" b="0" strike="noStrike" spc="-1">
              <a:latin typeface="Arial"/>
            </a:endParaRPr>
          </a:p>
        </p:txBody>
      </p:sp>
      <p:sp>
        <p:nvSpPr>
          <p:cNvPr id="51" name="CustomShape 5"/>
          <p:cNvSpPr/>
          <p:nvPr/>
        </p:nvSpPr>
        <p:spPr>
          <a:xfrm>
            <a:off x="9360000" y="7920000"/>
            <a:ext cx="8460000" cy="12783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 algn="just">
              <a:lnSpc>
                <a:spcPct val="100000"/>
              </a:lnSpc>
            </a:pPr>
            <a:r>
              <a:rPr lang="fr-FR" sz="2600" b="0" strike="noStrike" spc="-1">
                <a:solidFill>
                  <a:srgbClr val="000000"/>
                </a:solidFill>
                <a:latin typeface="Vista Slab OT Book"/>
                <a:ea typeface="DejaVu Sans"/>
              </a:rPr>
              <a:t>Des adultes sont en lien étroit et répété avec des enfants : les éclé·es peuvent être </a:t>
            </a:r>
            <a:r>
              <a:rPr lang="fr-FR" sz="2600" b="1" strike="noStrike" spc="-1">
                <a:solidFill>
                  <a:srgbClr val="F05A24"/>
                </a:solidFill>
                <a:latin typeface="Vista Slab OT"/>
              </a:rPr>
              <a:t>un terrain pour commettre des actes de maltraitance</a:t>
            </a:r>
            <a:r>
              <a:rPr lang="fr-FR" sz="2600" b="0" strike="noStrike" spc="-1">
                <a:solidFill>
                  <a:srgbClr val="000000"/>
                </a:solidFill>
                <a:latin typeface="Vista Slab OT Book"/>
              </a:rPr>
              <a:t>.</a:t>
            </a:r>
            <a:endParaRPr lang="fr-FR" sz="2600" b="0" strike="noStrike" spc="-1">
              <a:latin typeface="Arial"/>
            </a:endParaRPr>
          </a:p>
        </p:txBody>
      </p:sp>
      <p:sp>
        <p:nvSpPr>
          <p:cNvPr id="52" name="TextShape 6"/>
          <p:cNvSpPr txBox="1"/>
          <p:nvPr/>
        </p:nvSpPr>
        <p:spPr>
          <a:xfrm>
            <a:off x="9360000" y="4048920"/>
            <a:ext cx="8413560" cy="114660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>
            <a:noAutofit/>
          </a:bodyPr>
          <a:lstStyle/>
          <a:p>
            <a:pPr algn="just"/>
            <a:r>
              <a:rPr lang="fr-FR" sz="2600" b="0" strike="noStrike" spc="-1">
                <a:latin typeface="Vista Slab OT"/>
                <a:ea typeface="DejaVu Sans"/>
              </a:rPr>
              <a:t>La première fonction de l’anim est d’</a:t>
            </a:r>
            <a:r>
              <a:rPr lang="fr-FR" sz="2600" b="1" strike="noStrike" spc="-1">
                <a:solidFill>
                  <a:srgbClr val="F05A24"/>
                </a:solidFill>
                <a:latin typeface="Vista Slab OT"/>
              </a:rPr>
              <a:t>assurer la sécurité physique, morale et affective </a:t>
            </a:r>
            <a:r>
              <a:rPr lang="fr-FR" sz="2600" b="0" strike="noStrike" spc="-1">
                <a:latin typeface="Vista Slab OT"/>
              </a:rPr>
              <a:t>du·de la mineur·e.</a:t>
            </a:r>
            <a:endParaRPr lang="fr-FR" sz="2600" b="0" strike="noStrike" spc="-1">
              <a:latin typeface="Arial"/>
            </a:endParaRPr>
          </a:p>
        </p:txBody>
      </p:sp>
      <p:grpSp>
        <p:nvGrpSpPr>
          <p:cNvPr id="53" name="Group 7"/>
          <p:cNvGrpSpPr/>
          <p:nvPr/>
        </p:nvGrpSpPr>
        <p:grpSpPr>
          <a:xfrm>
            <a:off x="900000" y="2880000"/>
            <a:ext cx="6417720" cy="6774480"/>
            <a:chOff x="900000" y="2880000"/>
            <a:chExt cx="6417720" cy="6774480"/>
          </a:xfrm>
        </p:grpSpPr>
        <p:sp>
          <p:nvSpPr>
            <p:cNvPr id="54" name="CustomShape 8"/>
            <p:cNvSpPr/>
            <p:nvPr/>
          </p:nvSpPr>
          <p:spPr>
            <a:xfrm>
              <a:off x="900000" y="2880000"/>
              <a:ext cx="6417720" cy="6774480"/>
            </a:xfrm>
            <a:custGeom>
              <a:avLst/>
              <a:gdLst/>
              <a:ahLst/>
              <a:cxnLst/>
              <a:rect l="l" t="t" r="r" b="b"/>
              <a:pathLst>
                <a:path w="1913890" h="2336053">
                  <a:moveTo>
                    <a:pt x="1789430" y="59690"/>
                  </a:moveTo>
                  <a:cubicBezTo>
                    <a:pt x="1824990" y="59690"/>
                    <a:pt x="1854200" y="88900"/>
                    <a:pt x="1854200" y="124460"/>
                  </a:cubicBezTo>
                  <a:lnTo>
                    <a:pt x="1854200" y="2211593"/>
                  </a:lnTo>
                  <a:cubicBezTo>
                    <a:pt x="1854200" y="2247153"/>
                    <a:pt x="1824990" y="2276363"/>
                    <a:pt x="1789430" y="2276363"/>
                  </a:cubicBezTo>
                  <a:lnTo>
                    <a:pt x="124460" y="2276363"/>
                  </a:lnTo>
                  <a:cubicBezTo>
                    <a:pt x="88900" y="2276363"/>
                    <a:pt x="59690" y="2247153"/>
                    <a:pt x="59690" y="2211593"/>
                  </a:cubicBezTo>
                  <a:lnTo>
                    <a:pt x="59690" y="124460"/>
                  </a:lnTo>
                  <a:cubicBezTo>
                    <a:pt x="59690" y="88900"/>
                    <a:pt x="88900" y="59690"/>
                    <a:pt x="124460" y="59690"/>
                  </a:cubicBezTo>
                  <a:lnTo>
                    <a:pt x="1789430" y="59690"/>
                  </a:lnTo>
                  <a:moveTo>
                    <a:pt x="1789430" y="0"/>
                  </a:moveTo>
                  <a:lnTo>
                    <a:pt x="124460" y="0"/>
                  </a:lnTo>
                  <a:cubicBezTo>
                    <a:pt x="55880" y="0"/>
                    <a:pt x="0" y="55880"/>
                    <a:pt x="0" y="124460"/>
                  </a:cubicBezTo>
                  <a:lnTo>
                    <a:pt x="0" y="2211593"/>
                  </a:lnTo>
                  <a:cubicBezTo>
                    <a:pt x="0" y="2280173"/>
                    <a:pt x="55880" y="2336053"/>
                    <a:pt x="124460" y="2336053"/>
                  </a:cubicBezTo>
                  <a:lnTo>
                    <a:pt x="1789430" y="2336053"/>
                  </a:lnTo>
                  <a:cubicBezTo>
                    <a:pt x="1858010" y="2336053"/>
                    <a:pt x="1913890" y="2280173"/>
                    <a:pt x="1913890" y="2211593"/>
                  </a:cubicBezTo>
                  <a:lnTo>
                    <a:pt x="1913890" y="124460"/>
                  </a:lnTo>
                  <a:cubicBezTo>
                    <a:pt x="1913890" y="55880"/>
                    <a:pt x="1858010" y="0"/>
                    <a:pt x="1789430" y="0"/>
                  </a:cubicBezTo>
                  <a:close/>
                </a:path>
              </a:pathLst>
            </a:custGeom>
            <a:solidFill>
              <a:srgbClr val="96BF0D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55" name="CustomShape 9"/>
          <p:cNvSpPr/>
          <p:nvPr/>
        </p:nvSpPr>
        <p:spPr>
          <a:xfrm>
            <a:off x="1440000" y="3855960"/>
            <a:ext cx="2084040" cy="10040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6000" b="0" strike="noStrike" spc="-1">
                <a:solidFill>
                  <a:srgbClr val="F05A24"/>
                </a:solidFill>
                <a:latin typeface="DK Lemon Yellow Sun"/>
              </a:rPr>
              <a:t>21,7 %</a:t>
            </a:r>
            <a:endParaRPr lang="fr-FR" sz="6000" b="0" strike="noStrike" spc="-1">
              <a:latin typeface="Arial"/>
            </a:endParaRPr>
          </a:p>
        </p:txBody>
      </p:sp>
      <p:pic>
        <p:nvPicPr>
          <p:cNvPr id="56" name="Image 55"/>
          <p:cNvPicPr/>
          <p:nvPr/>
        </p:nvPicPr>
        <p:blipFill>
          <a:blip r:embed="rId3">
            <a:alphaModFix amt="34000"/>
          </a:blip>
          <a:stretch/>
        </p:blipFill>
        <p:spPr>
          <a:xfrm>
            <a:off x="7759080" y="3856320"/>
            <a:ext cx="1602360" cy="879840"/>
          </a:xfrm>
          <a:prstGeom prst="rect">
            <a:avLst/>
          </a:prstGeom>
          <a:ln w="0">
            <a:noFill/>
          </a:ln>
        </p:spPr>
      </p:pic>
      <p:pic>
        <p:nvPicPr>
          <p:cNvPr id="57" name="Image 56"/>
          <p:cNvPicPr/>
          <p:nvPr/>
        </p:nvPicPr>
        <p:blipFill>
          <a:blip r:embed="rId3">
            <a:alphaModFix amt="34000"/>
          </a:blip>
          <a:stretch/>
        </p:blipFill>
        <p:spPr>
          <a:xfrm>
            <a:off x="7700400" y="5780160"/>
            <a:ext cx="1602360" cy="879840"/>
          </a:xfrm>
          <a:prstGeom prst="rect">
            <a:avLst/>
          </a:prstGeom>
          <a:ln w="0">
            <a:noFill/>
          </a:ln>
        </p:spPr>
      </p:pic>
      <p:pic>
        <p:nvPicPr>
          <p:cNvPr id="58" name="Image 57"/>
          <p:cNvPicPr/>
          <p:nvPr/>
        </p:nvPicPr>
        <p:blipFill>
          <a:blip r:embed="rId3">
            <a:alphaModFix amt="34000"/>
          </a:blip>
          <a:stretch/>
        </p:blipFill>
        <p:spPr>
          <a:xfrm>
            <a:off x="7757640" y="7808040"/>
            <a:ext cx="1602360" cy="879840"/>
          </a:xfrm>
          <a:prstGeom prst="rect">
            <a:avLst/>
          </a:prstGeom>
          <a:ln w="0">
            <a:noFill/>
          </a:ln>
        </p:spPr>
      </p:pic>
      <p:sp>
        <p:nvSpPr>
          <p:cNvPr id="59" name="CustomShape 10"/>
          <p:cNvSpPr/>
          <p:nvPr/>
        </p:nvSpPr>
        <p:spPr>
          <a:xfrm>
            <a:off x="1401840" y="6782760"/>
            <a:ext cx="900000" cy="10047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6000" b="0" strike="noStrike" spc="-1">
                <a:solidFill>
                  <a:srgbClr val="F05A24"/>
                </a:solidFill>
                <a:latin typeface="DK Lemon Yellow Sun"/>
              </a:rPr>
              <a:t>42</a:t>
            </a:r>
            <a:endParaRPr lang="fr-FR" sz="6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roup 1"/>
          <p:cNvGrpSpPr/>
          <p:nvPr/>
        </p:nvGrpSpPr>
        <p:grpSpPr>
          <a:xfrm>
            <a:off x="7057080" y="8868600"/>
            <a:ext cx="4173840" cy="779040"/>
            <a:chOff x="7057080" y="8868600"/>
            <a:chExt cx="4173840" cy="779040"/>
          </a:xfrm>
        </p:grpSpPr>
        <p:pic>
          <p:nvPicPr>
            <p:cNvPr id="61" name="Picture 3"/>
            <p:cNvPicPr/>
            <p:nvPr/>
          </p:nvPicPr>
          <p:blipFill>
            <a:blip r:embed="rId2">
              <a:alphaModFix amt="34000"/>
            </a:blip>
            <a:stretch/>
          </p:blipFill>
          <p:spPr>
            <a:xfrm>
              <a:off x="9378000" y="8947440"/>
              <a:ext cx="779040" cy="6998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62" name="Picture 4"/>
            <p:cNvPicPr/>
            <p:nvPr/>
          </p:nvPicPr>
          <p:blipFill>
            <a:blip r:embed="rId3">
              <a:alphaModFix amt="34000"/>
            </a:blip>
            <a:stretch/>
          </p:blipFill>
          <p:spPr>
            <a:xfrm>
              <a:off x="8361360" y="8868600"/>
              <a:ext cx="788040" cy="77868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63" name="Picture 5"/>
            <p:cNvPicPr/>
            <p:nvPr/>
          </p:nvPicPr>
          <p:blipFill>
            <a:blip r:embed="rId4">
              <a:alphaModFix amt="34000"/>
            </a:blip>
            <a:stretch/>
          </p:blipFill>
          <p:spPr>
            <a:xfrm>
              <a:off x="7057080" y="8947440"/>
              <a:ext cx="1074600" cy="699840"/>
            </a:xfrm>
            <a:prstGeom prst="rect">
              <a:avLst/>
            </a:prstGeom>
            <a:ln w="0">
              <a:noFill/>
            </a:ln>
          </p:spPr>
        </p:pic>
        <p:pic>
          <p:nvPicPr>
            <p:cNvPr id="64" name="Picture 6"/>
            <p:cNvPicPr/>
            <p:nvPr/>
          </p:nvPicPr>
          <p:blipFill>
            <a:blip r:embed="rId5">
              <a:alphaModFix amt="34000"/>
            </a:blip>
            <a:stretch/>
          </p:blipFill>
          <p:spPr>
            <a:xfrm>
              <a:off x="10386360" y="8947440"/>
              <a:ext cx="844560" cy="700200"/>
            </a:xfrm>
            <a:prstGeom prst="rect">
              <a:avLst/>
            </a:prstGeom>
            <a:ln w="0">
              <a:noFill/>
            </a:ln>
          </p:spPr>
        </p:pic>
      </p:grpSp>
      <p:sp>
        <p:nvSpPr>
          <p:cNvPr id="4" name="CustomShape 2">
            <a:extLst>
              <a:ext uri="{FF2B5EF4-FFF2-40B4-BE49-F238E27FC236}">
                <a16:creationId xmlns:a16="http://schemas.microsoft.com/office/drawing/2014/main" id="{2FEC61D0-E76D-9495-0395-C3EE8F3106CE}"/>
              </a:ext>
            </a:extLst>
          </p:cNvPr>
          <p:cNvSpPr/>
          <p:nvPr/>
        </p:nvSpPr>
        <p:spPr>
          <a:xfrm>
            <a:off x="1640971" y="3256802"/>
            <a:ext cx="8189840" cy="5015304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square"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spc="-1" dirty="0">
                <a:solidFill>
                  <a:srgbClr val="000000"/>
                </a:solidFill>
                <a:latin typeface="Corbel" panose="020B0503020204020204" pitchFamily="34" charset="0"/>
              </a:rPr>
              <a:t>Garantir le bien-être, le développement sain la, sécurité des enfants et des jeunes</a:t>
            </a:r>
          </a:p>
          <a:p>
            <a:pPr marL="6223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3200" spc="-1" dirty="0">
                <a:solidFill>
                  <a:srgbClr val="000000"/>
                </a:solidFill>
                <a:latin typeface="Corbel" panose="020B0503020204020204" pitchFamily="34" charset="0"/>
              </a:rPr>
              <a:t>Protection des jeunes</a:t>
            </a:r>
          </a:p>
          <a:p>
            <a:pPr marL="6223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3200" b="0" strike="noStrike" spc="-1" dirty="0">
                <a:solidFill>
                  <a:srgbClr val="000000"/>
                </a:solidFill>
                <a:latin typeface="Corbel" panose="020B0503020204020204" pitchFamily="34" charset="0"/>
              </a:rPr>
              <a:t>Protection des adultes</a:t>
            </a:r>
          </a:p>
          <a:p>
            <a:pPr marL="6223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3200" spc="-1" dirty="0">
                <a:solidFill>
                  <a:srgbClr val="000000"/>
                </a:solidFill>
                <a:latin typeface="Corbel" panose="020B0503020204020204" pitchFamily="34" charset="0"/>
              </a:rPr>
              <a:t>Procédures de recrutement et sélection</a:t>
            </a:r>
          </a:p>
          <a:p>
            <a:pPr marL="6223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3200" spc="-1" dirty="0">
                <a:solidFill>
                  <a:srgbClr val="000000"/>
                </a:solidFill>
                <a:latin typeface="Corbel" panose="020B0503020204020204" pitchFamily="34" charset="0"/>
              </a:rPr>
              <a:t>Formation pour les adultes</a:t>
            </a:r>
          </a:p>
          <a:p>
            <a:pPr marL="6223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3200" spc="-1" dirty="0">
                <a:solidFill>
                  <a:srgbClr val="000000"/>
                </a:solidFill>
                <a:latin typeface="Corbel" panose="020B0503020204020204" pitchFamily="34" charset="0"/>
              </a:rPr>
              <a:t>Cadre de gestion</a:t>
            </a:r>
          </a:p>
          <a:p>
            <a:pPr marL="6223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r>
              <a:rPr lang="fr-FR" sz="3200" b="0" strike="noStrike" spc="-1" dirty="0">
                <a:solidFill>
                  <a:srgbClr val="000000"/>
                </a:solidFill>
                <a:latin typeface="Corbel" panose="020B0503020204020204" pitchFamily="34" charset="0"/>
              </a:rPr>
              <a:t>Accomp</a:t>
            </a:r>
            <a:r>
              <a:rPr lang="fr-FR" sz="3200" spc="-1" dirty="0">
                <a:solidFill>
                  <a:srgbClr val="000000"/>
                </a:solidFill>
                <a:latin typeface="Corbel" panose="020B0503020204020204" pitchFamily="34" charset="0"/>
              </a:rPr>
              <a:t>agnement et formation des jeunes</a:t>
            </a:r>
            <a:endParaRPr lang="fr-FR" sz="3200" b="0" strike="noStrike" spc="-1" dirty="0">
              <a:latin typeface="Corbel" panose="020B0503020204020204" pitchFamily="34" charset="0"/>
            </a:endParaRP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fr-FR" sz="3200" b="0" strike="noStrike" spc="-1" dirty="0">
              <a:latin typeface="Corbel" panose="020B0503020204020204" pitchFamily="34" charset="0"/>
            </a:endParaRPr>
          </a:p>
          <a:p>
            <a:pPr>
              <a:lnSpc>
                <a:spcPct val="100000"/>
              </a:lnSpc>
            </a:pPr>
            <a:endParaRPr lang="fr-FR" sz="3200" spc="-1" dirty="0">
              <a:solidFill>
                <a:srgbClr val="000000"/>
              </a:solidFill>
              <a:latin typeface="Corbel" panose="020B0503020204020204" pitchFamily="34" charset="0"/>
            </a:endParaRPr>
          </a:p>
        </p:txBody>
      </p:sp>
      <p:sp>
        <p:nvSpPr>
          <p:cNvPr id="5" name="Line 1">
            <a:extLst>
              <a:ext uri="{FF2B5EF4-FFF2-40B4-BE49-F238E27FC236}">
                <a16:creationId xmlns:a16="http://schemas.microsoft.com/office/drawing/2014/main" id="{03AA2AF1-4D87-5170-8104-9959F6BF99AE}"/>
              </a:ext>
            </a:extLst>
          </p:cNvPr>
          <p:cNvSpPr/>
          <p:nvPr/>
        </p:nvSpPr>
        <p:spPr>
          <a:xfrm>
            <a:off x="12085342" y="2739412"/>
            <a:ext cx="0" cy="5404576"/>
          </a:xfrm>
          <a:prstGeom prst="line">
            <a:avLst/>
          </a:prstGeom>
          <a:ln w="19080" cap="rnd">
            <a:solidFill>
              <a:srgbClr val="96BF0D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grpSp>
        <p:nvGrpSpPr>
          <p:cNvPr id="6" name="Group 2">
            <a:extLst>
              <a:ext uri="{FF2B5EF4-FFF2-40B4-BE49-F238E27FC236}">
                <a16:creationId xmlns:a16="http://schemas.microsoft.com/office/drawing/2014/main" id="{31DDF298-B99C-3242-60D3-6EFD76F86026}"/>
              </a:ext>
            </a:extLst>
          </p:cNvPr>
          <p:cNvGrpSpPr/>
          <p:nvPr/>
        </p:nvGrpSpPr>
        <p:grpSpPr>
          <a:xfrm>
            <a:off x="11924242" y="2660325"/>
            <a:ext cx="322200" cy="323640"/>
            <a:chOff x="1029600" y="4981680"/>
            <a:chExt cx="322200" cy="323640"/>
          </a:xfrm>
        </p:grpSpPr>
        <p:sp>
          <p:nvSpPr>
            <p:cNvPr id="7" name="CustomShape 3">
              <a:extLst>
                <a:ext uri="{FF2B5EF4-FFF2-40B4-BE49-F238E27FC236}">
                  <a16:creationId xmlns:a16="http://schemas.microsoft.com/office/drawing/2014/main" id="{14F6DE68-1071-86D8-5108-685DAE129984}"/>
                </a:ext>
              </a:extLst>
            </p:cNvPr>
            <p:cNvSpPr/>
            <p:nvPr/>
          </p:nvSpPr>
          <p:spPr>
            <a:xfrm>
              <a:off x="1029600" y="4981680"/>
              <a:ext cx="322200" cy="32364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96BF0D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8" name="Group 4">
            <a:extLst>
              <a:ext uri="{FF2B5EF4-FFF2-40B4-BE49-F238E27FC236}">
                <a16:creationId xmlns:a16="http://schemas.microsoft.com/office/drawing/2014/main" id="{ECDFDA0F-542D-C1DD-6194-13D4CA3D0E3C}"/>
              </a:ext>
            </a:extLst>
          </p:cNvPr>
          <p:cNvGrpSpPr/>
          <p:nvPr/>
        </p:nvGrpSpPr>
        <p:grpSpPr>
          <a:xfrm>
            <a:off x="11924242" y="8061255"/>
            <a:ext cx="322200" cy="323640"/>
            <a:chOff x="5317920" y="4971960"/>
            <a:chExt cx="322200" cy="323640"/>
          </a:xfrm>
        </p:grpSpPr>
        <p:sp>
          <p:nvSpPr>
            <p:cNvPr id="9" name="CustomShape 5">
              <a:extLst>
                <a:ext uri="{FF2B5EF4-FFF2-40B4-BE49-F238E27FC236}">
                  <a16:creationId xmlns:a16="http://schemas.microsoft.com/office/drawing/2014/main" id="{4A3D156C-9AD2-46D1-6760-792182F8B5E0}"/>
                </a:ext>
              </a:extLst>
            </p:cNvPr>
            <p:cNvSpPr/>
            <p:nvPr/>
          </p:nvSpPr>
          <p:spPr>
            <a:xfrm>
              <a:off x="5317920" y="4971960"/>
              <a:ext cx="322200" cy="32364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96BF0D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grpSp>
        <p:nvGrpSpPr>
          <p:cNvPr id="10" name="Group 6">
            <a:extLst>
              <a:ext uri="{FF2B5EF4-FFF2-40B4-BE49-F238E27FC236}">
                <a16:creationId xmlns:a16="http://schemas.microsoft.com/office/drawing/2014/main" id="{0FDDF087-7E88-EA5E-2CB4-CFC6C8F549E7}"/>
              </a:ext>
            </a:extLst>
          </p:cNvPr>
          <p:cNvGrpSpPr/>
          <p:nvPr/>
        </p:nvGrpSpPr>
        <p:grpSpPr>
          <a:xfrm>
            <a:off x="11924242" y="5225733"/>
            <a:ext cx="322200" cy="323640"/>
            <a:chOff x="9606600" y="4971960"/>
            <a:chExt cx="322200" cy="323640"/>
          </a:xfrm>
        </p:grpSpPr>
        <p:sp>
          <p:nvSpPr>
            <p:cNvPr id="11" name="CustomShape 7">
              <a:extLst>
                <a:ext uri="{FF2B5EF4-FFF2-40B4-BE49-F238E27FC236}">
                  <a16:creationId xmlns:a16="http://schemas.microsoft.com/office/drawing/2014/main" id="{2F9A7595-1D50-7B04-1449-2F6979BC4F09}"/>
                </a:ext>
              </a:extLst>
            </p:cNvPr>
            <p:cNvSpPr/>
            <p:nvPr/>
          </p:nvSpPr>
          <p:spPr>
            <a:xfrm>
              <a:off x="9606600" y="4971960"/>
              <a:ext cx="322200" cy="323640"/>
            </a:xfrm>
            <a:custGeom>
              <a:avLst/>
              <a:gdLst/>
              <a:ahLst/>
              <a:cxnLst/>
              <a:rect l="l" t="t" r="r" b="b"/>
              <a:pathLst>
                <a:path w="6321665" h="6350000">
                  <a:moveTo>
                    <a:pt x="3160833" y="0"/>
                  </a:moveTo>
                  <a:lnTo>
                    <a:pt x="3160833" y="0"/>
                  </a:lnTo>
                  <a:cubicBezTo>
                    <a:pt x="4908795" y="7817"/>
                    <a:pt x="6321666" y="1427021"/>
                    <a:pt x="6321666" y="3175000"/>
                  </a:cubicBezTo>
                  <a:cubicBezTo>
                    <a:pt x="6321666" y="4922979"/>
                    <a:pt x="4908795" y="6342183"/>
                    <a:pt x="3160833" y="6350000"/>
                  </a:cubicBezTo>
                  <a:cubicBezTo>
                    <a:pt x="1412871" y="6342183"/>
                    <a:pt x="0" y="4922979"/>
                    <a:pt x="0" y="3175000"/>
                  </a:cubicBezTo>
                  <a:cubicBezTo>
                    <a:pt x="0" y="1427021"/>
                    <a:pt x="1412871" y="7817"/>
                    <a:pt x="3160833" y="0"/>
                  </a:cubicBezTo>
                  <a:close/>
                </a:path>
              </a:pathLst>
            </a:custGeom>
            <a:solidFill>
              <a:srgbClr val="96BF0D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</p:sp>
      </p:grpSp>
      <p:sp>
        <p:nvSpPr>
          <p:cNvPr id="14" name="CustomShape 10">
            <a:extLst>
              <a:ext uri="{FF2B5EF4-FFF2-40B4-BE49-F238E27FC236}">
                <a16:creationId xmlns:a16="http://schemas.microsoft.com/office/drawing/2014/main" id="{A5EB7ACF-4888-0070-A63C-CF33192E95C7}"/>
              </a:ext>
            </a:extLst>
          </p:cNvPr>
          <p:cNvSpPr/>
          <p:nvPr/>
        </p:nvSpPr>
        <p:spPr>
          <a:xfrm>
            <a:off x="12583170" y="3203958"/>
            <a:ext cx="336456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Vista Slab OT Book"/>
              </a:rPr>
              <a:t>Critères OMMS publiés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5" name="CustomShape 11">
            <a:extLst>
              <a:ext uri="{FF2B5EF4-FFF2-40B4-BE49-F238E27FC236}">
                <a16:creationId xmlns:a16="http://schemas.microsoft.com/office/drawing/2014/main" id="{945826D6-3933-4C6C-2187-BBEDF15BC921}"/>
              </a:ext>
            </a:extLst>
          </p:cNvPr>
          <p:cNvSpPr/>
          <p:nvPr/>
        </p:nvSpPr>
        <p:spPr>
          <a:xfrm>
            <a:off x="12584422" y="5764454"/>
            <a:ext cx="3364560" cy="64487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Vista Slab OT Book"/>
              </a:rPr>
              <a:t>Evaluation à mi étape par l’OMMS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6" name="CustomShape 12">
            <a:extLst>
              <a:ext uri="{FF2B5EF4-FFF2-40B4-BE49-F238E27FC236}">
                <a16:creationId xmlns:a16="http://schemas.microsoft.com/office/drawing/2014/main" id="{F8F6D3C9-040D-256A-AED4-3C5483E9D326}"/>
              </a:ext>
            </a:extLst>
          </p:cNvPr>
          <p:cNvSpPr/>
          <p:nvPr/>
        </p:nvSpPr>
        <p:spPr>
          <a:xfrm>
            <a:off x="12583170" y="8514735"/>
            <a:ext cx="3364560" cy="367878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1800" b="0" strike="noStrike" spc="-1" dirty="0">
                <a:solidFill>
                  <a:srgbClr val="000000"/>
                </a:solidFill>
                <a:latin typeface="Vista Slab OT Book"/>
              </a:rPr>
              <a:t>Politique écrite</a:t>
            </a:r>
            <a:endParaRPr lang="fr-FR" sz="1800" b="0" strike="noStrike" spc="-1" dirty="0">
              <a:latin typeface="Arial"/>
            </a:endParaRPr>
          </a:p>
        </p:txBody>
      </p:sp>
      <p:sp>
        <p:nvSpPr>
          <p:cNvPr id="19" name="CustomShape 15">
            <a:extLst>
              <a:ext uri="{FF2B5EF4-FFF2-40B4-BE49-F238E27FC236}">
                <a16:creationId xmlns:a16="http://schemas.microsoft.com/office/drawing/2014/main" id="{C0A0C311-E35C-7CA3-96A9-0F9AEE2DFB55}"/>
              </a:ext>
            </a:extLst>
          </p:cNvPr>
          <p:cNvSpPr/>
          <p:nvPr/>
        </p:nvSpPr>
        <p:spPr>
          <a:xfrm>
            <a:off x="12584422" y="2591237"/>
            <a:ext cx="336456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spc="-1" dirty="0">
                <a:solidFill>
                  <a:srgbClr val="000000"/>
                </a:solidFill>
                <a:latin typeface="DK Lemon Yellow Sun"/>
              </a:rPr>
              <a:t>Avril2023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20" name="CustomShape 16">
            <a:extLst>
              <a:ext uri="{FF2B5EF4-FFF2-40B4-BE49-F238E27FC236}">
                <a16:creationId xmlns:a16="http://schemas.microsoft.com/office/drawing/2014/main" id="{63E8910D-88A9-7CE6-822D-411411E5239C}"/>
              </a:ext>
            </a:extLst>
          </p:cNvPr>
          <p:cNvSpPr/>
          <p:nvPr/>
        </p:nvSpPr>
        <p:spPr>
          <a:xfrm>
            <a:off x="12584422" y="5151733"/>
            <a:ext cx="336456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 dirty="0" err="1">
                <a:solidFill>
                  <a:srgbClr val="000000"/>
                </a:solidFill>
                <a:latin typeface="DK Lemon Yellow Sun"/>
              </a:rPr>
              <a:t>Mai-oct</a:t>
            </a:r>
            <a:r>
              <a:rPr lang="fr-FR" sz="3200" b="0" strike="noStrike" spc="-1" dirty="0">
                <a:solidFill>
                  <a:srgbClr val="000000"/>
                </a:solidFill>
                <a:latin typeface="DK Lemon Yellow Sun"/>
              </a:rPr>
              <a:t> 2023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21" name="CustomShape 17">
            <a:extLst>
              <a:ext uri="{FF2B5EF4-FFF2-40B4-BE49-F238E27FC236}">
                <a16:creationId xmlns:a16="http://schemas.microsoft.com/office/drawing/2014/main" id="{CE212C43-ECBC-0F81-6A1D-450CA8F08323}"/>
              </a:ext>
            </a:extLst>
          </p:cNvPr>
          <p:cNvSpPr/>
          <p:nvPr/>
        </p:nvSpPr>
        <p:spPr>
          <a:xfrm>
            <a:off x="12583170" y="7931414"/>
            <a:ext cx="3364560" cy="583321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3200" b="0" strike="noStrike" spc="-1" dirty="0">
                <a:solidFill>
                  <a:srgbClr val="000000"/>
                </a:solidFill>
                <a:latin typeface="DK Lemon Yellow Sun"/>
              </a:rPr>
              <a:t>Juin 2024</a:t>
            </a:r>
            <a:endParaRPr lang="fr-FR" sz="3200" b="0" strike="noStrike" spc="-1" dirty="0">
              <a:latin typeface="Arial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3552AA7-E2D1-5A08-CB38-C7391761D02F}"/>
              </a:ext>
            </a:extLst>
          </p:cNvPr>
          <p:cNvSpPr/>
          <p:nvPr/>
        </p:nvSpPr>
        <p:spPr>
          <a:xfrm>
            <a:off x="1420130" y="2983965"/>
            <a:ext cx="8410681" cy="4569347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3" name="CustomShape 1">
            <a:extLst>
              <a:ext uri="{FF2B5EF4-FFF2-40B4-BE49-F238E27FC236}">
                <a16:creationId xmlns:a16="http://schemas.microsoft.com/office/drawing/2014/main" id="{63F70266-A223-91E2-7FF5-4ACF99CCDC5F}"/>
              </a:ext>
            </a:extLst>
          </p:cNvPr>
          <p:cNvSpPr/>
          <p:nvPr/>
        </p:nvSpPr>
        <p:spPr>
          <a:xfrm>
            <a:off x="720000" y="900000"/>
            <a:ext cx="15840000" cy="11876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spAutoFit/>
          </a:bodyPr>
          <a:lstStyle/>
          <a:p>
            <a:pPr>
              <a:lnSpc>
                <a:spcPct val="100000"/>
              </a:lnSpc>
            </a:pPr>
            <a:r>
              <a:rPr lang="fr-FR" sz="7200" b="0" strike="noStrike" spc="-1" dirty="0">
                <a:solidFill>
                  <a:srgbClr val="F05A24"/>
                </a:solidFill>
                <a:latin typeface="DK Lemon Yellow Sun"/>
              </a:rPr>
              <a:t>A l’abris de la maltraitance</a:t>
            </a:r>
            <a:endParaRPr lang="fr-FR" sz="7200" b="0" strike="noStrike" spc="-1" dirty="0">
              <a:latin typeface="Arial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374EF19-78E3-8FEC-AC7D-D2C6191ABFA9}"/>
              </a:ext>
            </a:extLst>
          </p:cNvPr>
          <p:cNvSpPr/>
          <p:nvPr/>
        </p:nvSpPr>
        <p:spPr>
          <a:xfrm>
            <a:off x="16647024" y="2373549"/>
            <a:ext cx="920135" cy="649505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fr-FR" sz="2800" dirty="0">
                <a:solidFill>
                  <a:schemeClr val="tx1"/>
                </a:solidFill>
              </a:rPr>
              <a:t>OMMS SERVICE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35BDC7C7FE78F4392C0DD8D5794F7DC" ma:contentTypeVersion="13" ma:contentTypeDescription="Crée un document." ma:contentTypeScope="" ma:versionID="a752db46b5e116e11317510c74521a89">
  <xsd:schema xmlns:xsd="http://www.w3.org/2001/XMLSchema" xmlns:xs="http://www.w3.org/2001/XMLSchema" xmlns:p="http://schemas.microsoft.com/office/2006/metadata/properties" xmlns:ns2="749beccd-562b-4eca-b519-b9dd0157ae54" xmlns:ns3="206710bc-b531-4918-b91d-86c6dea38ca7" targetNamespace="http://schemas.microsoft.com/office/2006/metadata/properties" ma:root="true" ma:fieldsID="4824806571b2f456f6f578a23e82fa59" ns2:_="" ns3:_="">
    <xsd:import namespace="749beccd-562b-4eca-b519-b9dd0157ae54"/>
    <xsd:import namespace="206710bc-b531-4918-b91d-86c6dea38ca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9beccd-562b-4eca-b519-b9dd0157ae5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79ac9f2d-9e65-4750-9d06-213843cab996}" ma:internalName="TaxCatchAll" ma:showField="CatchAllData" ma:web="749beccd-562b-4eca-b519-b9dd0157ae5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6710bc-b531-4918-b91d-86c6dea38c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Balises d’images" ma:readOnly="false" ma:fieldId="{5cf76f15-5ced-4ddc-b409-7134ff3c332f}" ma:taxonomyMulti="true" ma:sspId="aedfcfd1-765f-434b-a29f-cc2b337e4b6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9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0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49beccd-562b-4eca-b519-b9dd0157ae54" xsi:nil="true"/>
    <lcf76f155ced4ddcb4097134ff3c332f xmlns="206710bc-b531-4918-b91d-86c6dea38ca7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6A931B0-E64C-4C0C-A691-68D005793A2C}"/>
</file>

<file path=customXml/itemProps2.xml><?xml version="1.0" encoding="utf-8"?>
<ds:datastoreItem xmlns:ds="http://schemas.openxmlformats.org/officeDocument/2006/customXml" ds:itemID="{C6847370-02B6-4028-BBA9-0C82B16ED5F7}"/>
</file>

<file path=customXml/itemProps3.xml><?xml version="1.0" encoding="utf-8"?>
<ds:datastoreItem xmlns:ds="http://schemas.openxmlformats.org/officeDocument/2006/customXml" ds:itemID="{0BEB247D-3190-4CFA-9C11-BB490A5C7ACD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278</TotalTime>
  <Words>202</Words>
  <Application>Microsoft Office PowerPoint</Application>
  <PresentationFormat>Personnalisé</PresentationFormat>
  <Paragraphs>24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13" baseType="lpstr">
      <vt:lpstr>Arial</vt:lpstr>
      <vt:lpstr>Calibri</vt:lpstr>
      <vt:lpstr>Corbel</vt:lpstr>
      <vt:lpstr>DK Lemon Yellow Sun</vt:lpstr>
      <vt:lpstr>Symbol</vt:lpstr>
      <vt:lpstr>Times New Roman</vt:lpstr>
      <vt:lpstr>Vista Slab OT</vt:lpstr>
      <vt:lpstr>Vista Slab OT Book</vt:lpstr>
      <vt:lpstr>Wingdings</vt:lpstr>
      <vt:lpstr>Office Theme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SLIDE AG 2022</dc:title>
  <dc:subject/>
  <dc:creator>EEDF - Tiphaine PARENT</dc:creator>
  <dc:description/>
  <cp:lastModifiedBy>Fabio URSELLA</cp:lastModifiedBy>
  <cp:revision>12</cp:revision>
  <dcterms:created xsi:type="dcterms:W3CDTF">2006-08-16T00:00:00Z</dcterms:created>
  <dcterms:modified xsi:type="dcterms:W3CDTF">2022-10-08T14:59:20Z</dcterms:modified>
  <dc:identifier>DAFCdYOyPs4</dc:identifier>
  <dc:language>fr-FR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Personnalisé</vt:lpwstr>
  </property>
  <property fmtid="{D5CDD505-2E9C-101B-9397-08002B2CF9AE}" pid="3" name="Slides">
    <vt:r8>17</vt:r8>
  </property>
  <property fmtid="{D5CDD505-2E9C-101B-9397-08002B2CF9AE}" pid="4" name="ContentTypeId">
    <vt:lpwstr>0x010100E35BDC7C7FE78F4392C0DD8D5794F7DC</vt:lpwstr>
  </property>
</Properties>
</file>