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96" r:id="rId6"/>
    <p:sldId id="297" r:id="rId7"/>
    <p:sldId id="294" r:id="rId8"/>
    <p:sldId id="29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90" r:id="rId19"/>
    <p:sldId id="291" r:id="rId20"/>
    <p:sldId id="288" r:id="rId21"/>
    <p:sldId id="292" r:id="rId22"/>
    <p:sldId id="289" r:id="rId23"/>
    <p:sldId id="293" r:id="rId24"/>
    <p:sldId id="278" r:id="rId25"/>
    <p:sldId id="279" r:id="rId26"/>
    <p:sldId id="283" r:id="rId27"/>
    <p:sldId id="27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ED3B4-713F-DF90-4F8A-1ADBFB3C0BEC}" v="1" dt="2022-09-16T11:48:36.355"/>
    <p1510:client id="{58F68EE2-5A83-89EE-BCBE-D58961D328CE}" v="255" dt="2022-09-10T22:39:14.239"/>
    <p1510:client id="{67C60832-1CF4-F1A2-984D-B399220D287D}" v="2246" dt="2022-09-11T10:53:10.807"/>
    <p1510:client id="{6D360ABD-DCD7-B165-1B37-E0A87A6E6B62}" v="129" dt="2022-09-11T07:00:05.648"/>
    <p1510:client id="{D4FE9FD5-6E81-D205-9A07-5362236FE8A7}" v="26" dt="2022-09-11T10:53:24.757"/>
    <p1510:client id="{E9F4CE5D-B706-BB44-E439-CCBB44A04EB7}" v="143" dt="2022-09-11T08:45:50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6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3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4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51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3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13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4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59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81FA-6FA6-4A89-99C8-54CE181A6724}" type="datetimeFigureOut">
              <a:rPr lang="fr-FR" smtClean="0"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003D-055B-4218-B02F-236A8A5D7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randbivouac@eedf.fr" TargetMode="External"/><Relationship Id="rId4" Type="http://schemas.openxmlformats.org/officeDocument/2006/relationships/hyperlink" Target="mailto:grand-bivouac-orga@galilee.eedf.f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emmanuel.louis@eedf.fr" TargetMode="External"/><Relationship Id="rId3" Type="http://schemas.openxmlformats.org/officeDocument/2006/relationships/image" Target="../media/image18.png"/><Relationship Id="rId7" Type="http://schemas.openxmlformats.org/officeDocument/2006/relationships/hyperlink" Target="mailto:maelle.eedf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ette.toinon@esad-gv.fr" TargetMode="External"/><Relationship Id="rId5" Type="http://schemas.openxmlformats.org/officeDocument/2006/relationships/hyperlink" Target="mailto:grandbivouac@eedf.fr" TargetMode="External"/><Relationship Id="rId4" Type="http://schemas.openxmlformats.org/officeDocument/2006/relationships/hyperlink" Target="mailto:grand-bivouac-orga@galilee.eedf.fr" TargetMode="External"/><Relationship Id="rId9" Type="http://schemas.openxmlformats.org/officeDocument/2006/relationships/hyperlink" Target="mailto:pascal.henry198@gmail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8C65775-47AA-DEF6-D860-BE88AB9EC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</p:spTree>
    <p:extLst>
      <p:ext uri="{BB962C8B-B14F-4D97-AF65-F5344CB8AC3E}">
        <p14:creationId xmlns:p14="http://schemas.microsoft.com/office/powerpoint/2010/main" val="151569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34979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68D1F4E-C7D0-FEB2-39F2-26B511F0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86" y="2757109"/>
            <a:ext cx="4294414" cy="40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34979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EC4A755-D6F0-224F-DFA5-D7438100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29" y="2794069"/>
            <a:ext cx="5029200" cy="3991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E16E3-444C-F9B9-2CF9-BAC5DF4F5227}"/>
              </a:ext>
            </a:extLst>
          </p:cNvPr>
          <p:cNvSpPr txBox="1"/>
          <p:nvPr/>
        </p:nvSpPr>
        <p:spPr>
          <a:xfrm>
            <a:off x="3898413" y="2981792"/>
            <a:ext cx="3712515" cy="43088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 err="1">
                <a:solidFill>
                  <a:srgbClr val="92D050"/>
                </a:solidFill>
                <a:latin typeface="Vista Slab OT Bold" panose="02060804030204060204" pitchFamily="18" charset="0"/>
                <a:ea typeface="Calibri"/>
                <a:cs typeface="Calibri"/>
              </a:rPr>
              <a:t>L'autonomie</a:t>
            </a:r>
            <a:r>
              <a:rPr lang="en-US" sz="2200" b="1" dirty="0">
                <a:solidFill>
                  <a:srgbClr val="92D050"/>
                </a:solidFill>
                <a:latin typeface="Vista Slab OT Bold" panose="02060804030204060204" pitchFamily="18" charset="0"/>
                <a:ea typeface="Calibri"/>
                <a:cs typeface="Calibri"/>
              </a:rPr>
              <a:t> des </a:t>
            </a:r>
            <a:r>
              <a:rPr lang="en-US" sz="2200" b="1" dirty="0" err="1">
                <a:solidFill>
                  <a:srgbClr val="92D050"/>
                </a:solidFill>
                <a:latin typeface="Vista Slab OT Bold" panose="02060804030204060204" pitchFamily="18" charset="0"/>
                <a:ea typeface="Calibri"/>
                <a:cs typeface="Calibri"/>
              </a:rPr>
              <a:t>jeunes</a:t>
            </a:r>
            <a:r>
              <a:rPr lang="en-US" sz="2200" b="1" dirty="0">
                <a:solidFill>
                  <a:srgbClr val="92D050"/>
                </a:solidFill>
                <a:latin typeface="vista"/>
                <a:ea typeface="Calibri"/>
                <a:cs typeface="Calibri"/>
              </a:rPr>
              <a:t> </a:t>
            </a:r>
            <a:endParaRPr lang="en-US" b="1" dirty="0">
              <a:solidFill>
                <a:srgbClr val="92D050"/>
              </a:solidFill>
              <a:latin typeface="vista"/>
            </a:endParaRPr>
          </a:p>
        </p:txBody>
      </p:sp>
    </p:spTree>
    <p:extLst>
      <p:ext uri="{BB962C8B-B14F-4D97-AF65-F5344CB8AC3E}">
        <p14:creationId xmlns:p14="http://schemas.microsoft.com/office/powerpoint/2010/main" val="144471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34979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089752-4F39-5271-F109-30B0DD08E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43" y="3226527"/>
            <a:ext cx="9065985" cy="27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34979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4AD8BFD-34E3-4415-4613-99983ECA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71" y="2765194"/>
            <a:ext cx="4575627" cy="40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" y="34979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04C1A23-F3B6-DE34-5B5B-FE6628EC2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471" y="2780545"/>
            <a:ext cx="4267200" cy="41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2521528" y="3445162"/>
            <a:ext cx="672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ista Slab OT Bold" panose="02060804030204060204" pitchFamily="18" charset="0"/>
              </a:rPr>
              <a:t>Un imaginaire fantastique </a:t>
            </a:r>
            <a:br>
              <a:rPr lang="fr-FR" b="1" dirty="0">
                <a:latin typeface="Vista Slab OT Bold" panose="02060804030204060204" pitchFamily="18" charset="0"/>
              </a:rPr>
            </a:br>
            <a:r>
              <a:rPr lang="fr-FR" b="1" dirty="0">
                <a:latin typeface="Vista Slab OT Bold" panose="02060804030204060204" pitchFamily="18" charset="0"/>
              </a:rPr>
              <a:t>(en cours de construction : venez !)</a:t>
            </a:r>
          </a:p>
          <a:p>
            <a:endParaRPr lang="fr-FR" dirty="0">
              <a:latin typeface="vista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37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2521528" y="3445162"/>
            <a:ext cx="6724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ista Slab OT Bold" panose="02060804030204060204" pitchFamily="18" charset="0"/>
              </a:rPr>
              <a:t>Un imaginaire fantastique </a:t>
            </a:r>
            <a:br>
              <a:rPr lang="fr-FR" b="1" dirty="0">
                <a:latin typeface="Vista Slab OT Bold" panose="02060804030204060204" pitchFamily="18" charset="0"/>
              </a:rPr>
            </a:br>
            <a:r>
              <a:rPr lang="fr-FR" b="1" dirty="0">
                <a:latin typeface="Vista Slab OT Bold" panose="02060804030204060204" pitchFamily="18" charset="0"/>
              </a:rPr>
              <a:t>(en cours de construction : venez !)</a:t>
            </a:r>
          </a:p>
          <a:p>
            <a:endParaRPr lang="fr-FR" dirty="0">
              <a:latin typeface="vista"/>
            </a:endParaRPr>
          </a:p>
          <a:p>
            <a:pPr marL="28575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Des personnages, </a:t>
            </a:r>
          </a:p>
          <a:p>
            <a:pPr marL="28575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Des peuples </a:t>
            </a:r>
          </a:p>
          <a:p>
            <a:pPr marL="28575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Des quêtes </a:t>
            </a:r>
          </a:p>
          <a:p>
            <a:pPr marL="28575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Un récit collectif, des récits pour les groupes et les unités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0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1727200" y="3066471"/>
            <a:ext cx="85528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200" b="1" dirty="0">
                <a:latin typeface="Vista Slab OT Bold" panose="02060804030204060204" pitchFamily="18" charset="0"/>
              </a:rPr>
              <a:t>Les rencontres : des balises dans le temps</a:t>
            </a:r>
            <a:br>
              <a:rPr lang="fr-FR" sz="2200" b="1" dirty="0">
                <a:latin typeface="Vista Slab OT Bold" panose="02060804030204060204" pitchFamily="18" charset="0"/>
              </a:rPr>
            </a:br>
            <a:r>
              <a:rPr lang="fr-FR" sz="2200" b="1" dirty="0">
                <a:latin typeface="Vista Slab OT Bold" panose="02060804030204060204" pitchFamily="18" charset="0"/>
              </a:rPr>
              <a:t>(en cours de construction : venez !)</a:t>
            </a:r>
          </a:p>
          <a:p>
            <a:pPr lvl="0"/>
            <a:endParaRPr lang="fr-FR" dirty="0">
              <a:latin typeface="vista"/>
            </a:endParaRP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24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1727200" y="3066471"/>
            <a:ext cx="85528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200" b="1" dirty="0">
                <a:latin typeface="Vista Slab OT Bold" panose="02060804030204060204" pitchFamily="18" charset="0"/>
              </a:rPr>
              <a:t>Les rencontres : des balises dans le temps</a:t>
            </a:r>
            <a:br>
              <a:rPr lang="fr-FR" sz="2200" b="1" dirty="0">
                <a:latin typeface="Vista Slab OT Bold" panose="02060804030204060204" pitchFamily="18" charset="0"/>
              </a:rPr>
            </a:br>
            <a:r>
              <a:rPr lang="fr-FR" sz="2200" b="1" dirty="0">
                <a:latin typeface="Vista Slab OT Bold" panose="02060804030204060204" pitchFamily="18" charset="0"/>
              </a:rPr>
              <a:t>(en cours de construction : venez !)</a:t>
            </a:r>
          </a:p>
          <a:p>
            <a:pPr lvl="0"/>
            <a:endParaRPr lang="fr-FR" dirty="0">
              <a:latin typeface="vista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fr-FR" b="1" dirty="0">
                <a:latin typeface="vista"/>
              </a:rPr>
              <a:t>Été 2023 </a:t>
            </a:r>
            <a:r>
              <a:rPr lang="fr-FR" dirty="0">
                <a:latin typeface="vista"/>
              </a:rPr>
              <a:t>: camps de base thématiques 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Automne 2023 : place stratégique des rassemblements 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Printemps 2024 : activités intergroupes 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b="1" dirty="0">
                <a:latin typeface="vista"/>
              </a:rPr>
              <a:t>Été 2024 </a:t>
            </a:r>
            <a:r>
              <a:rPr lang="fr-FR" dirty="0">
                <a:latin typeface="vista"/>
              </a:rPr>
              <a:t>: rencontres nationales, </a:t>
            </a:r>
            <a:br>
              <a:rPr lang="fr-FR" dirty="0">
                <a:latin typeface="vista"/>
              </a:rPr>
            </a:br>
            <a:r>
              <a:rPr lang="fr-FR" dirty="0">
                <a:latin typeface="vista"/>
              </a:rPr>
              <a:t>le camp peut être un moyen de se rendre jusqu’aux rendez vous national 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Automne 2024 : place stratégique des rassemblements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dirty="0">
                <a:latin typeface="vista"/>
              </a:rPr>
              <a:t>Printemps 2024 : activités intergroupes </a:t>
            </a:r>
          </a:p>
          <a:p>
            <a:pPr marL="285750" lvl="0" indent="-285750">
              <a:buBlip>
                <a:blip r:embed="rId3"/>
              </a:buBlip>
            </a:pPr>
            <a:r>
              <a:rPr lang="fr-FR" b="1" dirty="0">
                <a:latin typeface="vista"/>
              </a:rPr>
              <a:t>Été 2025 </a:t>
            </a:r>
            <a:r>
              <a:rPr lang="fr-FR" dirty="0">
                <a:latin typeface="vista"/>
              </a:rPr>
              <a:t>: camps de base thématiques, rassemblements territoriaux  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08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1727200" y="2992580"/>
            <a:ext cx="8552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200" b="1" dirty="0">
                <a:latin typeface="Vista Slab OT Bold" panose="02060804030204060204" pitchFamily="18" charset="0"/>
              </a:rPr>
              <a:t>Les échéances à court terme</a:t>
            </a:r>
          </a:p>
          <a:p>
            <a:pPr lvl="0"/>
            <a:endParaRPr lang="fr-FR" sz="1000" b="1" dirty="0">
              <a:latin typeface="vista"/>
            </a:endParaRPr>
          </a:p>
          <a:p>
            <a:pPr lvl="0"/>
            <a:endParaRPr lang="fr-FR" dirty="0">
              <a:latin typeface="vista"/>
            </a:endParaRP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10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A7616D-520A-00F5-4A94-9CE6845613DE}"/>
              </a:ext>
            </a:extLst>
          </p:cNvPr>
          <p:cNvSpPr txBox="1"/>
          <p:nvPr/>
        </p:nvSpPr>
        <p:spPr>
          <a:xfrm>
            <a:off x="173700" y="356215"/>
            <a:ext cx="35316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Pédagogie et engagement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jeunes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1DDCE1-16F7-46BC-0DBB-AED9200A6CB2}"/>
              </a:ext>
            </a:extLst>
          </p:cNvPr>
          <p:cNvSpPr txBox="1"/>
          <p:nvPr/>
        </p:nvSpPr>
        <p:spPr>
          <a:xfrm>
            <a:off x="181690" y="2938463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Parcours et formation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adultes 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371C8-1A78-C7D9-2FDA-0A2A83170017}"/>
              </a:ext>
            </a:extLst>
          </p:cNvPr>
          <p:cNvSpPr txBox="1"/>
          <p:nvPr/>
        </p:nvSpPr>
        <p:spPr>
          <a:xfrm>
            <a:off x="8320204" y="356215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Développement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et territoires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1AD662-DD50-A99A-ED4D-9BF972C6A2F7}"/>
              </a:ext>
            </a:extLst>
          </p:cNvPr>
          <p:cNvSpPr txBox="1"/>
          <p:nvPr/>
        </p:nvSpPr>
        <p:spPr>
          <a:xfrm>
            <a:off x="8478650" y="2505670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Transition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écologique </a:t>
            </a:r>
          </a:p>
          <a:p>
            <a:endParaRPr lang="fr-FR" sz="3000" dirty="0">
              <a:latin typeface="DK Lemon Yellow Sun" panose="02000000000000000000" pitchFamily="50" charset="0"/>
            </a:endParaRPr>
          </a:p>
          <a:p>
            <a:endParaRPr lang="fr-FR" sz="3000" dirty="0"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74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2" name="ZoneTexte 1"/>
          <p:cNvSpPr txBox="1"/>
          <p:nvPr/>
        </p:nvSpPr>
        <p:spPr>
          <a:xfrm>
            <a:off x="1727200" y="2992580"/>
            <a:ext cx="85528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200" b="1" dirty="0">
                <a:latin typeface="Vista Slab OT Bold" panose="02060804030204060204" pitchFamily="18" charset="0"/>
              </a:rPr>
              <a:t>Les échéances à court terme</a:t>
            </a:r>
          </a:p>
          <a:p>
            <a:pPr lvl="0"/>
            <a:endParaRPr lang="fr-FR" sz="1000" b="1" dirty="0">
              <a:latin typeface="vista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fr-FR" sz="2200" b="1" dirty="0">
                <a:latin typeface="vista"/>
              </a:rPr>
              <a:t>octobre : </a:t>
            </a:r>
            <a:r>
              <a:rPr lang="fr-FR" sz="2200" dirty="0">
                <a:latin typeface="vista"/>
              </a:rPr>
              <a:t>11, </a:t>
            </a:r>
            <a:r>
              <a:rPr lang="fr-FR" sz="2200" dirty="0" err="1">
                <a:latin typeface="vista"/>
              </a:rPr>
              <a:t>viso</a:t>
            </a:r>
            <a:r>
              <a:rPr lang="fr-FR" sz="2200" dirty="0">
                <a:latin typeface="vista"/>
              </a:rPr>
              <a:t> d’information (imaginaire et pédagogie)</a:t>
            </a:r>
          </a:p>
          <a:p>
            <a:pPr lvl="0"/>
            <a:endParaRPr lang="fr-FR" sz="600" dirty="0">
              <a:latin typeface="vista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fr-FR" sz="2200" b="1" dirty="0">
                <a:latin typeface="vista"/>
              </a:rPr>
              <a:t>Novembre : </a:t>
            </a:r>
            <a:r>
              <a:rPr lang="fr-FR" sz="2200" dirty="0">
                <a:latin typeface="vista"/>
              </a:rPr>
              <a:t>11-12-13, ateliers d’écriture et de travail concrets</a:t>
            </a:r>
          </a:p>
          <a:p>
            <a:pPr lvl="0"/>
            <a:endParaRPr lang="fr-FR" sz="600" dirty="0">
              <a:latin typeface="vista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fr-FR" sz="2200" b="1" dirty="0">
                <a:latin typeface="vista"/>
              </a:rPr>
              <a:t>Décembre : </a:t>
            </a:r>
          </a:p>
          <a:p>
            <a:pPr marL="800100" lvl="1" indent="-342900">
              <a:buBlip>
                <a:blip r:embed="rId4"/>
              </a:buBlip>
            </a:pPr>
            <a:r>
              <a:rPr lang="fr-FR" sz="2200" dirty="0">
                <a:latin typeface="vista"/>
              </a:rPr>
              <a:t>Communication des camps de base thématique 2023 </a:t>
            </a:r>
          </a:p>
          <a:p>
            <a:pPr marL="800100" lvl="1" indent="-342900">
              <a:buBlip>
                <a:blip r:embed="rId4"/>
              </a:buBlip>
            </a:pPr>
            <a:r>
              <a:rPr lang="fr-FR" sz="2200" dirty="0">
                <a:latin typeface="vista"/>
              </a:rPr>
              <a:t>Choix définitifs des dates 2024 </a:t>
            </a:r>
          </a:p>
          <a:p>
            <a:pPr lvl="1"/>
            <a:endParaRPr lang="fr-FR" sz="600" b="1" dirty="0">
              <a:latin typeface="vista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fr-FR" sz="2200" b="1" dirty="0">
                <a:latin typeface="vista"/>
              </a:rPr>
              <a:t>Congrès : </a:t>
            </a:r>
          </a:p>
          <a:p>
            <a:pPr marL="800100" lvl="1" indent="-342900">
              <a:buBlip>
                <a:blip r:embed="rId4"/>
              </a:buBlip>
            </a:pPr>
            <a:r>
              <a:rPr lang="fr-FR" sz="2200" dirty="0">
                <a:latin typeface="vista"/>
              </a:rPr>
              <a:t>Présentation de la démarche pluriannuelle </a:t>
            </a:r>
          </a:p>
          <a:p>
            <a:pPr marL="800100" lvl="1" indent="-342900">
              <a:buBlip>
                <a:blip r:embed="rId4"/>
              </a:buBlip>
            </a:pPr>
            <a:r>
              <a:rPr lang="fr-FR" sz="2200" dirty="0">
                <a:latin typeface="vista"/>
              </a:rPr>
              <a:t>Préinscription 2023 et 2024 </a:t>
            </a:r>
          </a:p>
          <a:p>
            <a:pPr lvl="0"/>
            <a:endParaRPr lang="fr-FR" dirty="0">
              <a:latin typeface="vista"/>
            </a:endParaRP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68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EC2FB36-F2D9-4C12-DAD1-32FA7CE7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2793491"/>
            <a:ext cx="8757556" cy="39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844" y="2096"/>
            <a:ext cx="3865619" cy="211685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EC2FB36-F2D9-4C12-DAD1-32FA7CE7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8" y="2218397"/>
            <a:ext cx="8757556" cy="392894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B76760F-BFC8-9579-94C5-DC710A81061F}"/>
              </a:ext>
            </a:extLst>
          </p:cNvPr>
          <p:cNvSpPr txBox="1">
            <a:spLocks/>
          </p:cNvSpPr>
          <p:nvPr/>
        </p:nvSpPr>
        <p:spPr>
          <a:xfrm>
            <a:off x="548428" y="2953562"/>
            <a:ext cx="10326813" cy="3590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  <a:ea typeface="+mn-lt"/>
                <a:cs typeface="+mn-lt"/>
              </a:rPr>
              <a:t>Les </a:t>
            </a:r>
            <a:r>
              <a:rPr lang="fr-FR" sz="2400" dirty="0">
                <a:solidFill>
                  <a:schemeClr val="accent2"/>
                </a:solidFill>
                <a:ea typeface="+mn-lt"/>
                <a:cs typeface="+mn-lt"/>
              </a:rPr>
              <a:t>commissions  </a:t>
            </a:r>
            <a:endParaRPr lang="fr-FR" sz="2400" dirty="0">
              <a:solidFill>
                <a:schemeClr val="accent2"/>
              </a:solidFill>
              <a:cs typeface="Calibri"/>
            </a:endParaRPr>
          </a:p>
          <a:p>
            <a:r>
              <a:rPr lang="fr-FR" sz="2400" dirty="0"/>
              <a:t>Imaginaire</a:t>
            </a:r>
            <a:endParaRPr lang="fr-FR" sz="2400" dirty="0">
              <a:cs typeface="Calibri"/>
            </a:endParaRPr>
          </a:p>
          <a:p>
            <a:r>
              <a:rPr lang="fr-FR" sz="2400" dirty="0"/>
              <a:t>Pédagogie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Logistique et finances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Com. Externe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Com. Interne</a:t>
            </a:r>
            <a:endParaRPr lang="fr-FR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CD63F-A6E9-8009-D36D-0910812DA734}"/>
              </a:ext>
            </a:extLst>
          </p:cNvPr>
          <p:cNvSpPr txBox="1"/>
          <p:nvPr/>
        </p:nvSpPr>
        <p:spPr>
          <a:xfrm>
            <a:off x="6095276" y="2882924"/>
            <a:ext cx="4569775" cy="4109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solidFill>
                  <a:schemeClr val="accent2"/>
                </a:solidFill>
                <a:cs typeface="Calibri"/>
              </a:rPr>
              <a:t>Deux adresses mails :</a:t>
            </a:r>
            <a:endParaRPr lang="fr-FR" sz="240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ea typeface="+mn-lt"/>
                <a:cs typeface="+mn-lt"/>
                <a:hlinkClick r:id="rId4"/>
              </a:rPr>
              <a:t>grand-bivouac-orga@galilee.eedf.fr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ea typeface="+mn-lt"/>
                <a:cs typeface="+mn-lt"/>
                <a:hlinkClick r:id="rId5"/>
              </a:rPr>
              <a:t>grandbivouac@eedf.fr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ED7D3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ED7D3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56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844" y="2096"/>
            <a:ext cx="3865619" cy="211685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EC2FB36-F2D9-4C12-DAD1-32FA7CE7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8" y="2218397"/>
            <a:ext cx="8757556" cy="392894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B76760F-BFC8-9579-94C5-DC710A81061F}"/>
              </a:ext>
            </a:extLst>
          </p:cNvPr>
          <p:cNvSpPr txBox="1">
            <a:spLocks/>
          </p:cNvSpPr>
          <p:nvPr/>
        </p:nvSpPr>
        <p:spPr>
          <a:xfrm>
            <a:off x="548428" y="2953562"/>
            <a:ext cx="10326813" cy="3590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  <a:ea typeface="+mn-lt"/>
                <a:cs typeface="+mn-lt"/>
              </a:rPr>
              <a:t>Les </a:t>
            </a:r>
            <a:r>
              <a:rPr lang="fr-FR" sz="2400" dirty="0">
                <a:solidFill>
                  <a:schemeClr val="accent2"/>
                </a:solidFill>
                <a:ea typeface="+mn-lt"/>
                <a:cs typeface="+mn-lt"/>
              </a:rPr>
              <a:t>commissions  </a:t>
            </a:r>
            <a:endParaRPr lang="fr-FR" sz="2400" dirty="0">
              <a:solidFill>
                <a:schemeClr val="accent2"/>
              </a:solidFill>
              <a:cs typeface="Calibri"/>
            </a:endParaRPr>
          </a:p>
          <a:p>
            <a:r>
              <a:rPr lang="fr-FR" sz="2400" dirty="0"/>
              <a:t>Imaginaire</a:t>
            </a:r>
            <a:endParaRPr lang="fr-FR" sz="2400" dirty="0">
              <a:cs typeface="Calibri"/>
            </a:endParaRPr>
          </a:p>
          <a:p>
            <a:r>
              <a:rPr lang="fr-FR" sz="2400" dirty="0"/>
              <a:t>Pédagogie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Logistique et finances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Com. Externe</a:t>
            </a:r>
            <a:endParaRPr lang="fr-FR" sz="2400" dirty="0">
              <a:ea typeface="Calibri"/>
              <a:cs typeface="Calibri"/>
            </a:endParaRPr>
          </a:p>
          <a:p>
            <a:r>
              <a:rPr lang="fr-FR" sz="2400" dirty="0"/>
              <a:t>Com. Interne</a:t>
            </a:r>
            <a:endParaRPr lang="fr-FR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CD63F-A6E9-8009-D36D-0910812DA734}"/>
              </a:ext>
            </a:extLst>
          </p:cNvPr>
          <p:cNvSpPr txBox="1"/>
          <p:nvPr/>
        </p:nvSpPr>
        <p:spPr>
          <a:xfrm>
            <a:off x="6095276" y="2882924"/>
            <a:ext cx="4569775" cy="4109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solidFill>
                  <a:schemeClr val="accent2"/>
                </a:solidFill>
                <a:cs typeface="Calibri"/>
              </a:rPr>
              <a:t>Deux adresses mails :</a:t>
            </a:r>
            <a:endParaRPr lang="fr-FR" sz="240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ea typeface="+mn-lt"/>
                <a:cs typeface="+mn-lt"/>
                <a:hlinkClick r:id="rId4"/>
              </a:rPr>
              <a:t>grand-bivouac-orga@galilee.eedf.fr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>
                <a:ea typeface="+mn-lt"/>
                <a:cs typeface="+mn-lt"/>
                <a:hlinkClick r:id="rId5"/>
              </a:rPr>
              <a:t>grandbivouac@eedf.fr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ED7D3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solidFill>
                <a:srgbClr val="ED7D3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sz="2400">
              <a:cs typeface="Calibri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26157"/>
              </p:ext>
            </p:extLst>
          </p:nvPr>
        </p:nvGraphicFramePr>
        <p:xfrm>
          <a:off x="4405745" y="92365"/>
          <a:ext cx="7749303" cy="6655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777">
                  <a:extLst>
                    <a:ext uri="{9D8B030D-6E8A-4147-A177-3AD203B41FA5}">
                      <a16:colId xmlns:a16="http://schemas.microsoft.com/office/drawing/2014/main" val="2071666248"/>
                    </a:ext>
                  </a:extLst>
                </a:gridCol>
                <a:gridCol w="1645341">
                  <a:extLst>
                    <a:ext uri="{9D8B030D-6E8A-4147-A177-3AD203B41FA5}">
                      <a16:colId xmlns:a16="http://schemas.microsoft.com/office/drawing/2014/main" val="1605517522"/>
                    </a:ext>
                  </a:extLst>
                </a:gridCol>
                <a:gridCol w="1100254">
                  <a:extLst>
                    <a:ext uri="{9D8B030D-6E8A-4147-A177-3AD203B41FA5}">
                      <a16:colId xmlns:a16="http://schemas.microsoft.com/office/drawing/2014/main" val="2746059421"/>
                    </a:ext>
                  </a:extLst>
                </a:gridCol>
                <a:gridCol w="2631825">
                  <a:extLst>
                    <a:ext uri="{9D8B030D-6E8A-4147-A177-3AD203B41FA5}">
                      <a16:colId xmlns:a16="http://schemas.microsoft.com/office/drawing/2014/main" val="467322666"/>
                    </a:ext>
                  </a:extLst>
                </a:gridCol>
                <a:gridCol w="1242106">
                  <a:extLst>
                    <a:ext uri="{9D8B030D-6E8A-4147-A177-3AD203B41FA5}">
                      <a16:colId xmlns:a16="http://schemas.microsoft.com/office/drawing/2014/main" val="723988413"/>
                    </a:ext>
                  </a:extLst>
                </a:gridCol>
              </a:tblGrid>
              <a:tr h="13025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Nom prénom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Contact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Fonctions dans l’asso</a:t>
                      </a:r>
                      <a:endParaRPr lang="fr-FR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(salarié.e, membre CD / groupes …)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Missions 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highlight>
                            <a:srgbClr val="FFFF00"/>
                          </a:highlight>
                        </a:rPr>
                        <a:t>(Dont correspondant)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Date d’arrivé dans la commission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4211724902"/>
                  </a:ext>
                </a:extLst>
              </a:tr>
              <a:tr h="3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J</a:t>
                      </a:r>
                      <a:r>
                        <a:rPr lang="en-US" sz="800">
                          <a:effectLst/>
                        </a:rPr>
                        <a:t>uliette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  <a:hlinkClick r:id="rId6"/>
                        </a:rPr>
                        <a:t>juliette.toinon@esad-gv.fr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Communication externe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628418363"/>
                  </a:ext>
                </a:extLst>
              </a:tr>
              <a:tr h="3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Astrid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astrid.tordo@gmail.com 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Pédagogie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2604926697"/>
                  </a:ext>
                </a:extLst>
              </a:tr>
              <a:tr h="3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</a:t>
                      </a:r>
                      <a:r>
                        <a:rPr lang="en-US" sz="800">
                          <a:effectLst/>
                        </a:rPr>
                        <a:t>aëlle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  <a:hlinkClick r:id="rId7"/>
                        </a:rPr>
                        <a:t>maelle.eedf@gmail.com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</a:t>
                      </a:r>
                      <a:r>
                        <a:rPr lang="en-US" sz="900">
                          <a:effectLst/>
                        </a:rPr>
                        <a:t>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Logistique, imaginaire, chant,  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3212213400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</a:t>
                      </a:r>
                      <a:r>
                        <a:rPr lang="en-US" sz="800">
                          <a:effectLst/>
                        </a:rPr>
                        <a:t>mmanuel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  <a:hlinkClick r:id="rId8"/>
                        </a:rPr>
                        <a:t>emmanuel.louis@eedf.fr</a:t>
                      </a:r>
                      <a:r>
                        <a:rPr lang="fr-FR" sz="600" u="sng">
                          <a:effectLst/>
                        </a:rPr>
                        <a:t> 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</a:t>
                      </a:r>
                      <a:r>
                        <a:rPr lang="en-US" sz="900">
                          <a:effectLst/>
                        </a:rPr>
                        <a:t>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Chant, connexion vie associative, peda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2458897000"/>
                  </a:ext>
                </a:extLst>
              </a:tr>
              <a:tr h="3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Justine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justine.raynouard@eedf.fr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Communication externe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179502262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Alexis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Alexis.corbara@eedf.fr 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Logistique</a:t>
                      </a:r>
                      <a:endParaRPr lang="fr-F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Tréso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766416768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Aurélien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j.botton1@numericable.com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Logistique</a:t>
                      </a:r>
                      <a:endParaRPr lang="fr-FR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Tréso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1609255877"/>
                  </a:ext>
                </a:extLst>
              </a:tr>
              <a:tr h="379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Maxime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maxime.eedf@gmail.com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Logistique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3996611214"/>
                  </a:ext>
                </a:extLst>
              </a:tr>
              <a:tr h="33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Pascal Henry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  <a:hlinkClick r:id="rId9"/>
                        </a:rPr>
                        <a:t>pascal.henry198@gmail.com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Connexion vie associative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2535807902"/>
                  </a:ext>
                </a:extLst>
              </a:tr>
              <a:tr h="223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Margot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Margot.viala81@gmail.com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Communication Interne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2999665049"/>
                  </a:ext>
                </a:extLst>
              </a:tr>
              <a:tr h="223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Pascal Peron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Pascal.peron@eedf.fr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</a:t>
                      </a:r>
                      <a:r>
                        <a:rPr lang="en-US" sz="900">
                          <a:effectLst/>
                        </a:rPr>
                        <a:t>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Pédagogie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?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4183250159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Jonathan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jonathan.louis@laposte.net</a:t>
                      </a:r>
                      <a:endParaRPr lang="fr-FR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Imaginaire</a:t>
                      </a:r>
                      <a:endParaRPr lang="fr-FR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Partenariat 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Mars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4139640245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Jules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Jules.gimat@eedf.fr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</a:t>
                      </a:r>
                      <a:r>
                        <a:rPr lang="en-US" sz="900">
                          <a:effectLst/>
                        </a:rPr>
                        <a:t>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Réfèrent CD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Septembre 2022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2421533256"/>
                  </a:ext>
                </a:extLst>
              </a:tr>
              <a:tr h="44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Linda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u="sng">
                          <a:effectLst/>
                        </a:rPr>
                        <a:t>Linda.pacault@eedf.fr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</a:t>
                      </a:r>
                      <a:r>
                        <a:rPr lang="en-US" sz="900">
                          <a:effectLst/>
                        </a:rPr>
                        <a:t>D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Réfèrent CD</a:t>
                      </a:r>
                      <a:endParaRPr lang="fr-FR" sz="1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Tréso ?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Septembre 2022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54579" marR="54579" marT="0" marB="0"/>
                </a:tc>
                <a:extLst>
                  <a:ext uri="{0D108BD9-81ED-4DB2-BD59-A6C34878D82A}">
                    <a16:rowId xmlns:a16="http://schemas.microsoft.com/office/drawing/2014/main" val="1719686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0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943" y="-968376"/>
            <a:ext cx="5030185" cy="2763840"/>
          </a:xfrm>
        </p:spPr>
      </p:pic>
      <p:sp>
        <p:nvSpPr>
          <p:cNvPr id="4" name="Espace réservé du contenu 3"/>
          <p:cNvSpPr txBox="1">
            <a:spLocks/>
          </p:cNvSpPr>
          <p:nvPr/>
        </p:nvSpPr>
        <p:spPr>
          <a:xfrm>
            <a:off x="838200" y="1520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Vista Slab OT Bold" panose="0206080403020406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Vista Slab OT Bold" panose="02060804030204060204" pitchFamily="18" charset="0"/>
              </a:rPr>
              <a:t>Les Ateliers, c’est aussi pour le Grand Bivouac</a:t>
            </a:r>
            <a:endParaRPr lang="fr-FR" dirty="0">
              <a:solidFill>
                <a:srgbClr val="97BF0D"/>
              </a:solidFill>
              <a:latin typeface="Vista Slab OT Bold" panose="0206080403020406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7714" y="2327475"/>
            <a:ext cx="852014" cy="841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9325" y="2327475"/>
            <a:ext cx="890712" cy="738492"/>
          </a:xfrm>
          <a:prstGeom prst="rect">
            <a:avLst/>
          </a:prstGeom>
        </p:spPr>
      </p:pic>
      <p:sp>
        <p:nvSpPr>
          <p:cNvPr id="9" name="Espace réservé du contenu 3"/>
          <p:cNvSpPr txBox="1">
            <a:spLocks/>
          </p:cNvSpPr>
          <p:nvPr/>
        </p:nvSpPr>
        <p:spPr>
          <a:xfrm>
            <a:off x="2854036" y="3367692"/>
            <a:ext cx="6770255" cy="25044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11-12-13 novembre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Ateliers d’écriture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Préparation des programmes d’activité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97BF0D"/>
                </a:solidFill>
                <a:latin typeface="Vista Slab OT Bold" panose="02060804030204060204" pitchFamily="18" charset="0"/>
              </a:rPr>
              <a:t>Travaux sur les formes de rassemblements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solidFill>
                <a:srgbClr val="97BF0D"/>
              </a:solidFill>
              <a:latin typeface="Vista Slab OT Bold" panose="02060804030204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8C65775-47AA-DEF6-D860-BE88AB9EC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A7616D-520A-00F5-4A94-9CE6845613DE}"/>
              </a:ext>
            </a:extLst>
          </p:cNvPr>
          <p:cNvSpPr txBox="1"/>
          <p:nvPr/>
        </p:nvSpPr>
        <p:spPr>
          <a:xfrm>
            <a:off x="173700" y="356215"/>
            <a:ext cx="35316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Pédagogie et engagement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jeunes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1DDCE1-16F7-46BC-0DBB-AED9200A6CB2}"/>
              </a:ext>
            </a:extLst>
          </p:cNvPr>
          <p:cNvSpPr txBox="1"/>
          <p:nvPr/>
        </p:nvSpPr>
        <p:spPr>
          <a:xfrm>
            <a:off x="181690" y="2938463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Parcours et formation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adultes 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371C8-1A78-C7D9-2FDA-0A2A83170017}"/>
              </a:ext>
            </a:extLst>
          </p:cNvPr>
          <p:cNvSpPr txBox="1"/>
          <p:nvPr/>
        </p:nvSpPr>
        <p:spPr>
          <a:xfrm>
            <a:off x="8320204" y="356215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Développement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et territoires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1AD662-DD50-A99A-ED4D-9BF972C6A2F7}"/>
              </a:ext>
            </a:extLst>
          </p:cNvPr>
          <p:cNvSpPr txBox="1"/>
          <p:nvPr/>
        </p:nvSpPr>
        <p:spPr>
          <a:xfrm>
            <a:off x="8478650" y="2505670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Transition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écologique </a:t>
            </a:r>
          </a:p>
          <a:p>
            <a:endParaRPr lang="fr-FR" sz="3000" dirty="0">
              <a:latin typeface="DK Lemon Yellow Sun" panose="02000000000000000000" pitchFamily="50" charset="0"/>
            </a:endParaRPr>
          </a:p>
          <a:p>
            <a:endParaRPr lang="fr-FR" sz="3000" dirty="0"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4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8C65775-47AA-DEF6-D860-BE88AB9EC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257F61-B91A-40F3-AFD6-8AE460164F07}"/>
              </a:ext>
            </a:extLst>
          </p:cNvPr>
          <p:cNvSpPr txBox="1"/>
          <p:nvPr/>
        </p:nvSpPr>
        <p:spPr>
          <a:xfrm>
            <a:off x="4280715" y="4038676"/>
            <a:ext cx="384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Un catalyseur, oui ! </a:t>
            </a:r>
          </a:p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A7616D-520A-00F5-4A94-9CE6845613DE}"/>
              </a:ext>
            </a:extLst>
          </p:cNvPr>
          <p:cNvSpPr txBox="1"/>
          <p:nvPr/>
        </p:nvSpPr>
        <p:spPr>
          <a:xfrm>
            <a:off x="173700" y="356215"/>
            <a:ext cx="35316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Pédagogie et engagement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jeunes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1DDCE1-16F7-46BC-0DBB-AED9200A6CB2}"/>
              </a:ext>
            </a:extLst>
          </p:cNvPr>
          <p:cNvSpPr txBox="1"/>
          <p:nvPr/>
        </p:nvSpPr>
        <p:spPr>
          <a:xfrm>
            <a:off x="181690" y="2938463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Parcours et formation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adultes 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371C8-1A78-C7D9-2FDA-0A2A83170017}"/>
              </a:ext>
            </a:extLst>
          </p:cNvPr>
          <p:cNvSpPr txBox="1"/>
          <p:nvPr/>
        </p:nvSpPr>
        <p:spPr>
          <a:xfrm>
            <a:off x="8320204" y="356215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Développement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et territoires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1AD662-DD50-A99A-ED4D-9BF972C6A2F7}"/>
              </a:ext>
            </a:extLst>
          </p:cNvPr>
          <p:cNvSpPr txBox="1"/>
          <p:nvPr/>
        </p:nvSpPr>
        <p:spPr>
          <a:xfrm>
            <a:off x="8478650" y="2505670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Transition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écologique </a:t>
            </a:r>
          </a:p>
          <a:p>
            <a:endParaRPr lang="fr-FR" sz="3000" dirty="0">
              <a:latin typeface="DK Lemon Yellow Sun" panose="02000000000000000000" pitchFamily="50" charset="0"/>
            </a:endParaRPr>
          </a:p>
          <a:p>
            <a:endParaRPr lang="fr-FR" sz="3000" dirty="0"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4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8C65775-47AA-DEF6-D860-BE88AB9EC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257F61-B91A-40F3-AFD6-8AE460164F07}"/>
              </a:ext>
            </a:extLst>
          </p:cNvPr>
          <p:cNvSpPr txBox="1"/>
          <p:nvPr/>
        </p:nvSpPr>
        <p:spPr>
          <a:xfrm>
            <a:off x="4280715" y="4038676"/>
            <a:ext cx="384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Un catalyseur, oui ! </a:t>
            </a:r>
          </a:p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La panacée, non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A7616D-520A-00F5-4A94-9CE6845613DE}"/>
              </a:ext>
            </a:extLst>
          </p:cNvPr>
          <p:cNvSpPr txBox="1"/>
          <p:nvPr/>
        </p:nvSpPr>
        <p:spPr>
          <a:xfrm>
            <a:off x="173700" y="356215"/>
            <a:ext cx="35316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Pédagogie et engagement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jeunes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1DDCE1-16F7-46BC-0DBB-AED9200A6CB2}"/>
              </a:ext>
            </a:extLst>
          </p:cNvPr>
          <p:cNvSpPr txBox="1"/>
          <p:nvPr/>
        </p:nvSpPr>
        <p:spPr>
          <a:xfrm>
            <a:off x="181690" y="2938463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Parcours et formation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des adultes 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371C8-1A78-C7D9-2FDA-0A2A83170017}"/>
              </a:ext>
            </a:extLst>
          </p:cNvPr>
          <p:cNvSpPr txBox="1"/>
          <p:nvPr/>
        </p:nvSpPr>
        <p:spPr>
          <a:xfrm>
            <a:off x="8320204" y="356215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Développement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et territoires</a:t>
            </a:r>
          </a:p>
          <a:p>
            <a:endParaRPr lang="fr-FR" sz="3000" b="1" dirty="0">
              <a:latin typeface="DK Lemon Yellow Sun" panose="02000000000000000000" pitchFamily="50" charset="0"/>
            </a:endParaRPr>
          </a:p>
          <a:p>
            <a:endParaRPr lang="fr-FR" sz="3000" b="1" dirty="0">
              <a:latin typeface="DK Lemon Yellow Sun" panose="020000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1AD662-DD50-A99A-ED4D-9BF972C6A2F7}"/>
              </a:ext>
            </a:extLst>
          </p:cNvPr>
          <p:cNvSpPr txBox="1"/>
          <p:nvPr/>
        </p:nvSpPr>
        <p:spPr>
          <a:xfrm>
            <a:off x="8478650" y="2505670"/>
            <a:ext cx="353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DK Lemon Yellow Sun" panose="02000000000000000000" pitchFamily="50" charset="0"/>
              </a:rPr>
              <a:t>Transition </a:t>
            </a:r>
            <a:br>
              <a:rPr lang="fr-FR" sz="3000" b="1" dirty="0">
                <a:latin typeface="DK Lemon Yellow Sun" panose="02000000000000000000" pitchFamily="50" charset="0"/>
              </a:rPr>
            </a:br>
            <a:r>
              <a:rPr lang="fr-FR" sz="3000" b="1" dirty="0">
                <a:latin typeface="DK Lemon Yellow Sun" panose="02000000000000000000" pitchFamily="50" charset="0"/>
              </a:rPr>
              <a:t>écologique </a:t>
            </a:r>
          </a:p>
          <a:p>
            <a:endParaRPr lang="fr-FR" sz="3000" dirty="0">
              <a:latin typeface="DK Lemon Yellow Sun" panose="02000000000000000000" pitchFamily="50" charset="0"/>
            </a:endParaRPr>
          </a:p>
          <a:p>
            <a:endParaRPr lang="fr-FR" sz="3000" dirty="0"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B177A6-6F45-0EDA-418C-83F7F12E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85" y="3062751"/>
            <a:ext cx="11232242" cy="2158302"/>
          </a:xfr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60EBB65-DA2A-4497-7489-78D5A5D4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A3142F0-7F85-00F8-2900-97E42F96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8" y="1949055"/>
            <a:ext cx="11324770" cy="473788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063C1E9-1241-4BB7-A4A9-54C25B55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93753A5-23E6-5047-7082-D07F1648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926600"/>
            <a:ext cx="10898413" cy="48463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</p:spTree>
    <p:extLst>
      <p:ext uri="{BB962C8B-B14F-4D97-AF65-F5344CB8AC3E}">
        <p14:creationId xmlns:p14="http://schemas.microsoft.com/office/powerpoint/2010/main" val="35655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98C54-D525-D734-2935-37A94FD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1" y="-21894"/>
            <a:ext cx="8911771" cy="33590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93B9F-1178-5C90-063A-D6BBA2B3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372" y="174624"/>
            <a:ext cx="5030185" cy="2763840"/>
          </a:xfrm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D56E91FD-51E6-ABDB-12B8-E96F2E5BA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92" y="3205884"/>
            <a:ext cx="2043841" cy="165980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E90E56ED-2FF0-C367-0B23-91BE63B3B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302" y="3318480"/>
            <a:ext cx="1919357" cy="1547212"/>
          </a:xfrm>
          <a:prstGeom prst="rect">
            <a:avLst/>
          </a:prstGeom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EA73E84C-DAA8-63C4-7E4D-20303370F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985" y="3337147"/>
            <a:ext cx="2181436" cy="1588586"/>
          </a:xfrm>
          <a:prstGeom prst="rect">
            <a:avLst/>
          </a:prstGeom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4B471AA6-C3D6-2BCD-15D0-A58D98911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961" y="4753545"/>
            <a:ext cx="2517829" cy="1621577"/>
          </a:xfrm>
          <a:prstGeom prst="rect">
            <a:avLst/>
          </a:prstGeom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C4D500BA-4DD0-EB79-FCD5-981D6F10C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109" y="4753545"/>
            <a:ext cx="2263880" cy="15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9beccd-562b-4eca-b519-b9dd0157ae54" xsi:nil="true"/>
    <lcf76f155ced4ddcb4097134ff3c332f xmlns="206710bc-b531-4918-b91d-86c6dea38ca7">
      <Terms xmlns="http://schemas.microsoft.com/office/infopath/2007/PartnerControls"/>
    </lcf76f155ced4ddcb4097134ff3c332f>
    <SharedWithUsers xmlns="749beccd-562b-4eca-b519-b9dd0157ae54">
      <UserInfo>
        <DisplayName>EEDF - Emmanuel Louis</DisplayName>
        <AccountId>174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BDC7C7FE78F4392C0DD8D5794F7DC" ma:contentTypeVersion="13" ma:contentTypeDescription="Crée un document." ma:contentTypeScope="" ma:versionID="a752db46b5e116e11317510c74521a89">
  <xsd:schema xmlns:xsd="http://www.w3.org/2001/XMLSchema" xmlns:xs="http://www.w3.org/2001/XMLSchema" xmlns:p="http://schemas.microsoft.com/office/2006/metadata/properties" xmlns:ns2="749beccd-562b-4eca-b519-b9dd0157ae54" xmlns:ns3="206710bc-b531-4918-b91d-86c6dea38ca7" targetNamespace="http://schemas.microsoft.com/office/2006/metadata/properties" ma:root="true" ma:fieldsID="4824806571b2f456f6f578a23e82fa59" ns2:_="" ns3:_="">
    <xsd:import namespace="749beccd-562b-4eca-b519-b9dd0157ae54"/>
    <xsd:import namespace="206710bc-b531-4918-b91d-86c6dea38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eccd-562b-4eca-b519-b9dd0157ae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ac9f2d-9e65-4750-9d06-213843cab996}" ma:internalName="TaxCatchAll" ma:showField="CatchAllData" ma:web="749beccd-562b-4eca-b519-b9dd0157a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10bc-b531-4918-b91d-86c6dea3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edfcfd1-765f-434b-a29f-cc2b337e4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71552-6CB3-4B73-B307-3461C9CE29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989298-bd6f-4cec-b464-8f254cb7b356"/>
    <ds:schemaRef ds:uri="http://purl.org/dc/elements/1.1/"/>
    <ds:schemaRef ds:uri="http://schemas.microsoft.com/office/2006/metadata/properties"/>
    <ds:schemaRef ds:uri="67b6e780-0f7f-425b-b8d4-0e701d57dc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E90BE6-A1F6-4784-91A5-EC490DEBE242}"/>
</file>

<file path=customXml/itemProps3.xml><?xml version="1.0" encoding="utf-8"?>
<ds:datastoreItem xmlns:ds="http://schemas.openxmlformats.org/officeDocument/2006/customXml" ds:itemID="{70EFBB83-4A66-439C-A68C-0094CA643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606</Words>
  <Application>Microsoft Office PowerPoint</Application>
  <PresentationFormat>Grand écran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DK Lemon Yellow Sun</vt:lpstr>
      <vt:lpstr>Times New Roman</vt:lpstr>
      <vt:lpstr>vista</vt:lpstr>
      <vt:lpstr>Vista Slab OT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 - Maëlle TUTUNDJIAN</dc:creator>
  <cp:lastModifiedBy>Power Media</cp:lastModifiedBy>
  <cp:revision>16</cp:revision>
  <dcterms:created xsi:type="dcterms:W3CDTF">2022-09-09T14:40:53Z</dcterms:created>
  <dcterms:modified xsi:type="dcterms:W3CDTF">2022-10-09T10:05:46Z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0x010100E35BDC7C7FE78F4392C0DD8D5794F7DC</vt:lpwstr>
  </property>
  <property fmtid="{D5CDD505-2E9C-101B-9397-08002B2CF9AE}" pid="3" name="MediaServiceImageTags">
    <vt:lpwstr/>
  </property>
</Properties>
</file>