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7" r:id="rId6"/>
    <p:sldId id="268" r:id="rId7"/>
    <p:sldId id="270" r:id="rId8"/>
    <p:sldId id="310" r:id="rId9"/>
    <p:sldId id="271" r:id="rId10"/>
    <p:sldId id="297" r:id="rId11"/>
    <p:sldId id="314" r:id="rId12"/>
    <p:sldId id="315" r:id="rId13"/>
    <p:sldId id="299" r:id="rId14"/>
    <p:sldId id="300" r:id="rId15"/>
    <p:sldId id="301" r:id="rId16"/>
    <p:sldId id="273" r:id="rId17"/>
    <p:sldId id="302" r:id="rId18"/>
    <p:sldId id="303" r:id="rId19"/>
    <p:sldId id="307" r:id="rId20"/>
    <p:sldId id="306" r:id="rId21"/>
    <p:sldId id="272" r:id="rId22"/>
    <p:sldId id="308" r:id="rId23"/>
    <p:sldId id="309" r:id="rId24"/>
    <p:sldId id="311" r:id="rId25"/>
    <p:sldId id="276" r:id="rId26"/>
    <p:sldId id="277" r:id="rId27"/>
    <p:sldId id="291" r:id="rId28"/>
    <p:sldId id="280" r:id="rId29"/>
    <p:sldId id="288" r:id="rId30"/>
    <p:sldId id="274" r:id="rId31"/>
    <p:sldId id="292" r:id="rId32"/>
    <p:sldId id="313" r:id="rId33"/>
    <p:sldId id="304" r:id="rId34"/>
    <p:sldId id="305" r:id="rId35"/>
    <p:sldId id="275" r:id="rId3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A0C8"/>
    <a:srgbClr val="97BF0D"/>
    <a:srgbClr val="F6A800"/>
    <a:srgbClr val="F85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CE9C60-4DF4-9BAD-2818-FDE6BCA0D569}" v="29" dt="2023-01-20T15:52:44.574"/>
    <p1510:client id="{83FC5DA4-3FD6-071D-7636-BAAC211C6015}" v="41" dt="2023-01-17T09:08:20.106"/>
    <p1510:client id="{8725BD3E-9DB3-07B2-D8E2-9B40531169FD}" v="154" dt="2023-01-18T10:18:47.516"/>
    <p1510:client id="{973C1092-A48A-8D29-F74C-72C13A61D034}" v="21" dt="2023-01-19T09:13:23.956"/>
    <p1510:client id="{A5294886-1E0F-55DF-6537-A48CD313F4A1}" v="10" dt="2023-01-17T10:33:29.622"/>
    <p1510:client id="{C9C7AEDF-AEC4-9066-25F6-5D5951B0EC09}" v="922" dt="2023-01-19T10:13:04.660"/>
    <p1510:client id="{DBAD0FE0-00A4-C5C6-163A-ADAD93CAB23E}" v="53" dt="2023-01-18T10:09:30.4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EDF - Olivier BARBEY" userId="S::olivier.barbey@eedf.fr::c18ab9f9-94ed-460e-a90e-1c714ff506e8" providerId="AD" clId="Web-{6ACE9C60-4DF4-9BAD-2818-FDE6BCA0D569}"/>
    <pc:docChg chg="modSld">
      <pc:chgData name="EEDF - Olivier BARBEY" userId="S::olivier.barbey@eedf.fr::c18ab9f9-94ed-460e-a90e-1c714ff506e8" providerId="AD" clId="Web-{6ACE9C60-4DF4-9BAD-2818-FDE6BCA0D569}" dt="2023-01-20T15:52:42.980" v="14" actId="20577"/>
      <pc:docMkLst>
        <pc:docMk/>
      </pc:docMkLst>
      <pc:sldChg chg="modSp">
        <pc:chgData name="EEDF - Olivier BARBEY" userId="S::olivier.barbey@eedf.fr::c18ab9f9-94ed-460e-a90e-1c714ff506e8" providerId="AD" clId="Web-{6ACE9C60-4DF4-9BAD-2818-FDE6BCA0D569}" dt="2023-01-20T15:52:42.980" v="14" actId="20577"/>
        <pc:sldMkLst>
          <pc:docMk/>
          <pc:sldMk cId="3435632505" sldId="311"/>
        </pc:sldMkLst>
        <pc:spChg chg="mod">
          <ac:chgData name="EEDF - Olivier BARBEY" userId="S::olivier.barbey@eedf.fr::c18ab9f9-94ed-460e-a90e-1c714ff506e8" providerId="AD" clId="Web-{6ACE9C60-4DF4-9BAD-2818-FDE6BCA0D569}" dt="2023-01-20T15:52:42.980" v="14" actId="20577"/>
          <ac:spMkLst>
            <pc:docMk/>
            <pc:sldMk cId="3435632505" sldId="311"/>
            <ac:spMk id="9" creationId="{861CB098-DB9E-32E0-782A-D78FAF3A5232}"/>
          </ac:spMkLst>
        </pc:spChg>
      </pc:sldChg>
    </pc:docChg>
  </pc:docChgLst>
  <pc:docChgLst>
    <pc:chgData name="EEDF - Charlotte STRADY" userId="S::charlotte.strady@eedf.fr::9e4f7622-a0d2-47ac-86a7-d7fad4f85070" providerId="AD" clId="Web-{8725BD3E-9DB3-07B2-D8E2-9B40531169FD}"/>
    <pc:docChg chg="modSld">
      <pc:chgData name="EEDF - Charlotte STRADY" userId="S::charlotte.strady@eedf.fr::9e4f7622-a0d2-47ac-86a7-d7fad4f85070" providerId="AD" clId="Web-{8725BD3E-9DB3-07B2-D8E2-9B40531169FD}" dt="2023-01-18T10:18:47.516" v="86" actId="1076"/>
      <pc:docMkLst>
        <pc:docMk/>
      </pc:docMkLst>
      <pc:sldChg chg="addSp modSp">
        <pc:chgData name="EEDF - Charlotte STRADY" userId="S::charlotte.strady@eedf.fr::9e4f7622-a0d2-47ac-86a7-d7fad4f85070" providerId="AD" clId="Web-{8725BD3E-9DB3-07B2-D8E2-9B40531169FD}" dt="2023-01-18T10:18:47.516" v="86" actId="1076"/>
        <pc:sldMkLst>
          <pc:docMk/>
          <pc:sldMk cId="2138709763" sldId="288"/>
        </pc:sldMkLst>
        <pc:spChg chg="mod">
          <ac:chgData name="EEDF - Charlotte STRADY" userId="S::charlotte.strady@eedf.fr::9e4f7622-a0d2-47ac-86a7-d7fad4f85070" providerId="AD" clId="Web-{8725BD3E-9DB3-07B2-D8E2-9B40531169FD}" dt="2023-01-18T10:17:13.403" v="52" actId="1076"/>
          <ac:spMkLst>
            <pc:docMk/>
            <pc:sldMk cId="2138709763" sldId="288"/>
            <ac:spMk id="2" creationId="{B492049B-EA41-AF44-8757-0023C4313E0E}"/>
          </ac:spMkLst>
        </pc:spChg>
        <pc:spChg chg="mod">
          <ac:chgData name="EEDF - Charlotte STRADY" userId="S::charlotte.strady@eedf.fr::9e4f7622-a0d2-47ac-86a7-d7fad4f85070" providerId="AD" clId="Web-{8725BD3E-9DB3-07B2-D8E2-9B40531169FD}" dt="2023-01-18T10:17:06.481" v="49" actId="1076"/>
          <ac:spMkLst>
            <pc:docMk/>
            <pc:sldMk cId="2138709763" sldId="288"/>
            <ac:spMk id="3" creationId="{CD0BE1C7-9280-3165-3108-EE63C81C57A0}"/>
          </ac:spMkLst>
        </pc:spChg>
        <pc:spChg chg="mod">
          <ac:chgData name="EEDF - Charlotte STRADY" userId="S::charlotte.strady@eedf.fr::9e4f7622-a0d2-47ac-86a7-d7fad4f85070" providerId="AD" clId="Web-{8725BD3E-9DB3-07B2-D8E2-9B40531169FD}" dt="2023-01-18T10:18:00.952" v="62" actId="1076"/>
          <ac:spMkLst>
            <pc:docMk/>
            <pc:sldMk cId="2138709763" sldId="288"/>
            <ac:spMk id="5" creationId="{137726BD-183C-3141-46D6-DCADC6C471EE}"/>
          </ac:spMkLst>
        </pc:spChg>
        <pc:spChg chg="mod">
          <ac:chgData name="EEDF - Charlotte STRADY" userId="S::charlotte.strady@eedf.fr::9e4f7622-a0d2-47ac-86a7-d7fad4f85070" providerId="AD" clId="Web-{8725BD3E-9DB3-07B2-D8E2-9B40531169FD}" dt="2023-01-18T10:18:08.249" v="64" actId="1076"/>
          <ac:spMkLst>
            <pc:docMk/>
            <pc:sldMk cId="2138709763" sldId="288"/>
            <ac:spMk id="7" creationId="{5976226A-66B1-7B9D-7944-9F36DBF8893E}"/>
          </ac:spMkLst>
        </pc:spChg>
        <pc:spChg chg="mod">
          <ac:chgData name="EEDF - Charlotte STRADY" userId="S::charlotte.strady@eedf.fr::9e4f7622-a0d2-47ac-86a7-d7fad4f85070" providerId="AD" clId="Web-{8725BD3E-9DB3-07B2-D8E2-9B40531169FD}" dt="2023-01-18T10:18:21.296" v="65" actId="1076"/>
          <ac:spMkLst>
            <pc:docMk/>
            <pc:sldMk cId="2138709763" sldId="288"/>
            <ac:spMk id="22" creationId="{B21A7575-CC3F-BC1F-9515-FA86F1938145}"/>
          </ac:spMkLst>
        </pc:spChg>
        <pc:spChg chg="add mod">
          <ac:chgData name="EEDF - Charlotte STRADY" userId="S::charlotte.strady@eedf.fr::9e4f7622-a0d2-47ac-86a7-d7fad4f85070" providerId="AD" clId="Web-{8725BD3E-9DB3-07B2-D8E2-9B40531169FD}" dt="2023-01-18T10:17:57.842" v="61" actId="20577"/>
          <ac:spMkLst>
            <pc:docMk/>
            <pc:sldMk cId="2138709763" sldId="288"/>
            <ac:spMk id="23" creationId="{970C0430-A9D9-EB31-0251-0381D302F2B7}"/>
          </ac:spMkLst>
        </pc:spChg>
        <pc:spChg chg="add mod">
          <ac:chgData name="EEDF - Charlotte STRADY" userId="S::charlotte.strady@eedf.fr::9e4f7622-a0d2-47ac-86a7-d7fad4f85070" providerId="AD" clId="Web-{8725BD3E-9DB3-07B2-D8E2-9B40531169FD}" dt="2023-01-18T10:18:47.516" v="86" actId="1076"/>
          <ac:spMkLst>
            <pc:docMk/>
            <pc:sldMk cId="2138709763" sldId="288"/>
            <ac:spMk id="25" creationId="{E136AD99-07FC-E497-E4D3-B61AA6423C50}"/>
          </ac:spMkLst>
        </pc:spChg>
        <pc:picChg chg="mod">
          <ac:chgData name="EEDF - Charlotte STRADY" userId="S::charlotte.strady@eedf.fr::9e4f7622-a0d2-47ac-86a7-d7fad4f85070" providerId="AD" clId="Web-{8725BD3E-9DB3-07B2-D8E2-9B40531169FD}" dt="2023-01-18T10:17:16.028" v="53" actId="1076"/>
          <ac:picMkLst>
            <pc:docMk/>
            <pc:sldMk cId="2138709763" sldId="288"/>
            <ac:picMk id="4" creationId="{D1DFFCD4-710A-9944-946A-3E79BB0EC325}"/>
          </ac:picMkLst>
        </pc:picChg>
        <pc:picChg chg="mod">
          <ac:chgData name="EEDF - Charlotte STRADY" userId="S::charlotte.strady@eedf.fr::9e4f7622-a0d2-47ac-86a7-d7fad4f85070" providerId="AD" clId="Web-{8725BD3E-9DB3-07B2-D8E2-9B40531169FD}" dt="2023-01-18T10:17:29.857" v="55" actId="1076"/>
          <ac:picMkLst>
            <pc:docMk/>
            <pc:sldMk cId="2138709763" sldId="288"/>
            <ac:picMk id="6" creationId="{5AC708CE-5D45-2A40-8F09-24028BE1FBAB}"/>
          </ac:picMkLst>
        </pc:picChg>
        <pc:picChg chg="mod">
          <ac:chgData name="EEDF - Charlotte STRADY" userId="S::charlotte.strady@eedf.fr::9e4f7622-a0d2-47ac-86a7-d7fad4f85070" providerId="AD" clId="Web-{8725BD3E-9DB3-07B2-D8E2-9B40531169FD}" dt="2023-01-18T10:18:02.483" v="63" actId="1076"/>
          <ac:picMkLst>
            <pc:docMk/>
            <pc:sldMk cId="2138709763" sldId="288"/>
            <ac:picMk id="8" creationId="{1EEB61EC-0FBA-894A-8142-CA430C6F3FEF}"/>
          </ac:picMkLst>
        </pc:picChg>
        <pc:picChg chg="mod">
          <ac:chgData name="EEDF - Charlotte STRADY" userId="S::charlotte.strady@eedf.fr::9e4f7622-a0d2-47ac-86a7-d7fad4f85070" providerId="AD" clId="Web-{8725BD3E-9DB3-07B2-D8E2-9B40531169FD}" dt="2023-01-18T10:18:23.484" v="66" actId="1076"/>
          <ac:picMkLst>
            <pc:docMk/>
            <pc:sldMk cId="2138709763" sldId="288"/>
            <ac:picMk id="13" creationId="{FA8F702F-FBAE-C8DA-BC57-BD2A4F0E34A6}"/>
          </ac:picMkLst>
        </pc:picChg>
        <pc:picChg chg="mod">
          <ac:chgData name="EEDF - Charlotte STRADY" userId="S::charlotte.strady@eedf.fr::9e4f7622-a0d2-47ac-86a7-d7fad4f85070" providerId="AD" clId="Web-{8725BD3E-9DB3-07B2-D8E2-9B40531169FD}" dt="2023-01-18T10:18:25.156" v="67" actId="1076"/>
          <ac:picMkLst>
            <pc:docMk/>
            <pc:sldMk cId="2138709763" sldId="288"/>
            <ac:picMk id="15" creationId="{4EFCC51D-FA34-D77E-9DB5-08E3AD0AC833}"/>
          </ac:picMkLst>
        </pc:picChg>
        <pc:picChg chg="add mod">
          <ac:chgData name="EEDF - Charlotte STRADY" userId="S::charlotte.strady@eedf.fr::9e4f7622-a0d2-47ac-86a7-d7fad4f85070" providerId="AD" clId="Web-{8725BD3E-9DB3-07B2-D8E2-9B40531169FD}" dt="2023-01-18T10:17:36.951" v="57" actId="1076"/>
          <ac:picMkLst>
            <pc:docMk/>
            <pc:sldMk cId="2138709763" sldId="288"/>
            <ac:picMk id="24" creationId="{6CD84B9C-F85D-4AEA-F971-D3123DD9A2A3}"/>
          </ac:picMkLst>
        </pc:picChg>
        <pc:picChg chg="add mod">
          <ac:chgData name="EEDF - Charlotte STRADY" userId="S::charlotte.strady@eedf.fr::9e4f7622-a0d2-47ac-86a7-d7fad4f85070" providerId="AD" clId="Web-{8725BD3E-9DB3-07B2-D8E2-9B40531169FD}" dt="2023-01-18T10:18:45.860" v="85" actId="1076"/>
          <ac:picMkLst>
            <pc:docMk/>
            <pc:sldMk cId="2138709763" sldId="288"/>
            <ac:picMk id="26" creationId="{5D171B10-C116-ED0A-3E04-1E0311CB63A6}"/>
          </ac:picMkLst>
        </pc:picChg>
      </pc:sldChg>
    </pc:docChg>
  </pc:docChgLst>
  <pc:docChgLst>
    <pc:chgData name="EEDF - Pascal Peron" userId="S::pascal.peron@eedf.fr::7d6cd763-1568-45be-bfc7-9161f64ebf96" providerId="AD" clId="Web-{C9C7AEDF-AEC4-9066-25F6-5D5951B0EC09}"/>
    <pc:docChg chg="modSld">
      <pc:chgData name="EEDF - Pascal Peron" userId="S::pascal.peron@eedf.fr::7d6cd763-1568-45be-bfc7-9161f64ebf96" providerId="AD" clId="Web-{C9C7AEDF-AEC4-9066-25F6-5D5951B0EC09}" dt="2023-01-19T10:13:04.644" v="462" actId="20577"/>
      <pc:docMkLst>
        <pc:docMk/>
      </pc:docMkLst>
      <pc:sldChg chg="modSp">
        <pc:chgData name="EEDF - Pascal Peron" userId="S::pascal.peron@eedf.fr::7d6cd763-1568-45be-bfc7-9161f64ebf96" providerId="AD" clId="Web-{C9C7AEDF-AEC4-9066-25F6-5D5951B0EC09}" dt="2023-01-19T10:13:04.644" v="462" actId="20577"/>
        <pc:sldMkLst>
          <pc:docMk/>
          <pc:sldMk cId="1824685545" sldId="302"/>
        </pc:sldMkLst>
        <pc:spChg chg="mod">
          <ac:chgData name="EEDF - Pascal Peron" userId="S::pascal.peron@eedf.fr::7d6cd763-1568-45be-bfc7-9161f64ebf96" providerId="AD" clId="Web-{C9C7AEDF-AEC4-9066-25F6-5D5951B0EC09}" dt="2023-01-19T10:13:04.644" v="462" actId="20577"/>
          <ac:spMkLst>
            <pc:docMk/>
            <pc:sldMk cId="1824685545" sldId="302"/>
            <ac:spMk id="9" creationId="{861CB098-DB9E-32E0-782A-D78FAF3A5232}"/>
          </ac:spMkLst>
        </pc:spChg>
      </pc:sldChg>
      <pc:sldChg chg="modSp">
        <pc:chgData name="EEDF - Pascal Peron" userId="S::pascal.peron@eedf.fr::7d6cd763-1568-45be-bfc7-9161f64ebf96" providerId="AD" clId="Web-{C9C7AEDF-AEC4-9066-25F6-5D5951B0EC09}" dt="2023-01-19T10:04:00.641" v="0" actId="14100"/>
        <pc:sldMkLst>
          <pc:docMk/>
          <pc:sldMk cId="4271938190" sldId="303"/>
        </pc:sldMkLst>
        <pc:spChg chg="mod">
          <ac:chgData name="EEDF - Pascal Peron" userId="S::pascal.peron@eedf.fr::7d6cd763-1568-45be-bfc7-9161f64ebf96" providerId="AD" clId="Web-{C9C7AEDF-AEC4-9066-25F6-5D5951B0EC09}" dt="2023-01-19T10:04:00.641" v="0" actId="14100"/>
          <ac:spMkLst>
            <pc:docMk/>
            <pc:sldMk cId="4271938190" sldId="303"/>
            <ac:spMk id="9" creationId="{861CB098-DB9E-32E0-782A-D78FAF3A5232}"/>
          </ac:spMkLst>
        </pc:spChg>
      </pc:sldChg>
      <pc:sldChg chg="modSp">
        <pc:chgData name="EEDF - Pascal Peron" userId="S::pascal.peron@eedf.fr::7d6cd763-1568-45be-bfc7-9161f64ebf96" providerId="AD" clId="Web-{C9C7AEDF-AEC4-9066-25F6-5D5951B0EC09}" dt="2023-01-19T10:05:26.285" v="43" actId="14100"/>
        <pc:sldMkLst>
          <pc:docMk/>
          <pc:sldMk cId="3485024686" sldId="307"/>
        </pc:sldMkLst>
        <pc:spChg chg="mod">
          <ac:chgData name="EEDF - Pascal Peron" userId="S::pascal.peron@eedf.fr::7d6cd763-1568-45be-bfc7-9161f64ebf96" providerId="AD" clId="Web-{C9C7AEDF-AEC4-9066-25F6-5D5951B0EC09}" dt="2023-01-19T10:05:26.285" v="43" actId="14100"/>
          <ac:spMkLst>
            <pc:docMk/>
            <pc:sldMk cId="3485024686" sldId="307"/>
            <ac:spMk id="9" creationId="{861CB098-DB9E-32E0-782A-D78FAF3A5232}"/>
          </ac:spMkLst>
        </pc:spChg>
      </pc:sldChg>
    </pc:docChg>
  </pc:docChgLst>
  <pc:docChgLst>
    <pc:chgData name="EEDF - Damien QUAEGEBEUR" userId="S::damien.quaegebeur@eedf.fr::877902aa-bc7b-4407-ac6a-4fd9dd7621f9" providerId="AD" clId="Web-{A5294886-1E0F-55DF-6537-A48CD313F4A1}"/>
    <pc:docChg chg="modSld">
      <pc:chgData name="EEDF - Damien QUAEGEBEUR" userId="S::damien.quaegebeur@eedf.fr::877902aa-bc7b-4407-ac6a-4fd9dd7621f9" providerId="AD" clId="Web-{A5294886-1E0F-55DF-6537-A48CD313F4A1}" dt="2023-01-17T10:33:29.622" v="4" actId="20577"/>
      <pc:docMkLst>
        <pc:docMk/>
      </pc:docMkLst>
      <pc:sldChg chg="modSp">
        <pc:chgData name="EEDF - Damien QUAEGEBEUR" userId="S::damien.quaegebeur@eedf.fr::877902aa-bc7b-4407-ac6a-4fd9dd7621f9" providerId="AD" clId="Web-{A5294886-1E0F-55DF-6537-A48CD313F4A1}" dt="2023-01-17T09:06:29.472" v="0" actId="20577"/>
        <pc:sldMkLst>
          <pc:docMk/>
          <pc:sldMk cId="1908183918" sldId="267"/>
        </pc:sldMkLst>
        <pc:spChg chg="mod">
          <ac:chgData name="EEDF - Damien QUAEGEBEUR" userId="S::damien.quaegebeur@eedf.fr::877902aa-bc7b-4407-ac6a-4fd9dd7621f9" providerId="AD" clId="Web-{A5294886-1E0F-55DF-6537-A48CD313F4A1}" dt="2023-01-17T09:06:29.472" v="0" actId="20577"/>
          <ac:spMkLst>
            <pc:docMk/>
            <pc:sldMk cId="1908183918" sldId="267"/>
            <ac:spMk id="2" creationId="{00000000-0000-0000-0000-000000000000}"/>
          </ac:spMkLst>
        </pc:spChg>
      </pc:sldChg>
      <pc:sldChg chg="modSp">
        <pc:chgData name="EEDF - Damien QUAEGEBEUR" userId="S::damien.quaegebeur@eedf.fr::877902aa-bc7b-4407-ac6a-4fd9dd7621f9" providerId="AD" clId="Web-{A5294886-1E0F-55DF-6537-A48CD313F4A1}" dt="2023-01-17T10:33:29.622" v="4" actId="20577"/>
        <pc:sldMkLst>
          <pc:docMk/>
          <pc:sldMk cId="2428984761" sldId="276"/>
        </pc:sldMkLst>
        <pc:spChg chg="mod">
          <ac:chgData name="EEDF - Damien QUAEGEBEUR" userId="S::damien.quaegebeur@eedf.fr::877902aa-bc7b-4407-ac6a-4fd9dd7621f9" providerId="AD" clId="Web-{A5294886-1E0F-55DF-6537-A48CD313F4A1}" dt="2023-01-17T10:33:29.622" v="4" actId="20577"/>
          <ac:spMkLst>
            <pc:docMk/>
            <pc:sldMk cId="2428984761" sldId="276"/>
            <ac:spMk id="9" creationId="{861CB098-DB9E-32E0-782A-D78FAF3A5232}"/>
          </ac:spMkLst>
        </pc:spChg>
      </pc:sldChg>
    </pc:docChg>
  </pc:docChgLst>
  <pc:docChgLst>
    <pc:chgData name="EEDF - Jean-Amand DECLERCK" userId="S::jean-amand.declerck@eedf.fr::89aa4418-7169-40ac-8801-71ca757545b0" providerId="AD" clId="Web-{83FC5DA4-3FD6-071D-7636-BAAC211C6015}"/>
    <pc:docChg chg="modSld">
      <pc:chgData name="EEDF - Jean-Amand DECLERCK" userId="S::jean-amand.declerck@eedf.fr::89aa4418-7169-40ac-8801-71ca757545b0" providerId="AD" clId="Web-{83FC5DA4-3FD6-071D-7636-BAAC211C6015}" dt="2023-01-17T09:08:20.106" v="25" actId="14100"/>
      <pc:docMkLst>
        <pc:docMk/>
      </pc:docMkLst>
      <pc:sldChg chg="modSp">
        <pc:chgData name="EEDF - Jean-Amand DECLERCK" userId="S::jean-amand.declerck@eedf.fr::89aa4418-7169-40ac-8801-71ca757545b0" providerId="AD" clId="Web-{83FC5DA4-3FD6-071D-7636-BAAC211C6015}" dt="2023-01-17T09:02:30.142" v="17" actId="20577"/>
        <pc:sldMkLst>
          <pc:docMk/>
          <pc:sldMk cId="3503289023" sldId="270"/>
        </pc:sldMkLst>
        <pc:spChg chg="mod">
          <ac:chgData name="EEDF - Jean-Amand DECLERCK" userId="S::jean-amand.declerck@eedf.fr::89aa4418-7169-40ac-8801-71ca757545b0" providerId="AD" clId="Web-{83FC5DA4-3FD6-071D-7636-BAAC211C6015}" dt="2023-01-17T09:02:30.142" v="17" actId="20577"/>
          <ac:spMkLst>
            <pc:docMk/>
            <pc:sldMk cId="3503289023" sldId="270"/>
            <ac:spMk id="2" creationId="{00000000-0000-0000-0000-000000000000}"/>
          </ac:spMkLst>
        </pc:spChg>
      </pc:sldChg>
      <pc:sldChg chg="modSp">
        <pc:chgData name="EEDF - Jean-Amand DECLERCK" userId="S::jean-amand.declerck@eedf.fr::89aa4418-7169-40ac-8801-71ca757545b0" providerId="AD" clId="Web-{83FC5DA4-3FD6-071D-7636-BAAC211C6015}" dt="2023-01-17T08:58:38.526" v="16" actId="20577"/>
        <pc:sldMkLst>
          <pc:docMk/>
          <pc:sldMk cId="3975684278" sldId="292"/>
        </pc:sldMkLst>
        <pc:spChg chg="mod">
          <ac:chgData name="EEDF - Jean-Amand DECLERCK" userId="S::jean-amand.declerck@eedf.fr::89aa4418-7169-40ac-8801-71ca757545b0" providerId="AD" clId="Web-{83FC5DA4-3FD6-071D-7636-BAAC211C6015}" dt="2023-01-17T08:58:38.526" v="16" actId="20577"/>
          <ac:spMkLst>
            <pc:docMk/>
            <pc:sldMk cId="3975684278" sldId="292"/>
            <ac:spMk id="2" creationId="{B492049B-EA41-AF44-8757-0023C4313E0E}"/>
          </ac:spMkLst>
        </pc:spChg>
        <pc:spChg chg="mod">
          <ac:chgData name="EEDF - Jean-Amand DECLERCK" userId="S::jean-amand.declerck@eedf.fr::89aa4418-7169-40ac-8801-71ca757545b0" providerId="AD" clId="Web-{83FC5DA4-3FD6-071D-7636-BAAC211C6015}" dt="2023-01-17T08:57:45.446" v="6" actId="20577"/>
          <ac:spMkLst>
            <pc:docMk/>
            <pc:sldMk cId="3975684278" sldId="292"/>
            <ac:spMk id="11" creationId="{5A8B27FF-F464-6523-F8E4-C59DAF3F9AD8}"/>
          </ac:spMkLst>
        </pc:spChg>
        <pc:spChg chg="mod">
          <ac:chgData name="EEDF - Jean-Amand DECLERCK" userId="S::jean-amand.declerck@eedf.fr::89aa4418-7169-40ac-8801-71ca757545b0" providerId="AD" clId="Web-{83FC5DA4-3FD6-071D-7636-BAAC211C6015}" dt="2023-01-17T08:58:11.384" v="8" actId="20577"/>
          <ac:spMkLst>
            <pc:docMk/>
            <pc:sldMk cId="3975684278" sldId="292"/>
            <ac:spMk id="18" creationId="{C80D01A7-60F5-5009-58E4-A130AFD3A985}"/>
          </ac:spMkLst>
        </pc:spChg>
      </pc:sldChg>
      <pc:sldChg chg="modSp">
        <pc:chgData name="EEDF - Jean-Amand DECLERCK" userId="S::jean-amand.declerck@eedf.fr::89aa4418-7169-40ac-8801-71ca757545b0" providerId="AD" clId="Web-{83FC5DA4-3FD6-071D-7636-BAAC211C6015}" dt="2023-01-17T09:06:06.633" v="21" actId="20577"/>
        <pc:sldMkLst>
          <pc:docMk/>
          <pc:sldMk cId="2373767703" sldId="297"/>
        </pc:sldMkLst>
        <pc:spChg chg="mod">
          <ac:chgData name="EEDF - Jean-Amand DECLERCK" userId="S::jean-amand.declerck@eedf.fr::89aa4418-7169-40ac-8801-71ca757545b0" providerId="AD" clId="Web-{83FC5DA4-3FD6-071D-7636-BAAC211C6015}" dt="2023-01-17T09:06:06.633" v="21" actId="20577"/>
          <ac:spMkLst>
            <pc:docMk/>
            <pc:sldMk cId="2373767703" sldId="297"/>
            <ac:spMk id="4" creationId="{53FF9943-8B16-F90A-9D92-B8BFB06FA409}"/>
          </ac:spMkLst>
        </pc:spChg>
      </pc:sldChg>
      <pc:sldChg chg="modSp">
        <pc:chgData name="EEDF - Jean-Amand DECLERCK" userId="S::jean-amand.declerck@eedf.fr::89aa4418-7169-40ac-8801-71ca757545b0" providerId="AD" clId="Web-{83FC5DA4-3FD6-071D-7636-BAAC211C6015}" dt="2023-01-17T09:07:31.307" v="24" actId="20577"/>
        <pc:sldMkLst>
          <pc:docMk/>
          <pc:sldMk cId="319972322" sldId="299"/>
        </pc:sldMkLst>
        <pc:spChg chg="mod">
          <ac:chgData name="EEDF - Jean-Amand DECLERCK" userId="S::jean-amand.declerck@eedf.fr::89aa4418-7169-40ac-8801-71ca757545b0" providerId="AD" clId="Web-{83FC5DA4-3FD6-071D-7636-BAAC211C6015}" dt="2023-01-17T09:07:31.307" v="24" actId="20577"/>
          <ac:spMkLst>
            <pc:docMk/>
            <pc:sldMk cId="319972322" sldId="299"/>
            <ac:spMk id="3" creationId="{EEA771C7-0D1C-7305-0C4F-EADB1ED18756}"/>
          </ac:spMkLst>
        </pc:spChg>
      </pc:sldChg>
      <pc:sldChg chg="modSp">
        <pc:chgData name="EEDF - Jean-Amand DECLERCK" userId="S::jean-amand.declerck@eedf.fr::89aa4418-7169-40ac-8801-71ca757545b0" providerId="AD" clId="Web-{83FC5DA4-3FD6-071D-7636-BAAC211C6015}" dt="2023-01-17T09:08:20.106" v="25" actId="14100"/>
        <pc:sldMkLst>
          <pc:docMk/>
          <pc:sldMk cId="2324793500" sldId="301"/>
        </pc:sldMkLst>
        <pc:spChg chg="mod">
          <ac:chgData name="EEDF - Jean-Amand DECLERCK" userId="S::jean-amand.declerck@eedf.fr::89aa4418-7169-40ac-8801-71ca757545b0" providerId="AD" clId="Web-{83FC5DA4-3FD6-071D-7636-BAAC211C6015}" dt="2023-01-17T09:08:20.106" v="25" actId="14100"/>
          <ac:spMkLst>
            <pc:docMk/>
            <pc:sldMk cId="2324793500" sldId="301"/>
            <ac:spMk id="3" creationId="{EEA771C7-0D1C-7305-0C4F-EADB1ED18756}"/>
          </ac:spMkLst>
        </pc:spChg>
      </pc:sldChg>
    </pc:docChg>
  </pc:docChgLst>
  <pc:docChgLst>
    <pc:chgData name="EEDF - Damien QUAEGEBEUR" userId="S::damien.quaegebeur@eedf.fr::877902aa-bc7b-4407-ac6a-4fd9dd7621f9" providerId="AD" clId="Web-{973C1092-A48A-8D29-F74C-72C13A61D034}"/>
    <pc:docChg chg="modSld">
      <pc:chgData name="EEDF - Damien QUAEGEBEUR" userId="S::damien.quaegebeur@eedf.fr::877902aa-bc7b-4407-ac6a-4fd9dd7621f9" providerId="AD" clId="Web-{973C1092-A48A-8D29-F74C-72C13A61D034}" dt="2023-01-19T09:13:23.956" v="16" actId="20577"/>
      <pc:docMkLst>
        <pc:docMk/>
      </pc:docMkLst>
      <pc:sldChg chg="modSp">
        <pc:chgData name="EEDF - Damien QUAEGEBEUR" userId="S::damien.quaegebeur@eedf.fr::877902aa-bc7b-4407-ac6a-4fd9dd7621f9" providerId="AD" clId="Web-{973C1092-A48A-8D29-F74C-72C13A61D034}" dt="2023-01-19T09:06:26.785" v="2" actId="20577"/>
        <pc:sldMkLst>
          <pc:docMk/>
          <pc:sldMk cId="2428984761" sldId="276"/>
        </pc:sldMkLst>
        <pc:spChg chg="mod">
          <ac:chgData name="EEDF - Damien QUAEGEBEUR" userId="S::damien.quaegebeur@eedf.fr::877902aa-bc7b-4407-ac6a-4fd9dd7621f9" providerId="AD" clId="Web-{973C1092-A48A-8D29-F74C-72C13A61D034}" dt="2023-01-19T09:06:26.785" v="2" actId="20577"/>
          <ac:spMkLst>
            <pc:docMk/>
            <pc:sldMk cId="2428984761" sldId="276"/>
            <ac:spMk id="9" creationId="{861CB098-DB9E-32E0-782A-D78FAF3A5232}"/>
          </ac:spMkLst>
        </pc:spChg>
      </pc:sldChg>
      <pc:sldChg chg="addSp delSp modSp">
        <pc:chgData name="EEDF - Damien QUAEGEBEUR" userId="S::damien.quaegebeur@eedf.fr::877902aa-bc7b-4407-ac6a-4fd9dd7621f9" providerId="AD" clId="Web-{973C1092-A48A-8D29-F74C-72C13A61D034}" dt="2023-01-19T09:13:23.956" v="16" actId="20577"/>
        <pc:sldMkLst>
          <pc:docMk/>
          <pc:sldMk cId="324669207" sldId="310"/>
        </pc:sldMkLst>
        <pc:spChg chg="mod">
          <ac:chgData name="EEDF - Damien QUAEGEBEUR" userId="S::damien.quaegebeur@eedf.fr::877902aa-bc7b-4407-ac6a-4fd9dd7621f9" providerId="AD" clId="Web-{973C1092-A48A-8D29-F74C-72C13A61D034}" dt="2023-01-19T09:13:23.956" v="16" actId="20577"/>
          <ac:spMkLst>
            <pc:docMk/>
            <pc:sldMk cId="324669207" sldId="310"/>
            <ac:spMk id="2" creationId="{00000000-0000-0000-0000-000000000000}"/>
          </ac:spMkLst>
        </pc:spChg>
        <pc:picChg chg="del">
          <ac:chgData name="EEDF - Damien QUAEGEBEUR" userId="S::damien.quaegebeur@eedf.fr::877902aa-bc7b-4407-ac6a-4fd9dd7621f9" providerId="AD" clId="Web-{973C1092-A48A-8D29-F74C-72C13A61D034}" dt="2023-01-19T09:11:12.655" v="3"/>
          <ac:picMkLst>
            <pc:docMk/>
            <pc:sldMk cId="324669207" sldId="310"/>
            <ac:picMk id="3" creationId="{3E735AF0-2B58-B4EB-2817-A714F5169E8F}"/>
          </ac:picMkLst>
        </pc:picChg>
        <pc:picChg chg="add mod modCrop">
          <ac:chgData name="EEDF - Damien QUAEGEBEUR" userId="S::damien.quaegebeur@eedf.fr::877902aa-bc7b-4407-ac6a-4fd9dd7621f9" providerId="AD" clId="Web-{973C1092-A48A-8D29-F74C-72C13A61D034}" dt="2023-01-19T09:13:19.253" v="15" actId="14100"/>
          <ac:picMkLst>
            <pc:docMk/>
            <pc:sldMk cId="324669207" sldId="310"/>
            <ac:picMk id="4" creationId="{F4CBE77C-8A05-932A-C667-5DF1727E2659}"/>
          </ac:picMkLst>
        </pc:picChg>
      </pc:sldChg>
    </pc:docChg>
  </pc:docChgLst>
  <pc:docChgLst>
    <pc:chgData name="EEDF - Damien QUAEGEBEUR" userId="S::damien.quaegebeur@eedf.fr::877902aa-bc7b-4407-ac6a-4fd9dd7621f9" providerId="AD" clId="Web-{DBAD0FE0-00A4-C5C6-163A-ADAD93CAB23E}"/>
    <pc:docChg chg="modSld">
      <pc:chgData name="EEDF - Damien QUAEGEBEUR" userId="S::damien.quaegebeur@eedf.fr::877902aa-bc7b-4407-ac6a-4fd9dd7621f9" providerId="AD" clId="Web-{DBAD0FE0-00A4-C5C6-163A-ADAD93CAB23E}" dt="2023-01-18T10:09:30.458" v="51" actId="14100"/>
      <pc:docMkLst>
        <pc:docMk/>
      </pc:docMkLst>
      <pc:sldChg chg="addSp delSp modSp">
        <pc:chgData name="EEDF - Damien QUAEGEBEUR" userId="S::damien.quaegebeur@eedf.fr::877902aa-bc7b-4407-ac6a-4fd9dd7621f9" providerId="AD" clId="Web-{DBAD0FE0-00A4-C5C6-163A-ADAD93CAB23E}" dt="2023-01-18T09:11:03.278" v="10" actId="1076"/>
        <pc:sldMkLst>
          <pc:docMk/>
          <pc:sldMk cId="1320122566" sldId="277"/>
        </pc:sldMkLst>
        <pc:spChg chg="mod">
          <ac:chgData name="EEDF - Damien QUAEGEBEUR" userId="S::damien.quaegebeur@eedf.fr::877902aa-bc7b-4407-ac6a-4fd9dd7621f9" providerId="AD" clId="Web-{DBAD0FE0-00A4-C5C6-163A-ADAD93CAB23E}" dt="2023-01-18T09:10:57.496" v="8" actId="14100"/>
          <ac:spMkLst>
            <pc:docMk/>
            <pc:sldMk cId="1320122566" sldId="277"/>
            <ac:spMk id="2" creationId="{00000000-0000-0000-0000-000000000000}"/>
          </ac:spMkLst>
        </pc:spChg>
        <pc:graphicFrameChg chg="del">
          <ac:chgData name="EEDF - Damien QUAEGEBEUR" userId="S::damien.quaegebeur@eedf.fr::877902aa-bc7b-4407-ac6a-4fd9dd7621f9" providerId="AD" clId="Web-{DBAD0FE0-00A4-C5C6-163A-ADAD93CAB23E}" dt="2023-01-18T09:10:02.932" v="0"/>
          <ac:graphicFrameMkLst>
            <pc:docMk/>
            <pc:sldMk cId="1320122566" sldId="277"/>
            <ac:graphicFrameMk id="3" creationId="{9A3035E2-2158-A4AF-24C8-60500D4B6318}"/>
          </ac:graphicFrameMkLst>
        </pc:graphicFrameChg>
        <pc:picChg chg="add mod">
          <ac:chgData name="EEDF - Damien QUAEGEBEUR" userId="S::damien.quaegebeur@eedf.fr::877902aa-bc7b-4407-ac6a-4fd9dd7621f9" providerId="AD" clId="Web-{DBAD0FE0-00A4-C5C6-163A-ADAD93CAB23E}" dt="2023-01-18T09:11:03.278" v="10" actId="1076"/>
          <ac:picMkLst>
            <pc:docMk/>
            <pc:sldMk cId="1320122566" sldId="277"/>
            <ac:picMk id="4" creationId="{92777F18-9B4A-980D-761D-8B6BF8D28930}"/>
          </ac:picMkLst>
        </pc:picChg>
      </pc:sldChg>
      <pc:sldChg chg="addSp delSp modSp">
        <pc:chgData name="EEDF - Damien QUAEGEBEUR" userId="S::damien.quaegebeur@eedf.fr::877902aa-bc7b-4407-ac6a-4fd9dd7621f9" providerId="AD" clId="Web-{DBAD0FE0-00A4-C5C6-163A-ADAD93CAB23E}" dt="2023-01-18T10:09:30.458" v="51" actId="14100"/>
        <pc:sldMkLst>
          <pc:docMk/>
          <pc:sldMk cId="3981131698" sldId="280"/>
        </pc:sldMkLst>
        <pc:spChg chg="mod">
          <ac:chgData name="EEDF - Damien QUAEGEBEUR" userId="S::damien.quaegebeur@eedf.fr::877902aa-bc7b-4407-ac6a-4fd9dd7621f9" providerId="AD" clId="Web-{DBAD0FE0-00A4-C5C6-163A-ADAD93CAB23E}" dt="2023-01-18T09:14:27.955" v="28" actId="14100"/>
          <ac:spMkLst>
            <pc:docMk/>
            <pc:sldMk cId="3981131698" sldId="280"/>
            <ac:spMk id="2" creationId="{00000000-0000-0000-0000-000000000000}"/>
          </ac:spMkLst>
        </pc:spChg>
        <pc:graphicFrameChg chg="del">
          <ac:chgData name="EEDF - Damien QUAEGEBEUR" userId="S::damien.quaegebeur@eedf.fr::877902aa-bc7b-4407-ac6a-4fd9dd7621f9" providerId="AD" clId="Web-{DBAD0FE0-00A4-C5C6-163A-ADAD93CAB23E}" dt="2023-01-18T09:12:42.281" v="21"/>
          <ac:graphicFrameMkLst>
            <pc:docMk/>
            <pc:sldMk cId="3981131698" sldId="280"/>
            <ac:graphicFrameMk id="3" creationId="{9E35A134-7893-5C0C-ADDA-BF294C33F6DD}"/>
          </ac:graphicFrameMkLst>
        </pc:graphicFrameChg>
        <pc:picChg chg="add del mod">
          <ac:chgData name="EEDF - Damien QUAEGEBEUR" userId="S::damien.quaegebeur@eedf.fr::877902aa-bc7b-4407-ac6a-4fd9dd7621f9" providerId="AD" clId="Web-{DBAD0FE0-00A4-C5C6-163A-ADAD93CAB23E}" dt="2023-01-18T10:09:12.973" v="44"/>
          <ac:picMkLst>
            <pc:docMk/>
            <pc:sldMk cId="3981131698" sldId="280"/>
            <ac:picMk id="3" creationId="{2FD7BB8A-3F32-EAC6-0CC5-75C7E0EA1B4F}"/>
          </ac:picMkLst>
        </pc:picChg>
        <pc:picChg chg="add del mod">
          <ac:chgData name="EEDF - Damien QUAEGEBEUR" userId="S::damien.quaegebeur@eedf.fr::877902aa-bc7b-4407-ac6a-4fd9dd7621f9" providerId="AD" clId="Web-{DBAD0FE0-00A4-C5C6-163A-ADAD93CAB23E}" dt="2023-01-18T09:18:14.368" v="32"/>
          <ac:picMkLst>
            <pc:docMk/>
            <pc:sldMk cId="3981131698" sldId="280"/>
            <ac:picMk id="4" creationId="{01100EE9-2B1F-5FE7-225C-CF8AB3F098C2}"/>
          </ac:picMkLst>
        </pc:picChg>
        <pc:picChg chg="add mod">
          <ac:chgData name="EEDF - Damien QUAEGEBEUR" userId="S::damien.quaegebeur@eedf.fr::877902aa-bc7b-4407-ac6a-4fd9dd7621f9" providerId="AD" clId="Web-{DBAD0FE0-00A4-C5C6-163A-ADAD93CAB23E}" dt="2023-01-18T10:09:30.458" v="51" actId="14100"/>
          <ac:picMkLst>
            <pc:docMk/>
            <pc:sldMk cId="3981131698" sldId="280"/>
            <ac:picMk id="4" creationId="{05016DCA-7AC8-70B9-2023-0EAD57E05920}"/>
          </ac:picMkLst>
        </pc:picChg>
        <pc:picChg chg="add del mod">
          <ac:chgData name="EEDF - Damien QUAEGEBEUR" userId="S::damien.quaegebeur@eedf.fr::877902aa-bc7b-4407-ac6a-4fd9dd7621f9" providerId="AD" clId="Web-{DBAD0FE0-00A4-C5C6-163A-ADAD93CAB23E}" dt="2023-01-18T09:47:09.428" v="38"/>
          <ac:picMkLst>
            <pc:docMk/>
            <pc:sldMk cId="3981131698" sldId="280"/>
            <ac:picMk id="5" creationId="{E6BE9413-2F28-2A72-0B6A-F5334847D2FC}"/>
          </ac:picMkLst>
        </pc:picChg>
      </pc:sldChg>
      <pc:sldChg chg="addSp delSp modSp">
        <pc:chgData name="EEDF - Damien QUAEGEBEUR" userId="S::damien.quaegebeur@eedf.fr::877902aa-bc7b-4407-ac6a-4fd9dd7621f9" providerId="AD" clId="Web-{DBAD0FE0-00A4-C5C6-163A-ADAD93CAB23E}" dt="2023-01-18T09:12:05.405" v="20" actId="20577"/>
        <pc:sldMkLst>
          <pc:docMk/>
          <pc:sldMk cId="1241232701" sldId="291"/>
        </pc:sldMkLst>
        <pc:spChg chg="mod">
          <ac:chgData name="EEDF - Damien QUAEGEBEUR" userId="S::damien.quaegebeur@eedf.fr::877902aa-bc7b-4407-ac6a-4fd9dd7621f9" providerId="AD" clId="Web-{DBAD0FE0-00A4-C5C6-163A-ADAD93CAB23E}" dt="2023-01-18T09:12:05.405" v="20" actId="20577"/>
          <ac:spMkLst>
            <pc:docMk/>
            <pc:sldMk cId="1241232701" sldId="291"/>
            <ac:spMk id="2" creationId="{3FA13346-0002-294B-AF73-F22224BBEAE3}"/>
          </ac:spMkLst>
        </pc:spChg>
        <pc:picChg chg="del">
          <ac:chgData name="EEDF - Damien QUAEGEBEUR" userId="S::damien.quaegebeur@eedf.fr::877902aa-bc7b-4407-ac6a-4fd9dd7621f9" providerId="AD" clId="Web-{DBAD0FE0-00A4-C5C6-163A-ADAD93CAB23E}" dt="2023-01-18T09:11:20.700" v="11"/>
          <ac:picMkLst>
            <pc:docMk/>
            <pc:sldMk cId="1241232701" sldId="291"/>
            <ac:picMk id="3" creationId="{A3EF0837-94FD-61C4-FB44-42FB89B6F2B3}"/>
          </ac:picMkLst>
        </pc:picChg>
        <pc:picChg chg="add mod">
          <ac:chgData name="EEDF - Damien QUAEGEBEUR" userId="S::damien.quaegebeur@eedf.fr::877902aa-bc7b-4407-ac6a-4fd9dd7621f9" providerId="AD" clId="Web-{DBAD0FE0-00A4-C5C6-163A-ADAD93CAB23E}" dt="2023-01-18T09:11:53.529" v="17" actId="14100"/>
          <ac:picMkLst>
            <pc:docMk/>
            <pc:sldMk cId="1241232701" sldId="291"/>
            <ac:picMk id="4" creationId="{45B78CA3-784E-86DF-8DAE-F203BE6C4CA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37672" y="3537530"/>
            <a:ext cx="9144000" cy="1173161"/>
          </a:xfrm>
        </p:spPr>
        <p:txBody>
          <a:bodyPr anchor="b"/>
          <a:lstStyle>
            <a:lvl1pPr algn="ctr">
              <a:defRPr sz="6000">
                <a:solidFill>
                  <a:srgbClr val="F6A800"/>
                </a:solidFill>
                <a:latin typeface="DK Lemon Yellow Sun" panose="02000000000000000000" pitchFamily="50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7" name="Image 3" descr="Imag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52721" y="363981"/>
            <a:ext cx="2394197" cy="252353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 2" descr="Imag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37672" y="5059155"/>
            <a:ext cx="9400216" cy="147975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33977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904154"/>
            <a:ext cx="10515600" cy="482239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ista Slab OT Book" panose="020605040302040602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83" r="231" b="5612"/>
          <a:stretch/>
        </p:blipFill>
        <p:spPr>
          <a:xfrm>
            <a:off x="0" y="6040577"/>
            <a:ext cx="12192000" cy="81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54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5400">
                <a:latin typeface="DK Lemon Yellow Sun" panose="02000000000000000000" pitchFamily="50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Vista Slab OT Bold" panose="0206080403020406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50780"/>
          </a:xfrm>
        </p:spPr>
        <p:txBody>
          <a:bodyPr/>
          <a:lstStyle>
            <a:lvl1pPr>
              <a:defRPr>
                <a:latin typeface="Vista Slab OT Book" panose="02060504030204060204" pitchFamily="18" charset="0"/>
              </a:defRPr>
            </a:lvl1pPr>
            <a:lvl2pPr>
              <a:defRPr>
                <a:latin typeface="Vista Slab OT Book" panose="02060504030204060204" pitchFamily="18" charset="0"/>
              </a:defRPr>
            </a:lvl2pPr>
            <a:lvl3pPr>
              <a:defRPr>
                <a:latin typeface="Vista Slab OT Book" panose="02060504030204060204" pitchFamily="18" charset="0"/>
              </a:defRPr>
            </a:lvl3pPr>
            <a:lvl4pPr>
              <a:defRPr>
                <a:latin typeface="Vista Slab OT Book" panose="02060504030204060204" pitchFamily="18" charset="0"/>
              </a:defRPr>
            </a:lvl4pPr>
            <a:lvl5pPr>
              <a:defRPr>
                <a:latin typeface="Vista Slab OT Book" panose="02060504030204060204" pitchFamily="18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Vista Slab OT Bold" panose="0206080403020406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50780"/>
          </a:xfrm>
        </p:spPr>
        <p:txBody>
          <a:bodyPr/>
          <a:lstStyle>
            <a:lvl1pPr>
              <a:defRPr>
                <a:latin typeface="Vista Slab OT Book" panose="02060504030204060204" pitchFamily="18" charset="0"/>
              </a:defRPr>
            </a:lvl1pPr>
            <a:lvl2pPr>
              <a:defRPr>
                <a:latin typeface="Vista Slab OT Book" panose="02060504030204060204" pitchFamily="18" charset="0"/>
              </a:defRPr>
            </a:lvl2pPr>
            <a:lvl3pPr>
              <a:defRPr>
                <a:latin typeface="Vista Slab OT Book" panose="02060504030204060204" pitchFamily="18" charset="0"/>
              </a:defRPr>
            </a:lvl3pPr>
            <a:lvl4pPr>
              <a:defRPr>
                <a:latin typeface="Vista Slab OT Book" panose="02060504030204060204" pitchFamily="18" charset="0"/>
              </a:defRPr>
            </a:lvl4pPr>
            <a:lvl5pPr>
              <a:defRPr>
                <a:latin typeface="Vista Slab OT Book" panose="02060504030204060204" pitchFamily="18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83" r="231" b="5612"/>
          <a:stretch/>
        </p:blipFill>
        <p:spPr>
          <a:xfrm>
            <a:off x="0" y="6040577"/>
            <a:ext cx="12192000" cy="81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50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DK Lemon Yellow Sun" panose="02000000000000000000" pitchFamily="50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Vista Slab OT Book" panose="02060504030204060204" pitchFamily="18" charset="0"/>
              </a:defRPr>
            </a:lvl1pPr>
            <a:lvl2pPr>
              <a:defRPr sz="2800">
                <a:latin typeface="Vista Slab OT Book" panose="02060504030204060204" pitchFamily="18" charset="0"/>
              </a:defRPr>
            </a:lvl2pPr>
            <a:lvl3pPr>
              <a:defRPr sz="2400">
                <a:latin typeface="Vista Slab OT Book" panose="02060504030204060204" pitchFamily="18" charset="0"/>
              </a:defRPr>
            </a:lvl3pPr>
            <a:lvl4pPr>
              <a:defRPr sz="2000">
                <a:latin typeface="Vista Slab OT Book" panose="02060504030204060204" pitchFamily="18" charset="0"/>
              </a:defRPr>
            </a:lvl4pPr>
            <a:lvl5pPr>
              <a:defRPr sz="2000">
                <a:latin typeface="Vista Slab OT Book" panose="020605040302040602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Vista Slab OT Book" panose="020605040302040602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83" r="231" b="5612"/>
          <a:stretch/>
        </p:blipFill>
        <p:spPr>
          <a:xfrm>
            <a:off x="0" y="6040577"/>
            <a:ext cx="12192000" cy="81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04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83" r="231" b="5612"/>
          <a:stretch/>
        </p:blipFill>
        <p:spPr>
          <a:xfrm>
            <a:off x="0" y="6040577"/>
            <a:ext cx="12192000" cy="81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62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22593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83" r="231" b="5612"/>
          <a:stretch/>
        </p:blipFill>
        <p:spPr>
          <a:xfrm>
            <a:off x="0" y="6040577"/>
            <a:ext cx="12192000" cy="81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67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555384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55538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83" r="231" b="5612"/>
          <a:stretch/>
        </p:blipFill>
        <p:spPr>
          <a:xfrm>
            <a:off x="0" y="6040577"/>
            <a:ext cx="12192000" cy="81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7BF0D"/>
                </a:solidFill>
                <a:latin typeface="DK Lemon Yellow Sun" panose="02000000000000000000" pitchFamily="50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ista Slab OT Book" panose="02060504030204060204" pitchFamily="18" charset="0"/>
              </a:defRPr>
            </a:lvl1pPr>
            <a:lvl2pPr>
              <a:defRPr>
                <a:latin typeface="Vista Slab OT Book" panose="02060504030204060204" pitchFamily="18" charset="0"/>
              </a:defRPr>
            </a:lvl2pPr>
            <a:lvl3pPr>
              <a:defRPr>
                <a:latin typeface="Vista Slab OT Book" panose="02060504030204060204" pitchFamily="18" charset="0"/>
              </a:defRPr>
            </a:lvl3pPr>
            <a:lvl4pPr>
              <a:defRPr>
                <a:latin typeface="Vista Slab OT Book" panose="02060504030204060204" pitchFamily="18" charset="0"/>
              </a:defRPr>
            </a:lvl4pPr>
            <a:lvl5pPr>
              <a:defRPr>
                <a:latin typeface="Vista Slab OT Book" panose="02060504030204060204" pitchFamily="18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83" r="231" b="5612"/>
          <a:stretch/>
        </p:blipFill>
        <p:spPr>
          <a:xfrm>
            <a:off x="0" y="6040577"/>
            <a:ext cx="12192000" cy="81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7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  <a:latin typeface="DK Lemon Yellow Sun" panose="02000000000000000000" pitchFamily="50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ista Slab OT Book" panose="02060504030204060204" pitchFamily="18" charset="0"/>
              </a:defRPr>
            </a:lvl1pPr>
            <a:lvl2pPr>
              <a:defRPr>
                <a:latin typeface="Vista Slab OT Book" panose="02060504030204060204" pitchFamily="18" charset="0"/>
              </a:defRPr>
            </a:lvl2pPr>
            <a:lvl3pPr>
              <a:defRPr>
                <a:latin typeface="Vista Slab OT Book" panose="02060504030204060204" pitchFamily="18" charset="0"/>
              </a:defRPr>
            </a:lvl3pPr>
            <a:lvl4pPr>
              <a:defRPr>
                <a:latin typeface="Vista Slab OT Book" panose="02060504030204060204" pitchFamily="18" charset="0"/>
              </a:defRPr>
            </a:lvl4pPr>
            <a:lvl5pPr>
              <a:defRPr>
                <a:latin typeface="Vista Slab OT Book" panose="02060504030204060204" pitchFamily="18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38696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2022765"/>
            <a:ext cx="10515600" cy="1708447"/>
          </a:xfrm>
        </p:spPr>
        <p:txBody>
          <a:bodyPr anchor="b"/>
          <a:lstStyle>
            <a:lvl1pPr>
              <a:defRPr sz="6000">
                <a:latin typeface="DK Lemon Yellow Sun" panose="02000000000000000000" pitchFamily="50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382284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ista Slab OT Book" panose="020605040302040602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83" r="231" b="5612"/>
          <a:stretch/>
        </p:blipFill>
        <p:spPr>
          <a:xfrm>
            <a:off x="0" y="6040577"/>
            <a:ext cx="12192000" cy="81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99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DK Lemon Yellow Sun" panose="02000000000000000000" pitchFamily="50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0"/>
          </p:nvPr>
        </p:nvSpPr>
        <p:spPr>
          <a:xfrm>
            <a:off x="1219200" y="2225675"/>
            <a:ext cx="10002838" cy="33988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83" r="231" b="5612"/>
          <a:stretch/>
        </p:blipFill>
        <p:spPr>
          <a:xfrm>
            <a:off x="0" y="6040577"/>
            <a:ext cx="12192000" cy="81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09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DK Lemon Yellow Sun" panose="02000000000000000000" pitchFamily="50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u graphique 6"/>
          <p:cNvSpPr>
            <a:spLocks noGrp="1"/>
          </p:cNvSpPr>
          <p:nvPr>
            <p:ph type="chart" sz="quarter" idx="13"/>
          </p:nvPr>
        </p:nvSpPr>
        <p:spPr>
          <a:xfrm>
            <a:off x="838200" y="2005013"/>
            <a:ext cx="10515600" cy="3979862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83" r="231" b="5612"/>
          <a:stretch/>
        </p:blipFill>
        <p:spPr>
          <a:xfrm>
            <a:off x="0" y="6040577"/>
            <a:ext cx="12192000" cy="81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6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83" r="231" b="5612"/>
          <a:stretch/>
        </p:blipFill>
        <p:spPr>
          <a:xfrm>
            <a:off x="0" y="6040577"/>
            <a:ext cx="12192000" cy="812798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268518" y="2212398"/>
            <a:ext cx="5654963" cy="1325563"/>
          </a:xfrm>
        </p:spPr>
        <p:txBody>
          <a:bodyPr/>
          <a:lstStyle>
            <a:lvl1pPr algn="ctr">
              <a:defRPr>
                <a:latin typeface="DK Lemon Yellow Sun" panose="02000000000000000000" pitchFamily="50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68" y="2788781"/>
            <a:ext cx="1801372" cy="33832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99459" y="2706014"/>
            <a:ext cx="1801372" cy="33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92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90489" y="490254"/>
            <a:ext cx="5206465" cy="1325563"/>
          </a:xfrm>
        </p:spPr>
        <p:txBody>
          <a:bodyPr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784441" y="2175308"/>
            <a:ext cx="4692333" cy="3397719"/>
          </a:xfrm>
        </p:spPr>
        <p:txBody>
          <a:bodyPr/>
          <a:lstStyle>
            <a:lvl1pPr>
              <a:defRPr sz="3200">
                <a:latin typeface="Vista Slab OT Book" panose="02060504030204060204" pitchFamily="18" charset="0"/>
              </a:defRPr>
            </a:lvl1pPr>
            <a:lvl2pPr>
              <a:defRPr sz="2800">
                <a:latin typeface="Vista Slab OT Book" panose="02060504030204060204" pitchFamily="18" charset="0"/>
              </a:defRPr>
            </a:lvl2pPr>
            <a:lvl3pPr>
              <a:defRPr sz="2400">
                <a:latin typeface="Vista Slab OT Book" panose="02060504030204060204" pitchFamily="18" charset="0"/>
              </a:defRPr>
            </a:lvl3pPr>
            <a:lvl4pPr>
              <a:defRPr sz="2000">
                <a:latin typeface="Vista Slab OT Book" panose="02060504030204060204" pitchFamily="18" charset="0"/>
              </a:defRPr>
            </a:lvl4pPr>
            <a:lvl5pPr>
              <a:defRPr sz="2000">
                <a:latin typeface="Vista Slab OT Book" panose="020605040302040602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0"/>
          </p:nvPr>
        </p:nvSpPr>
        <p:spPr>
          <a:xfrm>
            <a:off x="6538744" y="2175310"/>
            <a:ext cx="4692333" cy="3397718"/>
          </a:xfrm>
        </p:spPr>
        <p:txBody>
          <a:bodyPr/>
          <a:lstStyle>
            <a:lvl1pPr>
              <a:defRPr sz="3200">
                <a:latin typeface="Vista Slab OT Book" panose="02060504030204060204" pitchFamily="18" charset="0"/>
              </a:defRPr>
            </a:lvl1pPr>
            <a:lvl2pPr>
              <a:defRPr sz="2800">
                <a:latin typeface="Vista Slab OT Book" panose="02060504030204060204" pitchFamily="18" charset="0"/>
              </a:defRPr>
            </a:lvl2pPr>
            <a:lvl3pPr>
              <a:defRPr sz="2400">
                <a:latin typeface="Vista Slab OT Book" panose="02060504030204060204" pitchFamily="18" charset="0"/>
              </a:defRPr>
            </a:lvl3pPr>
            <a:lvl4pPr>
              <a:defRPr sz="2000">
                <a:latin typeface="Vista Slab OT Book" panose="02060504030204060204" pitchFamily="18" charset="0"/>
              </a:defRPr>
            </a:lvl4pPr>
            <a:lvl5pPr>
              <a:defRPr sz="2000">
                <a:latin typeface="Vista Slab OT Book" panose="020605040302040602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158" y="5932518"/>
            <a:ext cx="4486429" cy="7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54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4441" y="669999"/>
            <a:ext cx="4692333" cy="1325563"/>
          </a:xfrm>
        </p:spPr>
        <p:txBody>
          <a:bodyPr/>
          <a:lstStyle>
            <a:lvl1pPr algn="ctr">
              <a:defRPr>
                <a:solidFill>
                  <a:srgbClr val="F6A800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784441" y="2175308"/>
            <a:ext cx="4692333" cy="3397719"/>
          </a:xfrm>
        </p:spPr>
        <p:txBody>
          <a:bodyPr/>
          <a:lstStyle>
            <a:lvl1pPr>
              <a:defRPr sz="3200">
                <a:latin typeface="Vista Slab OT Book" panose="02060504030204060204" pitchFamily="18" charset="0"/>
              </a:defRPr>
            </a:lvl1pPr>
            <a:lvl2pPr>
              <a:defRPr sz="2800">
                <a:latin typeface="Vista Slab OT Book" panose="02060504030204060204" pitchFamily="18" charset="0"/>
              </a:defRPr>
            </a:lvl2pPr>
            <a:lvl3pPr>
              <a:defRPr sz="2400">
                <a:latin typeface="Vista Slab OT Book" panose="02060504030204060204" pitchFamily="18" charset="0"/>
              </a:defRPr>
            </a:lvl3pPr>
            <a:lvl4pPr>
              <a:defRPr sz="2000">
                <a:latin typeface="Vista Slab OT Book" panose="02060504030204060204" pitchFamily="18" charset="0"/>
              </a:defRPr>
            </a:lvl4pPr>
            <a:lvl5pPr>
              <a:defRPr sz="2000">
                <a:latin typeface="Vista Slab OT Book" panose="020605040302040602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0"/>
          </p:nvPr>
        </p:nvSpPr>
        <p:spPr>
          <a:xfrm>
            <a:off x="6538744" y="2175310"/>
            <a:ext cx="4692333" cy="3397718"/>
          </a:xfrm>
        </p:spPr>
        <p:txBody>
          <a:bodyPr/>
          <a:lstStyle>
            <a:lvl1pPr>
              <a:defRPr sz="3200">
                <a:latin typeface="Vista Slab OT Book" panose="02060504030204060204" pitchFamily="18" charset="0"/>
              </a:defRPr>
            </a:lvl1pPr>
            <a:lvl2pPr>
              <a:defRPr sz="2800">
                <a:latin typeface="Vista Slab OT Book" panose="02060504030204060204" pitchFamily="18" charset="0"/>
              </a:defRPr>
            </a:lvl2pPr>
            <a:lvl3pPr>
              <a:defRPr sz="2400">
                <a:latin typeface="Vista Slab OT Book" panose="02060504030204060204" pitchFamily="18" charset="0"/>
              </a:defRPr>
            </a:lvl3pPr>
            <a:lvl4pPr>
              <a:defRPr sz="2000">
                <a:latin typeface="Vista Slab OT Book" panose="02060504030204060204" pitchFamily="18" charset="0"/>
              </a:defRPr>
            </a:lvl4pPr>
            <a:lvl5pPr>
              <a:defRPr sz="2000">
                <a:latin typeface="Vista Slab OT Book" panose="020605040302040602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047" y="5965913"/>
            <a:ext cx="617547" cy="61023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346" y="5965913"/>
            <a:ext cx="655512" cy="61225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182" y="6016577"/>
            <a:ext cx="858975" cy="55956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279" y="6010292"/>
            <a:ext cx="572636" cy="56585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497" y="6033575"/>
            <a:ext cx="560593" cy="54257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783" y="6015763"/>
            <a:ext cx="885525" cy="56038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104" y="6033575"/>
            <a:ext cx="672962" cy="557955"/>
          </a:xfrm>
          <a:prstGeom prst="rect">
            <a:avLst/>
          </a:prstGeom>
        </p:spPr>
      </p:pic>
      <p:sp>
        <p:nvSpPr>
          <p:cNvPr id="16" name="Titre 1"/>
          <p:cNvSpPr txBox="1">
            <a:spLocks/>
          </p:cNvSpPr>
          <p:nvPr userDrawn="1"/>
        </p:nvSpPr>
        <p:spPr>
          <a:xfrm>
            <a:off x="6538744" y="669998"/>
            <a:ext cx="46923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6A800"/>
                </a:solidFill>
                <a:latin typeface="DK Lemon Yellow Sun" panose="02000000000000000000" pitchFamily="50" charset="0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78143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901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4" r:id="rId6"/>
    <p:sldLayoutId id="2147483655" r:id="rId7"/>
    <p:sldLayoutId id="2147483662" r:id="rId8"/>
    <p:sldLayoutId id="2147483663" r:id="rId9"/>
    <p:sldLayoutId id="2147483660" r:id="rId10"/>
    <p:sldLayoutId id="2147483653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DK Lemon Yellow Sun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ista Slab OT Book" panose="0206050403020406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ista Slab OT Book" panose="0206050403020406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ista Slab OT Book" panose="0206050403020406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ista Slab OT Book" panose="0206050403020406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ista Slab OT Book" panose="0206050403020406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7.png"/><Relationship Id="rId21" Type="http://schemas.openxmlformats.org/officeDocument/2006/relationships/image" Target="../media/image32.png"/><Relationship Id="rId42" Type="http://schemas.openxmlformats.org/officeDocument/2006/relationships/image" Target="../media/image53.png"/><Relationship Id="rId47" Type="http://schemas.openxmlformats.org/officeDocument/2006/relationships/image" Target="../media/image58.png"/><Relationship Id="rId63" Type="http://schemas.openxmlformats.org/officeDocument/2006/relationships/image" Target="../media/image74.png"/><Relationship Id="rId68" Type="http://schemas.openxmlformats.org/officeDocument/2006/relationships/image" Target="../media/image79.png"/><Relationship Id="rId7" Type="http://schemas.openxmlformats.org/officeDocument/2006/relationships/image" Target="../media/image18.png"/><Relationship Id="rId71" Type="http://schemas.openxmlformats.org/officeDocument/2006/relationships/image" Target="../media/image82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9" Type="http://schemas.openxmlformats.org/officeDocument/2006/relationships/image" Target="../media/image40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37" Type="http://schemas.openxmlformats.org/officeDocument/2006/relationships/image" Target="../media/image48.png"/><Relationship Id="rId40" Type="http://schemas.openxmlformats.org/officeDocument/2006/relationships/image" Target="../media/image51.png"/><Relationship Id="rId45" Type="http://schemas.openxmlformats.org/officeDocument/2006/relationships/image" Target="../media/image56.png"/><Relationship Id="rId53" Type="http://schemas.openxmlformats.org/officeDocument/2006/relationships/image" Target="../media/image64.png"/><Relationship Id="rId58" Type="http://schemas.openxmlformats.org/officeDocument/2006/relationships/image" Target="../media/image69.png"/><Relationship Id="rId66" Type="http://schemas.openxmlformats.org/officeDocument/2006/relationships/image" Target="../media/image77.png"/><Relationship Id="rId5" Type="http://schemas.openxmlformats.org/officeDocument/2006/relationships/image" Target="../media/image16.png"/><Relationship Id="rId61" Type="http://schemas.openxmlformats.org/officeDocument/2006/relationships/image" Target="../media/image72.png"/><Relationship Id="rId19" Type="http://schemas.openxmlformats.org/officeDocument/2006/relationships/image" Target="../media/image3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6.png"/><Relationship Id="rId43" Type="http://schemas.openxmlformats.org/officeDocument/2006/relationships/image" Target="../media/image54.png"/><Relationship Id="rId48" Type="http://schemas.openxmlformats.org/officeDocument/2006/relationships/image" Target="../media/image59.png"/><Relationship Id="rId56" Type="http://schemas.openxmlformats.org/officeDocument/2006/relationships/image" Target="../media/image67.png"/><Relationship Id="rId64" Type="http://schemas.openxmlformats.org/officeDocument/2006/relationships/image" Target="../media/image75.jpeg"/><Relationship Id="rId69" Type="http://schemas.openxmlformats.org/officeDocument/2006/relationships/image" Target="../media/image80.png"/><Relationship Id="rId8" Type="http://schemas.openxmlformats.org/officeDocument/2006/relationships/image" Target="../media/image19.png"/><Relationship Id="rId51" Type="http://schemas.openxmlformats.org/officeDocument/2006/relationships/image" Target="../media/image62.png"/><Relationship Id="rId3" Type="http://schemas.openxmlformats.org/officeDocument/2006/relationships/image" Target="../media/image14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38" Type="http://schemas.openxmlformats.org/officeDocument/2006/relationships/image" Target="../media/image49.png"/><Relationship Id="rId46" Type="http://schemas.openxmlformats.org/officeDocument/2006/relationships/image" Target="../media/image57.png"/><Relationship Id="rId59" Type="http://schemas.openxmlformats.org/officeDocument/2006/relationships/image" Target="../media/image70.png"/><Relationship Id="rId67" Type="http://schemas.openxmlformats.org/officeDocument/2006/relationships/image" Target="../media/image78.png"/><Relationship Id="rId20" Type="http://schemas.openxmlformats.org/officeDocument/2006/relationships/image" Target="../media/image31.png"/><Relationship Id="rId41" Type="http://schemas.openxmlformats.org/officeDocument/2006/relationships/image" Target="../media/image52.png"/><Relationship Id="rId54" Type="http://schemas.openxmlformats.org/officeDocument/2006/relationships/image" Target="../media/image65.png"/><Relationship Id="rId62" Type="http://schemas.openxmlformats.org/officeDocument/2006/relationships/image" Target="../media/image73.png"/><Relationship Id="rId70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49" Type="http://schemas.openxmlformats.org/officeDocument/2006/relationships/image" Target="../media/image60.png"/><Relationship Id="rId57" Type="http://schemas.openxmlformats.org/officeDocument/2006/relationships/image" Target="../media/image68.png"/><Relationship Id="rId10" Type="http://schemas.openxmlformats.org/officeDocument/2006/relationships/image" Target="../media/image21.png"/><Relationship Id="rId31" Type="http://schemas.openxmlformats.org/officeDocument/2006/relationships/image" Target="../media/image42.png"/><Relationship Id="rId44" Type="http://schemas.openxmlformats.org/officeDocument/2006/relationships/image" Target="../media/image55.png"/><Relationship Id="rId52" Type="http://schemas.openxmlformats.org/officeDocument/2006/relationships/image" Target="../media/image63.png"/><Relationship Id="rId60" Type="http://schemas.openxmlformats.org/officeDocument/2006/relationships/image" Target="../media/image71.png"/><Relationship Id="rId65" Type="http://schemas.openxmlformats.org/officeDocument/2006/relationships/image" Target="../media/image76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9" Type="http://schemas.openxmlformats.org/officeDocument/2006/relationships/image" Target="../media/image50.png"/><Relationship Id="rId34" Type="http://schemas.openxmlformats.org/officeDocument/2006/relationships/image" Target="../media/image45.png"/><Relationship Id="rId50" Type="http://schemas.openxmlformats.org/officeDocument/2006/relationships/image" Target="../media/image61.png"/><Relationship Id="rId55" Type="http://schemas.openxmlformats.org/officeDocument/2006/relationships/image" Target="../media/image6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package" Target="../embeddings/Microsoft_Excel_Worksheet_E70ADF3D.xlsx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0.emf"/><Relationship Id="rId4" Type="http://schemas.openxmlformats.org/officeDocument/2006/relationships/package" Target="../embeddings/Microsoft_Excel_Worksheet_F6F2CA98.xlsx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alilee.eedf.fr/seafile/f/e0d42e954c4543989dc1/?edit=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7879" y="1316670"/>
            <a:ext cx="3520085" cy="887854"/>
          </a:xfrm>
        </p:spPr>
        <p:txBody>
          <a:bodyPr/>
          <a:lstStyle/>
          <a:p>
            <a:r>
              <a:rPr lang="fr-FR"/>
              <a:t>Banque d’icones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8836" y="2721840"/>
            <a:ext cx="488540" cy="50317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6870" y="2739296"/>
            <a:ext cx="510098" cy="5253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2382" y="2761712"/>
            <a:ext cx="459812" cy="43060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27200" y="2703922"/>
            <a:ext cx="443850" cy="47799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01975" y="2713694"/>
            <a:ext cx="510729" cy="44135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82518" y="2739295"/>
            <a:ext cx="556638" cy="35635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95150" y="3269508"/>
            <a:ext cx="657468" cy="52062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91379" y="3231963"/>
            <a:ext cx="647374" cy="51149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80202" y="3249138"/>
            <a:ext cx="532050" cy="51795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89163" y="2667565"/>
            <a:ext cx="669442" cy="52184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72289" y="2676475"/>
            <a:ext cx="498885" cy="50327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329" y="236368"/>
            <a:ext cx="473060" cy="46745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241" y="287552"/>
            <a:ext cx="603625" cy="39322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134" y="269476"/>
            <a:ext cx="434521" cy="42937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298" y="287552"/>
            <a:ext cx="579274" cy="440092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215" y="260665"/>
            <a:ext cx="549669" cy="49386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222" y="900736"/>
            <a:ext cx="579274" cy="355798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867" y="218795"/>
            <a:ext cx="519296" cy="50260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709" y="4355188"/>
            <a:ext cx="450688" cy="44535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174" y="4378263"/>
            <a:ext cx="572975" cy="373258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935" y="4408611"/>
            <a:ext cx="413572" cy="408673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525" y="4379892"/>
            <a:ext cx="479671" cy="36442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948" y="4268989"/>
            <a:ext cx="279063" cy="580727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603" y="4283062"/>
            <a:ext cx="543230" cy="55258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833" y="4432339"/>
            <a:ext cx="619498" cy="374215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993" y="5033676"/>
            <a:ext cx="464694" cy="417517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617" y="4967873"/>
            <a:ext cx="498561" cy="465661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812" y="4962260"/>
            <a:ext cx="423464" cy="449313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477" y="4921770"/>
            <a:ext cx="558915" cy="423678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893" y="4978424"/>
            <a:ext cx="493964" cy="409547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949" y="4892772"/>
            <a:ext cx="392137" cy="495199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441" y="4903839"/>
            <a:ext cx="475521" cy="491316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213" y="5029165"/>
            <a:ext cx="498561" cy="315502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880" y="5510291"/>
            <a:ext cx="559866" cy="343877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573" y="5564286"/>
            <a:ext cx="464694" cy="235885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491" y="5607540"/>
            <a:ext cx="795321" cy="149375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590" y="4348147"/>
            <a:ext cx="367434" cy="355621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167" y="5488230"/>
            <a:ext cx="2474164" cy="405319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053" y="759534"/>
            <a:ext cx="469999" cy="593524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422" y="818816"/>
            <a:ext cx="485682" cy="492347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892" y="1333362"/>
            <a:ext cx="339210" cy="705892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127" y="831205"/>
            <a:ext cx="551810" cy="561308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271" y="1000279"/>
            <a:ext cx="584012" cy="352779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181" y="955739"/>
            <a:ext cx="584012" cy="436774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496" y="1526934"/>
            <a:ext cx="679682" cy="430120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472" y="1477407"/>
            <a:ext cx="480723" cy="449000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127" y="1465752"/>
            <a:ext cx="654211" cy="495916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270" y="1473162"/>
            <a:ext cx="568429" cy="471286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867" y="1436883"/>
            <a:ext cx="559379" cy="593524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935" y="99652"/>
            <a:ext cx="450657" cy="654394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157" y="835318"/>
            <a:ext cx="492335" cy="517740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962" y="1380251"/>
            <a:ext cx="546059" cy="564197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329" y="2265849"/>
            <a:ext cx="898927" cy="168834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920" y="2100655"/>
            <a:ext cx="674064" cy="342164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161" y="2123004"/>
            <a:ext cx="2349051" cy="369781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997" y="3297130"/>
            <a:ext cx="615494" cy="417915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859" y="3231963"/>
            <a:ext cx="429957" cy="565924"/>
          </a:xfrm>
          <a:prstGeom prst="rect">
            <a:avLst/>
          </a:prstGeom>
        </p:spPr>
      </p:pic>
      <p:pic>
        <p:nvPicPr>
          <p:cNvPr id="62" name="Image 61"/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334" y="3279987"/>
            <a:ext cx="603627" cy="521637"/>
          </a:xfrm>
          <a:prstGeom prst="rect">
            <a:avLst/>
          </a:prstGeom>
        </p:spPr>
      </p:pic>
      <p:pic>
        <p:nvPicPr>
          <p:cNvPr id="63" name="Image 62"/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611" y="3321342"/>
            <a:ext cx="404327" cy="435427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611" y="3965615"/>
            <a:ext cx="952021" cy="186369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310" y="3830364"/>
            <a:ext cx="635473" cy="336219"/>
          </a:xfrm>
          <a:prstGeom prst="rect">
            <a:avLst/>
          </a:prstGeom>
        </p:spPr>
      </p:pic>
      <p:pic>
        <p:nvPicPr>
          <p:cNvPr id="66" name="Image 65"/>
          <p:cNvPicPr>
            <a:picLocks noChangeAspect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232" y="3812847"/>
            <a:ext cx="2429160" cy="413428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13" y="2169345"/>
            <a:ext cx="1271200" cy="1271200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497" y="2139463"/>
            <a:ext cx="1270568" cy="1268347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3275373" y="2280758"/>
            <a:ext cx="1097288" cy="10734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8" name="Image 67"/>
          <p:cNvPicPr>
            <a:picLocks noChangeAspect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468" y="2362780"/>
            <a:ext cx="884570" cy="883453"/>
          </a:xfrm>
          <a:prstGeom prst="rect">
            <a:avLst/>
          </a:prstGeom>
        </p:spPr>
      </p:pic>
      <p:pic>
        <p:nvPicPr>
          <p:cNvPr id="69" name="Image 68"/>
          <p:cNvPicPr>
            <a:picLocks noChangeAspect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55" y="3452551"/>
            <a:ext cx="3748977" cy="1026127"/>
          </a:xfrm>
          <a:prstGeom prst="rect">
            <a:avLst/>
          </a:prstGeom>
        </p:spPr>
      </p:pic>
      <p:pic>
        <p:nvPicPr>
          <p:cNvPr id="70" name="Image 69"/>
          <p:cNvPicPr>
            <a:picLocks noChangeAspect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2" y="4430324"/>
            <a:ext cx="3607515" cy="987408"/>
          </a:xfrm>
          <a:prstGeom prst="rect">
            <a:avLst/>
          </a:prstGeom>
        </p:spPr>
      </p:pic>
      <p:pic>
        <p:nvPicPr>
          <p:cNvPr id="71" name="Image 70"/>
          <p:cNvPicPr>
            <a:picLocks noChangeAspect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2" y="5341326"/>
            <a:ext cx="3456507" cy="946076"/>
          </a:xfrm>
          <a:prstGeom prst="rect">
            <a:avLst/>
          </a:prstGeom>
        </p:spPr>
      </p:pic>
      <p:pic>
        <p:nvPicPr>
          <p:cNvPr id="73" name="Image 72"/>
          <p:cNvPicPr>
            <a:picLocks noChangeAspect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064" y="3250801"/>
            <a:ext cx="1369696" cy="1307209"/>
          </a:xfrm>
          <a:prstGeom prst="rect">
            <a:avLst/>
          </a:prstGeom>
        </p:spPr>
      </p:pic>
      <p:sp>
        <p:nvSpPr>
          <p:cNvPr id="74" name="Rectangle 73"/>
          <p:cNvSpPr/>
          <p:nvPr/>
        </p:nvSpPr>
        <p:spPr>
          <a:xfrm>
            <a:off x="4271452" y="4619446"/>
            <a:ext cx="1505430" cy="14727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2" name="Image 71"/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497" y="4809647"/>
            <a:ext cx="1364993" cy="1110053"/>
          </a:xfrm>
          <a:prstGeom prst="rect">
            <a:avLst/>
          </a:prstGeom>
        </p:spPr>
      </p:pic>
      <p:sp>
        <p:nvSpPr>
          <p:cNvPr id="75" name="ZoneTexte 74"/>
          <p:cNvSpPr txBox="1"/>
          <p:nvPr/>
        </p:nvSpPr>
        <p:spPr>
          <a:xfrm>
            <a:off x="288132" y="145439"/>
            <a:ext cx="57751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>
                <a:latin typeface="Vista Slab OT Bold" panose="02060804030204060204" pitchFamily="18" charset="0"/>
              </a:rPr>
              <a:t>Pour créer vos diapositives à partir de ce modèle il vous suffit de cliquer sur Nouvelle Diapositive et choisir celles au fur et à mesure celles qui conviennent à votre mise en page.</a:t>
            </a:r>
          </a:p>
        </p:txBody>
      </p:sp>
    </p:spTree>
    <p:extLst>
      <p:ext uri="{BB962C8B-B14F-4D97-AF65-F5344CB8AC3E}">
        <p14:creationId xmlns:p14="http://schemas.microsoft.com/office/powerpoint/2010/main" val="947985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6462" y="217921"/>
            <a:ext cx="10515600" cy="1325563"/>
          </a:xfrm>
        </p:spPr>
        <p:txBody>
          <a:bodyPr/>
          <a:lstStyle/>
          <a:p>
            <a:r>
              <a:rPr lang="fr-FR">
                <a:latin typeface="DK Lemon Yellow Sun"/>
              </a:rPr>
              <a:t>CGVA, Vie Associative et territoires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A771C7-0D1C-7305-0C4F-EADB1ED18756}"/>
              </a:ext>
            </a:extLst>
          </p:cNvPr>
          <p:cNvSpPr txBox="1"/>
          <p:nvPr/>
        </p:nvSpPr>
        <p:spPr>
          <a:xfrm>
            <a:off x="826554" y="1355164"/>
            <a:ext cx="9810369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14A0C8"/>
                </a:solidFill>
                <a:cs typeface="Calibri"/>
              </a:rPr>
              <a:t>Du </a:t>
            </a:r>
            <a:r>
              <a:rPr lang="en-US" b="1" err="1">
                <a:solidFill>
                  <a:srgbClr val="14A0C8"/>
                </a:solidFill>
                <a:cs typeface="Calibri"/>
              </a:rPr>
              <a:t>côté</a:t>
            </a:r>
            <a:r>
              <a:rPr lang="en-US" b="1">
                <a:solidFill>
                  <a:srgbClr val="14A0C8"/>
                </a:solidFill>
                <a:cs typeface="Calibri"/>
              </a:rPr>
              <a:t> de la CGVA et des </a:t>
            </a:r>
            <a:r>
              <a:rPr lang="en-US" b="1" err="1">
                <a:solidFill>
                  <a:srgbClr val="14A0C8"/>
                </a:solidFill>
                <a:cs typeface="Calibri"/>
              </a:rPr>
              <a:t>Groupes</a:t>
            </a:r>
            <a:r>
              <a:rPr lang="en-US" b="1">
                <a:solidFill>
                  <a:srgbClr val="14A0C8"/>
                </a:solidFill>
                <a:cs typeface="Calibri"/>
              </a:rPr>
              <a:t> de travail </a:t>
            </a:r>
          </a:p>
          <a:p>
            <a:endParaRPr lang="en-US" b="1">
              <a:cs typeface="Calibri"/>
            </a:endParaRPr>
          </a:p>
          <a:p>
            <a:r>
              <a:rPr lang="en-US" b="1">
                <a:cs typeface="Calibri"/>
              </a:rPr>
              <a:t>Communication</a:t>
            </a:r>
            <a:r>
              <a:rPr lang="en-US">
                <a:cs typeface="Calibri"/>
              </a:rPr>
              <a:t> : on </a:t>
            </a:r>
            <a:r>
              <a:rPr lang="en-US" err="1">
                <a:cs typeface="Calibri"/>
              </a:rPr>
              <a:t>essait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d'envoyer</a:t>
            </a:r>
            <a:r>
              <a:rPr lang="en-US">
                <a:cs typeface="Calibri"/>
              </a:rPr>
              <a:t> news éclair </a:t>
            </a:r>
            <a:r>
              <a:rPr lang="en-US" err="1">
                <a:cs typeface="Calibri"/>
              </a:rPr>
              <a:t>semaine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prochaine</a:t>
            </a:r>
            <a:r>
              <a:rPr lang="en-US">
                <a:cs typeface="Calibri"/>
              </a:rPr>
              <a:t> le </a:t>
            </a:r>
            <a:r>
              <a:rPr lang="en-US" err="1">
                <a:cs typeface="Calibri"/>
              </a:rPr>
              <a:t>schéma</a:t>
            </a:r>
            <a:r>
              <a:rPr lang="en-US">
                <a:cs typeface="Calibri"/>
              </a:rPr>
              <a:t> de </a:t>
            </a:r>
            <a:r>
              <a:rPr lang="en-US" err="1">
                <a:cs typeface="Calibri"/>
              </a:rPr>
              <a:t>gouvernance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actualisé</a:t>
            </a:r>
            <a:r>
              <a:rPr lang="en-US">
                <a:cs typeface="Calibri"/>
              </a:rPr>
              <a:t> avec les </a:t>
            </a:r>
            <a:r>
              <a:rPr lang="en-US" err="1">
                <a:cs typeface="Calibri"/>
              </a:rPr>
              <a:t>renvois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vers</a:t>
            </a:r>
            <a:r>
              <a:rPr lang="en-US">
                <a:cs typeface="Calibri"/>
              </a:rPr>
              <a:t> la </a:t>
            </a:r>
            <a:r>
              <a:rPr lang="en-US" err="1">
                <a:cs typeface="Calibri"/>
              </a:rPr>
              <a:t>présentation</a:t>
            </a:r>
            <a:r>
              <a:rPr lang="en-US">
                <a:cs typeface="Calibri"/>
              </a:rPr>
              <a:t> de </a:t>
            </a:r>
            <a:r>
              <a:rPr lang="en-US" err="1">
                <a:cs typeface="Calibri"/>
              </a:rPr>
              <a:t>chaque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groupe</a:t>
            </a:r>
            <a:r>
              <a:rPr lang="en-US">
                <a:cs typeface="Calibri"/>
              </a:rPr>
              <a:t>. Manque </a:t>
            </a:r>
            <a:r>
              <a:rPr lang="en-US" err="1">
                <a:cs typeface="Calibri"/>
              </a:rPr>
              <a:t>quelques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groupes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dont</a:t>
            </a:r>
            <a:r>
              <a:rPr lang="en-US">
                <a:cs typeface="Calibri"/>
              </a:rPr>
              <a:t> CD, com </a:t>
            </a:r>
            <a:r>
              <a:rPr lang="en-US" err="1">
                <a:cs typeface="Calibri"/>
              </a:rPr>
              <a:t>conflit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médailles</a:t>
            </a:r>
            <a:r>
              <a:rPr lang="en-US">
                <a:cs typeface="Calibri"/>
              </a:rPr>
              <a:t> ...</a:t>
            </a:r>
          </a:p>
          <a:p>
            <a:endParaRPr lang="en-US">
              <a:cs typeface="Calibri"/>
            </a:endParaRPr>
          </a:p>
          <a:p>
            <a:r>
              <a:rPr lang="en-US" b="1">
                <a:cs typeface="Calibri"/>
              </a:rPr>
              <a:t>Transition </a:t>
            </a:r>
            <a:r>
              <a:rPr lang="en-US" b="1" err="1">
                <a:cs typeface="Calibri"/>
              </a:rPr>
              <a:t>écologique</a:t>
            </a:r>
            <a:r>
              <a:rPr lang="en-US" b="1">
                <a:cs typeface="Calibri"/>
              </a:rPr>
              <a:t> : </a:t>
            </a:r>
            <a:r>
              <a:rPr lang="en-US">
                <a:cs typeface="Calibri"/>
              </a:rPr>
              <a:t>les deux </a:t>
            </a:r>
            <a:r>
              <a:rPr lang="en-US" err="1">
                <a:cs typeface="Calibri"/>
              </a:rPr>
              <a:t>groupes</a:t>
            </a:r>
            <a:r>
              <a:rPr lang="en-US">
                <a:cs typeface="Calibri"/>
              </a:rPr>
              <a:t> (CME-CGVA) </a:t>
            </a:r>
            <a:r>
              <a:rPr lang="en-US" err="1">
                <a:cs typeface="Calibri"/>
              </a:rPr>
              <a:t>vivent</a:t>
            </a:r>
            <a:r>
              <a:rPr lang="en-US">
                <a:cs typeface="Calibri"/>
              </a:rPr>
              <a:t> à travers un </a:t>
            </a:r>
            <a:r>
              <a:rPr lang="en-US" err="1">
                <a:cs typeface="Calibri"/>
              </a:rPr>
              <a:t>seul</a:t>
            </a:r>
            <a:r>
              <a:rPr lang="en-US">
                <a:cs typeface="Calibri"/>
              </a:rPr>
              <a:t>. Possible appropriation des </a:t>
            </a:r>
            <a:r>
              <a:rPr lang="en-US" err="1">
                <a:cs typeface="Calibri"/>
              </a:rPr>
              <a:t>résolutions</a:t>
            </a:r>
            <a:r>
              <a:rPr lang="en-US">
                <a:cs typeface="Calibri"/>
              </a:rPr>
              <a:t> pour mobiliser </a:t>
            </a:r>
            <a:r>
              <a:rPr lang="en-US" err="1">
                <a:cs typeface="Calibri"/>
              </a:rPr>
              <a:t>l'association</a:t>
            </a:r>
            <a:r>
              <a:rPr lang="en-US">
                <a:cs typeface="Calibri"/>
              </a:rPr>
              <a:t> dans son propre </a:t>
            </a:r>
            <a:r>
              <a:rPr lang="en-US" err="1">
                <a:cs typeface="Calibri"/>
              </a:rPr>
              <a:t>changement</a:t>
            </a:r>
            <a:r>
              <a:rPr lang="en-US">
                <a:cs typeface="Calibri"/>
              </a:rPr>
              <a:t>. </a:t>
            </a:r>
            <a:endParaRPr lang="en-US">
              <a:ea typeface="+mn-lt"/>
              <a:cs typeface="+mn-lt"/>
            </a:endParaRPr>
          </a:p>
          <a:p>
            <a:endParaRPr lang="en-US">
              <a:cs typeface="Calibri"/>
            </a:endParaRPr>
          </a:p>
          <a:p>
            <a:r>
              <a:rPr lang="en-US" b="1">
                <a:cs typeface="Calibri"/>
              </a:rPr>
              <a:t>Numérique</a:t>
            </a:r>
            <a:r>
              <a:rPr lang="en-US">
                <a:cs typeface="Calibri"/>
              </a:rPr>
              <a:t> : </a:t>
            </a:r>
            <a:r>
              <a:rPr lang="en-US" err="1">
                <a:cs typeface="Calibri"/>
              </a:rPr>
              <a:t>lancement</a:t>
            </a:r>
            <a:r>
              <a:rPr lang="en-US">
                <a:cs typeface="Calibri"/>
              </a:rPr>
              <a:t> de la nouvelle base de </a:t>
            </a:r>
            <a:r>
              <a:rPr lang="en-US" err="1">
                <a:cs typeface="Calibri"/>
              </a:rPr>
              <a:t>données</a:t>
            </a:r>
            <a:r>
              <a:rPr lang="en-US">
                <a:cs typeface="Calibri"/>
              </a:rPr>
              <a:t> des EEDF. Les adhérent.es </a:t>
            </a:r>
            <a:r>
              <a:rPr lang="en-US" err="1">
                <a:cs typeface="Calibri"/>
              </a:rPr>
              <a:t>seront</a:t>
            </a:r>
            <a:r>
              <a:rPr lang="en-US">
                <a:cs typeface="Calibri"/>
              </a:rPr>
              <a:t> rattaché.es à des "équipes" et </a:t>
            </a:r>
            <a:r>
              <a:rPr lang="en-US" err="1">
                <a:cs typeface="Calibri"/>
              </a:rPr>
              <a:t>pourront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ainsi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être</a:t>
            </a:r>
            <a:r>
              <a:rPr lang="en-US">
                <a:cs typeface="Calibri"/>
              </a:rPr>
              <a:t> présent.es dans </a:t>
            </a:r>
            <a:r>
              <a:rPr lang="en-US" err="1">
                <a:cs typeface="Calibri"/>
              </a:rPr>
              <a:t>différentes</a:t>
            </a:r>
            <a:r>
              <a:rPr lang="en-US">
                <a:cs typeface="Calibri"/>
              </a:rPr>
              <a:t> structures sans </a:t>
            </a:r>
            <a:r>
              <a:rPr lang="en-US" err="1">
                <a:cs typeface="Calibri"/>
              </a:rPr>
              <a:t>dénaturer</a:t>
            </a:r>
            <a:r>
              <a:rPr lang="en-US">
                <a:cs typeface="Calibri"/>
              </a:rPr>
              <a:t> pour </a:t>
            </a:r>
            <a:r>
              <a:rPr lang="en-US" err="1">
                <a:cs typeface="Calibri"/>
              </a:rPr>
              <a:t>autant</a:t>
            </a:r>
            <a:r>
              <a:rPr lang="en-US">
                <a:cs typeface="Calibri"/>
              </a:rPr>
              <a:t> la </a:t>
            </a:r>
            <a:r>
              <a:rPr lang="en-US" err="1">
                <a:cs typeface="Calibri"/>
              </a:rPr>
              <a:t>comptabilisation</a:t>
            </a:r>
            <a:r>
              <a:rPr lang="en-US">
                <a:cs typeface="Calibri"/>
              </a:rPr>
              <a:t> de </a:t>
            </a:r>
            <a:r>
              <a:rPr lang="en-US" err="1">
                <a:cs typeface="Calibri"/>
              </a:rPr>
              <a:t>nos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membres</a:t>
            </a:r>
            <a:r>
              <a:rPr lang="en-US">
                <a:cs typeface="Calibri"/>
              </a:rPr>
              <a:t>. </a:t>
            </a:r>
          </a:p>
          <a:p>
            <a:r>
              <a:rPr lang="en-US" err="1">
                <a:cs typeface="Calibri"/>
              </a:rPr>
              <a:t>Lancement</a:t>
            </a:r>
            <a:r>
              <a:rPr lang="en-US">
                <a:cs typeface="Calibri"/>
              </a:rPr>
              <a:t> des travaux sur les deux modules </a:t>
            </a:r>
            <a:r>
              <a:rPr lang="en-US" err="1">
                <a:cs typeface="Calibri"/>
              </a:rPr>
              <a:t>prioritaires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en</a:t>
            </a:r>
            <a:r>
              <a:rPr lang="en-US">
                <a:cs typeface="Calibri"/>
              </a:rPr>
              <a:t> 2023 : 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Inscription aux </a:t>
            </a:r>
            <a:r>
              <a:rPr lang="en-US" err="1">
                <a:cs typeface="Calibri"/>
              </a:rPr>
              <a:t>activités</a:t>
            </a:r>
            <a:r>
              <a:rPr lang="en-US">
                <a:cs typeface="Calibri"/>
              </a:rPr>
              <a:t> : </a:t>
            </a:r>
            <a:r>
              <a:rPr lang="en-US" err="1">
                <a:cs typeface="Calibri"/>
              </a:rPr>
              <a:t>calendrier</a:t>
            </a:r>
            <a:r>
              <a:rPr lang="en-US">
                <a:cs typeface="Calibri"/>
              </a:rPr>
              <a:t>, inscription, </a:t>
            </a:r>
            <a:r>
              <a:rPr lang="en-US" err="1">
                <a:cs typeface="Calibri"/>
              </a:rPr>
              <a:t>paiement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suivi</a:t>
            </a:r>
            <a:r>
              <a:rPr lang="en-US">
                <a:cs typeface="Calibri"/>
              </a:rPr>
              <a:t> de </a:t>
            </a:r>
            <a:r>
              <a:rPr lang="en-US" err="1">
                <a:cs typeface="Calibri"/>
              </a:rPr>
              <a:t>l'activité</a:t>
            </a:r>
            <a:r>
              <a:rPr lang="en-US">
                <a:cs typeface="Calibri"/>
              </a:rPr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Vie associative : des APL à </a:t>
            </a:r>
            <a:r>
              <a:rPr lang="en-US" err="1">
                <a:cs typeface="Calibri"/>
              </a:rPr>
              <a:t>l'AG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en</a:t>
            </a:r>
            <a:r>
              <a:rPr lang="en-US">
                <a:cs typeface="Calibri"/>
              </a:rPr>
              <a:t> passant par le </a:t>
            </a:r>
            <a:r>
              <a:rPr lang="en-US" err="1">
                <a:cs typeface="Calibri"/>
              </a:rPr>
              <a:t>fonctionnement</a:t>
            </a:r>
            <a:r>
              <a:rPr lang="en-US">
                <a:cs typeface="Calibri"/>
              </a:rPr>
              <a:t> de </a:t>
            </a:r>
            <a:r>
              <a:rPr lang="en-US" err="1">
                <a:cs typeface="Calibri"/>
              </a:rPr>
              <a:t>mon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groupe</a:t>
            </a:r>
            <a:r>
              <a:rPr lang="en-US">
                <a:cs typeface="Calibri"/>
              </a:rPr>
              <a:t> local.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972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6462" y="217921"/>
            <a:ext cx="10515600" cy="1325563"/>
          </a:xfrm>
        </p:spPr>
        <p:txBody>
          <a:bodyPr/>
          <a:lstStyle/>
          <a:p>
            <a:r>
              <a:rPr lang="fr-FR">
                <a:latin typeface="DK Lemon Yellow Sun"/>
              </a:rPr>
              <a:t>CGA, Vie Associative et territoires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A771C7-0D1C-7305-0C4F-EADB1ED18756}"/>
              </a:ext>
            </a:extLst>
          </p:cNvPr>
          <p:cNvSpPr txBox="1"/>
          <p:nvPr/>
        </p:nvSpPr>
        <p:spPr>
          <a:xfrm>
            <a:off x="596182" y="1027327"/>
            <a:ext cx="10421741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14A0C8"/>
                </a:solidFill>
                <a:cs typeface="Calibri"/>
              </a:rPr>
              <a:t>Du </a:t>
            </a:r>
            <a:r>
              <a:rPr lang="en-US" b="1" err="1">
                <a:solidFill>
                  <a:srgbClr val="14A0C8"/>
                </a:solidFill>
                <a:cs typeface="Calibri"/>
              </a:rPr>
              <a:t>côté</a:t>
            </a:r>
            <a:r>
              <a:rPr lang="en-US" b="1">
                <a:solidFill>
                  <a:srgbClr val="14A0C8"/>
                </a:solidFill>
                <a:cs typeface="Calibri"/>
              </a:rPr>
              <a:t> des OA (GT) </a:t>
            </a:r>
            <a:endParaRPr lang="en-US">
              <a:solidFill>
                <a:srgbClr val="000000"/>
              </a:solidFill>
              <a:cs typeface="Calibri"/>
            </a:endParaRPr>
          </a:p>
          <a:p>
            <a:endParaRPr lang="en-US">
              <a:solidFill>
                <a:srgbClr val="000000"/>
              </a:solidFill>
              <a:cs typeface="Calibri"/>
            </a:endParaRPr>
          </a:p>
          <a:p>
            <a:r>
              <a:rPr lang="en-US" b="1">
                <a:cs typeface="Calibri"/>
              </a:rPr>
              <a:t>OA Développement </a:t>
            </a:r>
            <a:r>
              <a:rPr lang="en-US">
                <a:cs typeface="Calibri"/>
              </a:rPr>
              <a:t> :  le </a:t>
            </a:r>
            <a:r>
              <a:rPr lang="en-US" err="1">
                <a:cs typeface="Calibri"/>
              </a:rPr>
              <a:t>déploiement</a:t>
            </a:r>
            <a:r>
              <a:rPr lang="en-US">
                <a:cs typeface="Calibri"/>
              </a:rPr>
              <a:t> de la </a:t>
            </a:r>
            <a:r>
              <a:rPr lang="en-US" err="1">
                <a:cs typeface="Calibri"/>
              </a:rPr>
              <a:t>stratégie</a:t>
            </a:r>
            <a:r>
              <a:rPr lang="en-US">
                <a:cs typeface="Calibri"/>
              </a:rPr>
              <a:t> "</a:t>
            </a:r>
            <a:r>
              <a:rPr lang="en-US" err="1">
                <a:cs typeface="Calibri"/>
              </a:rPr>
              <a:t>Grandir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naturellement</a:t>
            </a:r>
            <a:r>
              <a:rPr lang="en-US">
                <a:cs typeface="Calibri"/>
              </a:rPr>
              <a:t>" </a:t>
            </a:r>
            <a:r>
              <a:rPr lang="en-US" err="1">
                <a:cs typeface="Calibri"/>
              </a:rPr>
              <a:t>avance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parrallèle</a:t>
            </a:r>
            <a:r>
              <a:rPr lang="en-US">
                <a:cs typeface="Calibri"/>
              </a:rPr>
              <a:t> du </a:t>
            </a:r>
            <a:r>
              <a:rPr lang="en-US" err="1">
                <a:cs typeface="Calibri"/>
              </a:rPr>
              <a:t>suivi</a:t>
            </a:r>
            <a:r>
              <a:rPr lang="en-US">
                <a:cs typeface="Calibri"/>
              </a:rPr>
              <a:t> territorial par les AD. Une formation collective des AD pour le </a:t>
            </a:r>
            <a:r>
              <a:rPr lang="en-US" err="1">
                <a:cs typeface="Calibri"/>
              </a:rPr>
              <a:t>suivi</a:t>
            </a:r>
            <a:r>
              <a:rPr lang="en-US">
                <a:cs typeface="Calibri"/>
              </a:rPr>
              <a:t> des </a:t>
            </a:r>
            <a:r>
              <a:rPr lang="en-US" err="1">
                <a:cs typeface="Calibri"/>
              </a:rPr>
              <a:t>équipes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régionales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est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prévue</a:t>
            </a:r>
            <a:r>
              <a:rPr lang="en-US">
                <a:cs typeface="Calibri"/>
              </a:rPr>
              <a:t> les 1 et 2 </a:t>
            </a:r>
            <a:r>
              <a:rPr lang="en-US" err="1">
                <a:cs typeface="Calibri"/>
              </a:rPr>
              <a:t>février</a:t>
            </a:r>
            <a:r>
              <a:rPr lang="en-US">
                <a:cs typeface="Calibri"/>
              </a:rPr>
              <a:t>. </a:t>
            </a:r>
          </a:p>
          <a:p>
            <a:endParaRPr lang="en-US">
              <a:cs typeface="Calibri"/>
            </a:endParaRPr>
          </a:p>
          <a:p>
            <a:r>
              <a:rPr lang="en-US" b="1">
                <a:cs typeface="Calibri"/>
              </a:rPr>
              <a:t>OA transition </a:t>
            </a:r>
            <a:r>
              <a:rPr lang="en-US" b="1" err="1">
                <a:cs typeface="Calibri"/>
              </a:rPr>
              <a:t>écologique</a:t>
            </a:r>
            <a:r>
              <a:rPr lang="en-US" b="1">
                <a:cs typeface="Calibri"/>
              </a:rPr>
              <a:t> </a:t>
            </a:r>
            <a:r>
              <a:rPr lang="en-US">
                <a:cs typeface="Calibri"/>
              </a:rPr>
              <a:t>:</a:t>
            </a:r>
            <a:r>
              <a:rPr lang="en-US" b="1">
                <a:cs typeface="Calibri"/>
              </a:rPr>
              <a:t> </a:t>
            </a:r>
            <a:r>
              <a:rPr lang="en-US" err="1">
                <a:cs typeface="Calibri"/>
              </a:rPr>
              <a:t>cf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groupe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transtion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éco</a:t>
            </a:r>
            <a:r>
              <a:rPr lang="en-US">
                <a:cs typeface="Calibri"/>
              </a:rPr>
              <a:t>. </a:t>
            </a:r>
          </a:p>
          <a:p>
            <a:endParaRPr lang="en-US">
              <a:cs typeface="Calibri"/>
            </a:endParaRPr>
          </a:p>
          <a:p>
            <a:r>
              <a:rPr lang="en-US" b="1">
                <a:solidFill>
                  <a:srgbClr val="14A0C8"/>
                </a:solidFill>
                <a:ea typeface="+mn-lt"/>
                <a:cs typeface="+mn-lt"/>
              </a:rPr>
              <a:t>Du </a:t>
            </a:r>
            <a:r>
              <a:rPr lang="en-US" b="1" err="1">
                <a:solidFill>
                  <a:srgbClr val="14A0C8"/>
                </a:solidFill>
                <a:ea typeface="+mn-lt"/>
                <a:cs typeface="+mn-lt"/>
              </a:rPr>
              <a:t>côté</a:t>
            </a:r>
            <a:r>
              <a:rPr lang="en-US" b="1">
                <a:solidFill>
                  <a:srgbClr val="14A0C8"/>
                </a:solidFill>
                <a:ea typeface="+mn-lt"/>
                <a:cs typeface="+mn-lt"/>
              </a:rPr>
              <a:t> des </a:t>
            </a:r>
            <a:r>
              <a:rPr lang="en-US" b="1" err="1">
                <a:solidFill>
                  <a:srgbClr val="14A0C8"/>
                </a:solidFill>
                <a:ea typeface="+mn-lt"/>
                <a:cs typeface="+mn-lt"/>
              </a:rPr>
              <a:t>territoires</a:t>
            </a:r>
            <a:r>
              <a:rPr lang="en-US" b="1">
                <a:solidFill>
                  <a:srgbClr val="14A0C8"/>
                </a:solidFill>
                <a:ea typeface="+mn-lt"/>
                <a:cs typeface="+mn-lt"/>
              </a:rPr>
              <a:t> </a:t>
            </a:r>
          </a:p>
          <a:p>
            <a:r>
              <a:rPr lang="en-US" b="1">
                <a:ea typeface="+mn-lt"/>
                <a:cs typeface="+mn-lt"/>
              </a:rPr>
              <a:t>Un nouveau cycle pour le </a:t>
            </a:r>
            <a:r>
              <a:rPr lang="en-US" b="1" err="1">
                <a:ea typeface="+mn-lt"/>
                <a:cs typeface="+mn-lt"/>
              </a:rPr>
              <a:t>suivi</a:t>
            </a:r>
            <a:r>
              <a:rPr lang="en-US" b="1">
                <a:ea typeface="+mn-lt"/>
                <a:cs typeface="+mn-lt"/>
              </a:rPr>
              <a:t> des </a:t>
            </a:r>
            <a:r>
              <a:rPr lang="en-US" b="1" err="1">
                <a:ea typeface="+mn-lt"/>
                <a:cs typeface="+mn-lt"/>
              </a:rPr>
              <a:t>régions</a:t>
            </a:r>
            <a:r>
              <a:rPr lang="en-US" b="1">
                <a:ea typeface="+mn-lt"/>
                <a:cs typeface="+mn-lt"/>
              </a:rPr>
              <a:t> : 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1-2 </a:t>
            </a:r>
            <a:r>
              <a:rPr lang="en-US" err="1">
                <a:cs typeface="Calibri"/>
              </a:rPr>
              <a:t>févirer</a:t>
            </a:r>
            <a:r>
              <a:rPr lang="en-US">
                <a:cs typeface="Calibri"/>
              </a:rPr>
              <a:t>  : rencontre formation des AD, </a:t>
            </a:r>
            <a:r>
              <a:rPr lang="en-US" err="1">
                <a:cs typeface="Calibri"/>
              </a:rPr>
              <a:t>formalisation</a:t>
            </a:r>
            <a:r>
              <a:rPr lang="en-US">
                <a:cs typeface="Calibri"/>
              </a:rPr>
              <a:t> des </a:t>
            </a:r>
            <a:r>
              <a:rPr lang="en-US" err="1">
                <a:cs typeface="Calibri"/>
              </a:rPr>
              <a:t>attendus</a:t>
            </a:r>
            <a:r>
              <a:rPr lang="en-US">
                <a:cs typeface="Calibri"/>
              </a:rPr>
              <a:t> et co-</a:t>
            </a:r>
            <a:r>
              <a:rPr lang="en-US" err="1">
                <a:cs typeface="Calibri"/>
              </a:rPr>
              <a:t>constrution</a:t>
            </a:r>
            <a:r>
              <a:rPr lang="en-US">
                <a:cs typeface="Calibri"/>
              </a:rPr>
              <a:t> de la </a:t>
            </a:r>
            <a:r>
              <a:rPr lang="en-US" err="1">
                <a:cs typeface="Calibri"/>
              </a:rPr>
              <a:t>méthodologie</a:t>
            </a:r>
            <a:r>
              <a:rPr lang="en-US">
                <a:cs typeface="Calibri"/>
              </a:rPr>
              <a:t> de la recherche action pour "</a:t>
            </a:r>
            <a:r>
              <a:rPr lang="en-US" err="1">
                <a:cs typeface="Calibri"/>
              </a:rPr>
              <a:t>développer</a:t>
            </a:r>
            <a:r>
              <a:rPr lang="en-US">
                <a:cs typeface="Calibri"/>
              </a:rPr>
              <a:t> le </a:t>
            </a:r>
            <a:r>
              <a:rPr lang="en-US" err="1">
                <a:cs typeface="Calibri"/>
              </a:rPr>
              <a:t>tissu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associatif</a:t>
            </a:r>
            <a:r>
              <a:rPr lang="en-US">
                <a:cs typeface="Calibri"/>
              </a:rPr>
              <a:t>". 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Février-mars : appropriation des </a:t>
            </a:r>
            <a:r>
              <a:rPr lang="en-US" err="1">
                <a:cs typeface="Calibri"/>
              </a:rPr>
              <a:t>outils</a:t>
            </a:r>
            <a:r>
              <a:rPr lang="en-US">
                <a:cs typeface="Calibri"/>
              </a:rPr>
              <a:t> et des </a:t>
            </a:r>
            <a:r>
              <a:rPr lang="en-US" err="1">
                <a:cs typeface="Calibri"/>
              </a:rPr>
              <a:t>attendus</a:t>
            </a:r>
            <a:r>
              <a:rPr lang="en-US">
                <a:cs typeface="Calibri"/>
              </a:rPr>
              <a:t> de la mission de </a:t>
            </a:r>
            <a:r>
              <a:rPr lang="en-US" err="1">
                <a:cs typeface="Calibri"/>
              </a:rPr>
              <a:t>suivi</a:t>
            </a:r>
            <a:r>
              <a:rPr lang="en-US">
                <a:cs typeface="Calibri"/>
              </a:rPr>
              <a:t> des </a:t>
            </a:r>
            <a:r>
              <a:rPr lang="en-US" err="1">
                <a:cs typeface="Calibri"/>
              </a:rPr>
              <a:t>régions</a:t>
            </a:r>
            <a:r>
              <a:rPr lang="en-US">
                <a:cs typeface="Calibri"/>
              </a:rPr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31 mars : 1ere étape du </a:t>
            </a:r>
            <a:r>
              <a:rPr lang="en-US" err="1">
                <a:cs typeface="Calibri"/>
              </a:rPr>
              <a:t>suivi</a:t>
            </a:r>
            <a:r>
              <a:rPr lang="en-US">
                <a:cs typeface="Calibri"/>
              </a:rPr>
              <a:t> des </a:t>
            </a:r>
            <a:r>
              <a:rPr lang="en-US" err="1">
                <a:cs typeface="Calibri"/>
              </a:rPr>
              <a:t>régions</a:t>
            </a:r>
            <a:r>
              <a:rPr lang="en-US">
                <a:cs typeface="Calibri"/>
              </a:rPr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1-2 </a:t>
            </a:r>
            <a:r>
              <a:rPr lang="en-US" err="1">
                <a:cs typeface="Calibri"/>
              </a:rPr>
              <a:t>avril</a:t>
            </a:r>
            <a:r>
              <a:rPr lang="en-US">
                <a:cs typeface="Calibri"/>
              </a:rPr>
              <a:t> : avec les RR et le CN, </a:t>
            </a:r>
            <a:r>
              <a:rPr lang="en-US" err="1">
                <a:cs typeface="Calibri"/>
              </a:rPr>
              <a:t>accueil</a:t>
            </a:r>
            <a:r>
              <a:rPr lang="en-US">
                <a:cs typeface="Calibri"/>
              </a:rPr>
              <a:t> et </a:t>
            </a:r>
            <a:r>
              <a:rPr lang="en-US" err="1">
                <a:cs typeface="Calibri"/>
              </a:rPr>
              <a:t>formalisation</a:t>
            </a:r>
            <a:r>
              <a:rPr lang="en-US">
                <a:cs typeface="Calibri"/>
              </a:rPr>
              <a:t> des </a:t>
            </a:r>
            <a:r>
              <a:rPr lang="en-US" err="1">
                <a:cs typeface="Calibri"/>
              </a:rPr>
              <a:t>stratégies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régionales</a:t>
            </a:r>
            <a:r>
              <a:rPr lang="en-US">
                <a:cs typeface="Calibri"/>
              </a:rPr>
              <a:t>. </a:t>
            </a: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  <a:p>
            <a:r>
              <a:rPr lang="en-US" b="1">
                <a:solidFill>
                  <a:srgbClr val="14A0C8"/>
                </a:solidFill>
                <a:cs typeface="Calibri"/>
              </a:rPr>
              <a:t>Il </a:t>
            </a:r>
            <a:r>
              <a:rPr lang="en-US" b="1" err="1">
                <a:solidFill>
                  <a:srgbClr val="14A0C8"/>
                </a:solidFill>
                <a:cs typeface="Calibri"/>
              </a:rPr>
              <a:t>est</a:t>
            </a:r>
            <a:r>
              <a:rPr lang="en-US" b="1">
                <a:solidFill>
                  <a:srgbClr val="14A0C8"/>
                </a:solidFill>
                <a:cs typeface="Calibri"/>
              </a:rPr>
              <a:t> primordial de </a:t>
            </a:r>
            <a:r>
              <a:rPr lang="en-US" b="1" err="1">
                <a:solidFill>
                  <a:srgbClr val="14A0C8"/>
                </a:solidFill>
                <a:cs typeface="Calibri"/>
              </a:rPr>
              <a:t>garantir</a:t>
            </a:r>
            <a:r>
              <a:rPr lang="en-US" b="1">
                <a:solidFill>
                  <a:srgbClr val="14A0C8"/>
                </a:solidFill>
                <a:cs typeface="Calibri"/>
              </a:rPr>
              <a:t> à nouveau </a:t>
            </a:r>
            <a:r>
              <a:rPr lang="en-US" b="1" err="1">
                <a:solidFill>
                  <a:srgbClr val="14A0C8"/>
                </a:solidFill>
                <a:cs typeface="Calibri"/>
              </a:rPr>
              <a:t>l'appui</a:t>
            </a:r>
            <a:r>
              <a:rPr lang="en-US" b="1">
                <a:solidFill>
                  <a:srgbClr val="14A0C8"/>
                </a:solidFill>
                <a:cs typeface="Calibri"/>
              </a:rPr>
              <a:t> aux RR et ER pour </a:t>
            </a:r>
            <a:r>
              <a:rPr lang="en-US" b="1" err="1">
                <a:solidFill>
                  <a:srgbClr val="14A0C8"/>
                </a:solidFill>
                <a:cs typeface="Calibri"/>
              </a:rPr>
              <a:t>sauvegarder</a:t>
            </a:r>
            <a:r>
              <a:rPr lang="en-US" b="1">
                <a:solidFill>
                  <a:srgbClr val="14A0C8"/>
                </a:solidFill>
                <a:cs typeface="Calibri"/>
              </a:rPr>
              <a:t> </a:t>
            </a:r>
            <a:r>
              <a:rPr lang="en-US" b="1" err="1">
                <a:solidFill>
                  <a:srgbClr val="14A0C8"/>
                </a:solidFill>
                <a:cs typeface="Calibri"/>
              </a:rPr>
              <a:t>notre</a:t>
            </a:r>
            <a:r>
              <a:rPr lang="en-US" b="1">
                <a:solidFill>
                  <a:srgbClr val="14A0C8"/>
                </a:solidFill>
                <a:cs typeface="Calibri"/>
              </a:rPr>
              <a:t> </a:t>
            </a:r>
            <a:r>
              <a:rPr lang="en-US" b="1" err="1">
                <a:solidFill>
                  <a:srgbClr val="14A0C8"/>
                </a:solidFill>
                <a:cs typeface="Calibri"/>
              </a:rPr>
              <a:t>organisation</a:t>
            </a:r>
            <a:r>
              <a:rPr lang="en-US" b="1">
                <a:solidFill>
                  <a:srgbClr val="14A0C8"/>
                </a:solidFill>
                <a:cs typeface="Calibri"/>
              </a:rPr>
              <a:t>, la </a:t>
            </a:r>
            <a:r>
              <a:rPr lang="en-US" b="1" err="1">
                <a:solidFill>
                  <a:srgbClr val="14A0C8"/>
                </a:solidFill>
                <a:cs typeface="Calibri"/>
              </a:rPr>
              <a:t>qualité</a:t>
            </a:r>
            <a:r>
              <a:rPr lang="en-US" b="1">
                <a:solidFill>
                  <a:srgbClr val="14A0C8"/>
                </a:solidFill>
                <a:cs typeface="Calibri"/>
              </a:rPr>
              <a:t> de </a:t>
            </a:r>
            <a:r>
              <a:rPr lang="en-US" b="1" err="1">
                <a:solidFill>
                  <a:srgbClr val="14A0C8"/>
                </a:solidFill>
                <a:cs typeface="Calibri"/>
              </a:rPr>
              <a:t>notre</a:t>
            </a:r>
            <a:r>
              <a:rPr lang="en-US" b="1">
                <a:solidFill>
                  <a:srgbClr val="14A0C8"/>
                </a:solidFill>
                <a:cs typeface="Calibri"/>
              </a:rPr>
              <a:t> </a:t>
            </a:r>
            <a:r>
              <a:rPr lang="en-US" b="1" err="1">
                <a:solidFill>
                  <a:srgbClr val="14A0C8"/>
                </a:solidFill>
                <a:cs typeface="Calibri"/>
              </a:rPr>
              <a:t>projet</a:t>
            </a:r>
            <a:r>
              <a:rPr lang="en-US" b="1">
                <a:solidFill>
                  <a:srgbClr val="14A0C8"/>
                </a:solidFill>
                <a:cs typeface="Calibri"/>
              </a:rPr>
              <a:t> et la </a:t>
            </a:r>
            <a:r>
              <a:rPr lang="en-US" b="1" err="1">
                <a:solidFill>
                  <a:srgbClr val="14A0C8"/>
                </a:solidFill>
                <a:cs typeface="Calibri"/>
              </a:rPr>
              <a:t>sécurité</a:t>
            </a:r>
            <a:r>
              <a:rPr lang="en-US" b="1">
                <a:solidFill>
                  <a:srgbClr val="14A0C8"/>
                </a:solidFill>
                <a:cs typeface="Calibri"/>
              </a:rPr>
              <a:t> de </a:t>
            </a:r>
            <a:r>
              <a:rPr lang="en-US" b="1" err="1">
                <a:solidFill>
                  <a:srgbClr val="14A0C8"/>
                </a:solidFill>
                <a:cs typeface="Calibri"/>
              </a:rPr>
              <a:t>nos</a:t>
            </a:r>
            <a:r>
              <a:rPr lang="en-US" b="1">
                <a:solidFill>
                  <a:srgbClr val="14A0C8"/>
                </a:solidFill>
                <a:cs typeface="Calibri"/>
              </a:rPr>
              <a:t> </a:t>
            </a:r>
            <a:r>
              <a:rPr lang="en-US" b="1" err="1">
                <a:solidFill>
                  <a:srgbClr val="14A0C8"/>
                </a:solidFill>
                <a:cs typeface="Calibri"/>
              </a:rPr>
              <a:t>activités</a:t>
            </a:r>
            <a:r>
              <a:rPr lang="en-US" b="1">
                <a:solidFill>
                  <a:srgbClr val="14A0C8"/>
                </a:solidFill>
                <a:cs typeface="Calibri"/>
              </a:rPr>
              <a:t>.  </a:t>
            </a:r>
          </a:p>
        </p:txBody>
      </p:sp>
    </p:spTree>
    <p:extLst>
      <p:ext uri="{BB962C8B-B14F-4D97-AF65-F5344CB8AC3E}">
        <p14:creationId xmlns:p14="http://schemas.microsoft.com/office/powerpoint/2010/main" val="736327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6462" y="217921"/>
            <a:ext cx="10515600" cy="1325563"/>
          </a:xfrm>
        </p:spPr>
        <p:txBody>
          <a:bodyPr/>
          <a:lstStyle/>
          <a:p>
            <a:r>
              <a:rPr lang="fr-FR">
                <a:latin typeface="DK Lemon Yellow Sun"/>
              </a:rPr>
              <a:t>CGA, Vie Associative et territoires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A771C7-0D1C-7305-0C4F-EADB1ED18756}"/>
              </a:ext>
            </a:extLst>
          </p:cNvPr>
          <p:cNvSpPr txBox="1"/>
          <p:nvPr/>
        </p:nvSpPr>
        <p:spPr>
          <a:xfrm>
            <a:off x="697765" y="1022460"/>
            <a:ext cx="10903048" cy="59093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14A0C8"/>
                </a:solidFill>
                <a:cs typeface="Calibri"/>
              </a:rPr>
              <a:t>Du </a:t>
            </a:r>
            <a:r>
              <a:rPr lang="en-US" b="1" err="1">
                <a:solidFill>
                  <a:srgbClr val="14A0C8"/>
                </a:solidFill>
                <a:cs typeface="Calibri"/>
              </a:rPr>
              <a:t>côté</a:t>
            </a:r>
            <a:r>
              <a:rPr lang="en-US" b="1">
                <a:solidFill>
                  <a:srgbClr val="14A0C8"/>
                </a:solidFill>
                <a:cs typeface="Calibri"/>
              </a:rPr>
              <a:t> des </a:t>
            </a:r>
            <a:r>
              <a:rPr lang="en-US" b="1" err="1">
                <a:solidFill>
                  <a:srgbClr val="14A0C8"/>
                </a:solidFill>
                <a:cs typeface="Calibri"/>
              </a:rPr>
              <a:t>salariés</a:t>
            </a:r>
            <a:r>
              <a:rPr lang="en-US" b="1">
                <a:solidFill>
                  <a:srgbClr val="14A0C8"/>
                </a:solidFill>
                <a:cs typeface="Calibri"/>
              </a:rPr>
              <a:t> et des </a:t>
            </a:r>
            <a:r>
              <a:rPr lang="en-US" b="1" err="1">
                <a:solidFill>
                  <a:srgbClr val="14A0C8"/>
                </a:solidFill>
                <a:cs typeface="Calibri"/>
              </a:rPr>
              <a:t>moyens</a:t>
            </a:r>
            <a:r>
              <a:rPr lang="en-US" b="1">
                <a:solidFill>
                  <a:srgbClr val="14A0C8"/>
                </a:solidFill>
                <a:cs typeface="Calibri"/>
              </a:rPr>
              <a:t> </a:t>
            </a:r>
          </a:p>
          <a:p>
            <a:endParaRPr lang="en-US" b="1">
              <a:cs typeface="Calibri"/>
            </a:endParaRPr>
          </a:p>
          <a:p>
            <a:r>
              <a:rPr lang="en-US" b="1" err="1">
                <a:cs typeface="Calibri"/>
              </a:rPr>
              <a:t>Mobilisation</a:t>
            </a:r>
            <a:r>
              <a:rPr lang="en-US" b="1">
                <a:cs typeface="Calibri"/>
              </a:rPr>
              <a:t> des </a:t>
            </a:r>
            <a:r>
              <a:rPr lang="en-US" b="1" err="1">
                <a:cs typeface="Calibri"/>
              </a:rPr>
              <a:t>ressources</a:t>
            </a:r>
            <a:r>
              <a:rPr lang="en-US" b="1">
                <a:cs typeface="Calibri"/>
              </a:rPr>
              <a:t> </a:t>
            </a:r>
            <a:r>
              <a:rPr lang="en-US">
                <a:cs typeface="Calibri"/>
              </a:rPr>
              <a:t>: </a:t>
            </a:r>
          </a:p>
          <a:p>
            <a:r>
              <a:rPr lang="en-US">
                <a:ea typeface="+mn-lt"/>
                <a:cs typeface="+mn-lt"/>
              </a:rPr>
              <a:t>Rencontre de </a:t>
            </a:r>
            <a:r>
              <a:rPr lang="en-US" err="1">
                <a:ea typeface="+mn-lt"/>
                <a:cs typeface="+mn-lt"/>
              </a:rPr>
              <a:t>l'équipe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salariée</a:t>
            </a:r>
            <a:r>
              <a:rPr lang="en-US">
                <a:ea typeface="+mn-lt"/>
                <a:cs typeface="+mn-lt"/>
              </a:rPr>
              <a:t> avec </a:t>
            </a:r>
            <a:r>
              <a:rPr lang="en-US" err="1">
                <a:ea typeface="+mn-lt"/>
                <a:cs typeface="+mn-lt"/>
              </a:rPr>
              <a:t>toutes</a:t>
            </a:r>
            <a:r>
              <a:rPr lang="en-US">
                <a:ea typeface="+mn-lt"/>
                <a:cs typeface="+mn-lt"/>
              </a:rPr>
              <a:t> les </a:t>
            </a:r>
            <a:r>
              <a:rPr lang="en-US" err="1">
                <a:ea typeface="+mn-lt"/>
                <a:cs typeface="+mn-lt"/>
              </a:rPr>
              <a:t>Equipes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régionales</a:t>
            </a:r>
            <a:r>
              <a:rPr lang="en-US">
                <a:ea typeface="+mn-lt"/>
                <a:cs typeface="+mn-lt"/>
              </a:rPr>
              <a:t> pour </a:t>
            </a:r>
            <a:r>
              <a:rPr lang="en-US" err="1">
                <a:ea typeface="+mn-lt"/>
                <a:cs typeface="+mn-lt"/>
              </a:rPr>
              <a:t>partager</a:t>
            </a:r>
            <a:r>
              <a:rPr lang="en-US">
                <a:ea typeface="+mn-lt"/>
                <a:cs typeface="+mn-lt"/>
              </a:rPr>
              <a:t> les </a:t>
            </a:r>
            <a:r>
              <a:rPr lang="en-US" err="1">
                <a:ea typeface="+mn-lt"/>
                <a:cs typeface="+mn-lt"/>
              </a:rPr>
              <a:t>réalités</a:t>
            </a:r>
            <a:r>
              <a:rPr lang="en-US">
                <a:ea typeface="+mn-lt"/>
                <a:cs typeface="+mn-lt"/>
              </a:rPr>
              <a:t> et </a:t>
            </a:r>
            <a:r>
              <a:rPr lang="en-US" err="1">
                <a:ea typeface="+mn-lt"/>
                <a:cs typeface="+mn-lt"/>
              </a:rPr>
              <a:t>définir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une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feuille</a:t>
            </a:r>
            <a:r>
              <a:rPr lang="en-US">
                <a:ea typeface="+mn-lt"/>
                <a:cs typeface="+mn-lt"/>
              </a:rPr>
              <a:t> de route commune AD/ER</a:t>
            </a:r>
          </a:p>
          <a:p>
            <a:r>
              <a:rPr lang="en-US" err="1">
                <a:ea typeface="+mn-lt"/>
                <a:cs typeface="+mn-lt"/>
              </a:rPr>
              <a:t>Lancement</a:t>
            </a:r>
            <a:r>
              <a:rPr lang="en-US">
                <a:ea typeface="+mn-lt"/>
                <a:cs typeface="+mn-lt"/>
              </a:rPr>
              <a:t> des </a:t>
            </a:r>
            <a:r>
              <a:rPr lang="en-US" err="1">
                <a:ea typeface="+mn-lt"/>
                <a:cs typeface="+mn-lt"/>
              </a:rPr>
              <a:t>campagnes</a:t>
            </a:r>
            <a:r>
              <a:rPr lang="en-US">
                <a:ea typeface="+mn-lt"/>
                <a:cs typeface="+mn-lt"/>
              </a:rPr>
              <a:t> FDVA 1 et 2 dans les </a:t>
            </a:r>
            <a:r>
              <a:rPr lang="en-US" err="1">
                <a:ea typeface="+mn-lt"/>
                <a:cs typeface="+mn-lt"/>
              </a:rPr>
              <a:t>territoires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  <a:p>
            <a:endParaRPr lang="en-US">
              <a:ea typeface="+mn-lt"/>
              <a:cs typeface="+mn-lt"/>
            </a:endParaRPr>
          </a:p>
          <a:p>
            <a:r>
              <a:rPr lang="en-US" b="1" err="1">
                <a:ea typeface="+mn-lt"/>
                <a:cs typeface="+mn-lt"/>
              </a:rPr>
              <a:t>Secrétariat</a:t>
            </a:r>
            <a:r>
              <a:rPr lang="en-US" b="1">
                <a:ea typeface="+mn-lt"/>
                <a:cs typeface="+mn-lt"/>
              </a:rPr>
              <a:t>/</a:t>
            </a:r>
            <a:r>
              <a:rPr lang="en-US" b="1" err="1">
                <a:ea typeface="+mn-lt"/>
                <a:cs typeface="+mn-lt"/>
              </a:rPr>
              <a:t>assistanat</a:t>
            </a:r>
            <a:r>
              <a:rPr lang="en-US" b="1">
                <a:ea typeface="+mn-lt"/>
                <a:cs typeface="+mn-lt"/>
              </a:rPr>
              <a:t> </a:t>
            </a:r>
            <a:r>
              <a:rPr lang="en-US">
                <a:ea typeface="+mn-lt"/>
                <a:cs typeface="+mn-lt"/>
              </a:rPr>
              <a:t>: </a:t>
            </a:r>
          </a:p>
          <a:p>
            <a:r>
              <a:rPr lang="en-US">
                <a:cs typeface="Calibri"/>
              </a:rPr>
              <a:t>Appropriation des missions CGVA par Sarah </a:t>
            </a:r>
            <a:r>
              <a:rPr lang="en-US" err="1">
                <a:cs typeface="Calibri"/>
              </a:rPr>
              <a:t>Chatelin</a:t>
            </a:r>
            <a:r>
              <a:rPr lang="en-US">
                <a:cs typeface="Calibri"/>
              </a:rPr>
              <a:t>. </a:t>
            </a:r>
          </a:p>
          <a:p>
            <a:r>
              <a:rPr lang="en-US">
                <a:cs typeface="Calibri"/>
              </a:rPr>
              <a:t>Travaux </a:t>
            </a:r>
            <a:r>
              <a:rPr lang="en-US" err="1">
                <a:cs typeface="Calibri"/>
              </a:rPr>
              <a:t>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cours</a:t>
            </a:r>
            <a:r>
              <a:rPr lang="en-US">
                <a:cs typeface="Calibri"/>
              </a:rPr>
              <a:t> sur le lien entre le </a:t>
            </a:r>
            <a:r>
              <a:rPr lang="en-US" err="1">
                <a:cs typeface="Calibri"/>
              </a:rPr>
              <a:t>suivi</a:t>
            </a:r>
            <a:r>
              <a:rPr lang="en-US">
                <a:cs typeface="Calibri"/>
              </a:rPr>
              <a:t> de </a:t>
            </a:r>
            <a:r>
              <a:rPr lang="en-US" err="1">
                <a:cs typeface="Calibri"/>
              </a:rPr>
              <a:t>l'activité</a:t>
            </a:r>
            <a:r>
              <a:rPr lang="en-US">
                <a:cs typeface="Calibri"/>
              </a:rPr>
              <a:t> et de la vie des </a:t>
            </a:r>
            <a:r>
              <a:rPr lang="en-US" err="1">
                <a:cs typeface="Calibri"/>
              </a:rPr>
              <a:t>groupes</a:t>
            </a:r>
            <a:r>
              <a:rPr lang="en-US">
                <a:cs typeface="Calibri"/>
              </a:rPr>
              <a:t> et les </a:t>
            </a:r>
            <a:r>
              <a:rPr lang="en-US" err="1">
                <a:cs typeface="Calibri"/>
              </a:rPr>
              <a:t>secrétariats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régionaux</a:t>
            </a:r>
            <a:r>
              <a:rPr lang="en-US">
                <a:cs typeface="Calibri"/>
              </a:rPr>
              <a:t>/</a:t>
            </a:r>
            <a:r>
              <a:rPr lang="en-US" err="1">
                <a:cs typeface="Calibri"/>
              </a:rPr>
              <a:t>territoriaux</a:t>
            </a:r>
            <a:endParaRPr lang="en-US">
              <a:cs typeface="Calibri"/>
            </a:endParaRPr>
          </a:p>
          <a:p>
            <a:endParaRPr lang="en-US" b="1">
              <a:cs typeface="Calibri"/>
            </a:endParaRPr>
          </a:p>
          <a:p>
            <a:r>
              <a:rPr lang="en-US" b="1" err="1">
                <a:cs typeface="Calibri"/>
              </a:rPr>
              <a:t>Centres</a:t>
            </a:r>
            <a:r>
              <a:rPr lang="en-US" b="1">
                <a:cs typeface="Calibri"/>
              </a:rPr>
              <a:t> et terrains </a:t>
            </a:r>
            <a:r>
              <a:rPr lang="en-US">
                <a:cs typeface="Calibri"/>
              </a:rPr>
              <a:t>:</a:t>
            </a:r>
            <a:r>
              <a:rPr lang="en-US" b="1">
                <a:cs typeface="Calibri"/>
              </a:rPr>
              <a:t> </a:t>
            </a: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Rencontre des </a:t>
            </a:r>
            <a:r>
              <a:rPr lang="en-US" err="1">
                <a:cs typeface="Calibri"/>
              </a:rPr>
              <a:t>centres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ressources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amont</a:t>
            </a:r>
            <a:r>
              <a:rPr lang="en-US">
                <a:cs typeface="Calibri"/>
              </a:rPr>
              <a:t> du CN : </a:t>
            </a:r>
            <a:r>
              <a:rPr lang="en-US" err="1">
                <a:cs typeface="Calibri"/>
              </a:rPr>
              <a:t>enfin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une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équipe</a:t>
            </a:r>
            <a:r>
              <a:rPr lang="en-US">
                <a:cs typeface="Calibri"/>
              </a:rPr>
              <a:t> pour </a:t>
            </a:r>
            <a:r>
              <a:rPr lang="en-US" err="1">
                <a:cs typeface="Calibri"/>
              </a:rPr>
              <a:t>aller</a:t>
            </a:r>
            <a:r>
              <a:rPr lang="en-US">
                <a:cs typeface="Calibri"/>
              </a:rPr>
              <a:t> plus loin ! 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Constitution du </a:t>
            </a:r>
            <a:r>
              <a:rPr lang="en-US" err="1">
                <a:cs typeface="Calibri"/>
              </a:rPr>
              <a:t>groupe</a:t>
            </a:r>
            <a:r>
              <a:rPr lang="en-US">
                <a:cs typeface="Calibri"/>
              </a:rPr>
              <a:t> de travail pour la </a:t>
            </a:r>
            <a:r>
              <a:rPr lang="en-US" err="1">
                <a:cs typeface="Calibri"/>
              </a:rPr>
              <a:t>réforme</a:t>
            </a:r>
            <a:r>
              <a:rPr lang="en-US">
                <a:cs typeface="Calibri"/>
              </a:rPr>
              <a:t> des "</a:t>
            </a:r>
            <a:r>
              <a:rPr lang="en-US" err="1">
                <a:cs typeface="Calibri"/>
              </a:rPr>
              <a:t>membres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associés</a:t>
            </a:r>
            <a:r>
              <a:rPr lang="en-US">
                <a:cs typeface="Calibri"/>
              </a:rPr>
              <a:t>" : </a:t>
            </a:r>
            <a:r>
              <a:rPr lang="en-US" err="1">
                <a:cs typeface="Calibri"/>
              </a:rPr>
              <a:t>lancement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lundi</a:t>
            </a:r>
            <a:r>
              <a:rPr lang="en-US">
                <a:cs typeface="Calibri"/>
              </a:rPr>
              <a:t> 09 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Étude </a:t>
            </a:r>
            <a:r>
              <a:rPr lang="en-US" err="1">
                <a:cs typeface="Calibri"/>
              </a:rPr>
              <a:t>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cours</a:t>
            </a:r>
            <a:r>
              <a:rPr lang="en-US">
                <a:cs typeface="Calibri"/>
              </a:rPr>
              <a:t> pour adapter </a:t>
            </a:r>
            <a:r>
              <a:rPr lang="en-US" err="1">
                <a:cs typeface="Calibri"/>
              </a:rPr>
              <a:t>l'outil</a:t>
            </a:r>
            <a:r>
              <a:rPr lang="en-US">
                <a:cs typeface="Calibri"/>
              </a:rPr>
              <a:t> de gestion commercial de </a:t>
            </a:r>
            <a:r>
              <a:rPr lang="en-US" err="1">
                <a:cs typeface="Calibri"/>
              </a:rPr>
              <a:t>Bécours</a:t>
            </a:r>
            <a:r>
              <a:rPr lang="en-US">
                <a:cs typeface="Calibri"/>
              </a:rPr>
              <a:t> à </a:t>
            </a:r>
            <a:r>
              <a:rPr lang="en-US" err="1">
                <a:cs typeface="Calibri"/>
              </a:rPr>
              <a:t>tous</a:t>
            </a:r>
            <a:r>
              <a:rPr lang="en-US">
                <a:cs typeface="Calibri"/>
              </a:rPr>
              <a:t> les </a:t>
            </a:r>
            <a:r>
              <a:rPr lang="en-US" err="1">
                <a:cs typeface="Calibri"/>
              </a:rPr>
              <a:t>centres</a:t>
            </a:r>
            <a:r>
              <a:rPr lang="en-US">
                <a:cs typeface="Calibri"/>
              </a:rPr>
              <a:t> et terrains. 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 b="1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4793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>
                <a:latin typeface="Vista Slab OT Book"/>
              </a:rPr>
              <a:t>CME </a:t>
            </a:r>
            <a:br>
              <a:rPr lang="fr-FR">
                <a:latin typeface="Vista Slab OT Book"/>
              </a:rPr>
            </a:br>
            <a:r>
              <a:rPr lang="fr-FR">
                <a:latin typeface="Vista Slab OT Book"/>
              </a:rPr>
              <a:t>&amp; </a:t>
            </a:r>
            <a:br>
              <a:rPr lang="fr-FR">
                <a:latin typeface="Vista Slab OT Book"/>
              </a:rPr>
            </a:br>
            <a:r>
              <a:rPr lang="fr-FR">
                <a:latin typeface="Vista Slab OT Book"/>
              </a:rPr>
              <a:t>Pédagogie / Formation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39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03241"/>
            <a:ext cx="10515600" cy="1325563"/>
          </a:xfrm>
        </p:spPr>
        <p:txBody>
          <a:bodyPr/>
          <a:lstStyle/>
          <a:p>
            <a:r>
              <a:rPr lang="fr-FR">
                <a:latin typeface="DK Lemon Yellow Sun"/>
                <a:cs typeface="Calibri Light"/>
              </a:rPr>
              <a:t>CME &amp; Pédagogie ET formation</a:t>
            </a:r>
            <a:endParaRPr lang="en-US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492AA441-D51B-4EC6-9B13-B19C99229706}"/>
              </a:ext>
            </a:extLst>
          </p:cNvPr>
          <p:cNvSpPr txBox="1">
            <a:spLocks/>
          </p:cNvSpPr>
          <p:nvPr/>
        </p:nvSpPr>
        <p:spPr>
          <a:xfrm>
            <a:off x="1062567" y="1881477"/>
            <a:ext cx="10030114" cy="44113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endParaRPr lang="fr-FR" sz="2800">
              <a:latin typeface="Vista Slab OT Book" panose="02060504030204060204" pitchFamily="18" charset="0"/>
            </a:endParaRPr>
          </a:p>
        </p:txBody>
      </p:sp>
      <p:pic>
        <p:nvPicPr>
          <p:cNvPr id="6" name="Image 64">
            <a:extLst>
              <a:ext uri="{FF2B5EF4-FFF2-40B4-BE49-F238E27FC236}">
                <a16:creationId xmlns:a16="http://schemas.microsoft.com/office/drawing/2014/main" id="{EF860BF0-1836-4A1A-A1EB-5A7CEC42AC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4" y="1622603"/>
            <a:ext cx="635473" cy="3362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1CB098-DB9E-32E0-782A-D78FAF3A5232}"/>
              </a:ext>
            </a:extLst>
          </p:cNvPr>
          <p:cNvSpPr txBox="1"/>
          <p:nvPr/>
        </p:nvSpPr>
        <p:spPr>
          <a:xfrm>
            <a:off x="1402772" y="1472045"/>
            <a:ext cx="9499502" cy="53245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200" b="1">
                <a:ea typeface="+mn-lt"/>
                <a:cs typeface="+mn-lt"/>
              </a:rPr>
              <a:t>Institutionnel : </a:t>
            </a:r>
            <a:endParaRPr lang="en-US" sz="2200">
              <a:ea typeface="+mn-lt"/>
              <a:cs typeface="+mn-lt"/>
            </a:endParaRPr>
          </a:p>
          <a:p>
            <a:pPr marL="342900" indent="-342900" algn="just">
              <a:buFont typeface="Arial,Sans-Serif"/>
              <a:buChar char="•"/>
            </a:pPr>
            <a:r>
              <a:rPr lang="fr-FR" sz="2000">
                <a:ea typeface="+mn-lt"/>
                <a:cs typeface="+mn-lt"/>
              </a:rPr>
              <a:t>Dialogue partenariat national MENJS-DGESCO ( 23/01/22)</a:t>
            </a:r>
          </a:p>
          <a:p>
            <a:pPr marL="342900" indent="-342900" algn="just">
              <a:buFont typeface="Arial,Sans-Serif"/>
              <a:buChar char="•"/>
            </a:pPr>
            <a:r>
              <a:rPr lang="fr-FR" sz="2000">
                <a:ea typeface="+mn-lt"/>
                <a:cs typeface="+mn-lt"/>
              </a:rPr>
              <a:t>Négociation CPO MEN 2023-2025 à venir ( objectif fin mars 2023 pour signature)</a:t>
            </a:r>
          </a:p>
          <a:p>
            <a:pPr marL="342900" indent="-342900" algn="just">
              <a:buFont typeface="Arial,Sans-Serif"/>
              <a:buChar char="•"/>
            </a:pPr>
            <a:r>
              <a:rPr lang="fr-FR" sz="2000">
                <a:ea typeface="+mn-lt"/>
                <a:cs typeface="+mn-lt"/>
              </a:rPr>
              <a:t>Renouvellement Agrément Educ Nationale (AECEP) - fin février / pour Juillet 2023</a:t>
            </a:r>
            <a:endParaRPr lang="en-US" sz="2000">
              <a:ea typeface="+mn-lt"/>
              <a:cs typeface="+mn-lt"/>
            </a:endParaRPr>
          </a:p>
          <a:p>
            <a:pPr marL="342900" indent="-342900" algn="just">
              <a:buFont typeface="Arial,Sans-Serif"/>
              <a:buChar char="•"/>
            </a:pPr>
            <a:r>
              <a:rPr lang="fr-FR" sz="2000">
                <a:latin typeface="Calibri"/>
                <a:cs typeface="Calibri"/>
              </a:rPr>
              <a:t>Prévention et gestion des violences : recueil et suivi du dispositif et des situations</a:t>
            </a:r>
          </a:p>
          <a:p>
            <a:pPr marL="342900" indent="-342900" algn="just">
              <a:buFont typeface="Arial,Sans-Serif"/>
              <a:buChar char="•"/>
            </a:pPr>
            <a:r>
              <a:rPr lang="fr-FR" sz="2000">
                <a:latin typeface="Calibri"/>
                <a:cs typeface="Calibri"/>
              </a:rPr>
              <a:t>Questionnement sur suite PELIICCAN I – Vers PELLIICCAN II ?</a:t>
            </a:r>
          </a:p>
          <a:p>
            <a:pPr algn="just"/>
            <a:r>
              <a:rPr lang="fr-FR" sz="1600" i="1">
                <a:solidFill>
                  <a:srgbClr val="0070C0"/>
                </a:solidFill>
                <a:latin typeface="Calibri"/>
                <a:cs typeface="Calibri"/>
              </a:rPr>
              <a:t>Remarque : l'ensemble de ces sujets questionnent la mise ne œuvre des OA et le déploiement territorial.</a:t>
            </a:r>
          </a:p>
          <a:p>
            <a:pPr algn="just"/>
            <a:endParaRPr lang="fr-FR" sz="2000">
              <a:latin typeface="Calibri"/>
              <a:cs typeface="Calibri"/>
            </a:endParaRPr>
          </a:p>
          <a:p>
            <a:pPr algn="just"/>
            <a:r>
              <a:rPr lang="fr-FR" sz="2200" b="1">
                <a:latin typeface="Vista Slab OT Book"/>
                <a:cs typeface="Calibri"/>
              </a:rPr>
              <a:t>Organisation : </a:t>
            </a:r>
            <a:endParaRPr lang="en-US" sz="2200" b="1">
              <a:solidFill>
                <a:srgbClr val="242424"/>
              </a:solidFill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fr-FR" sz="2000">
                <a:latin typeface="Vista Slab OT Book"/>
                <a:cs typeface="Calibri"/>
              </a:rPr>
              <a:t>Un séminaire d'équipe salarié s'est déroulé mi-décembre pour projeter 2023</a:t>
            </a:r>
            <a:endParaRPr lang="fr-FR" sz="2000">
              <a:latin typeface="Calibri" panose="020F0502020204030204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fr-FR" sz="2000">
                <a:latin typeface="Vista Slab OT Book"/>
                <a:cs typeface="Calibri"/>
              </a:rPr>
              <a:t>Prise de fonction directeur pédagogie et formation (2 janvier)</a:t>
            </a:r>
            <a:endParaRPr lang="fr-FR" sz="2000">
              <a:latin typeface="Calibri" panose="020F0502020204030204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fr-FR" sz="2000">
                <a:latin typeface="Vista Slab OT Book"/>
                <a:cs typeface="Calibri"/>
              </a:rPr>
              <a:t>Evolution du fonctionnement des équipes PE &amp; AS salariées, recrutement de 2 postes ( 1 PE pédagogie ; 1 PE complémentarité éducative) =&gt; opérationnel sept 2023</a:t>
            </a:r>
            <a:endParaRPr lang="fr-FR" sz="2000">
              <a:latin typeface="Calibri" panose="020F0502020204030204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fr-FR" sz="2000">
                <a:latin typeface="Vista Slab OT Book"/>
                <a:cs typeface="Calibri"/>
              </a:rPr>
              <a:t>Organigramme provisoire et perspectives finales en cours avec  articulation aux équipes Bénévoles et territoires.</a:t>
            </a:r>
            <a:endParaRPr lang="fr-FR" sz="2000">
              <a:cs typeface="Calibri" panose="020F0502020204030204"/>
            </a:endParaRPr>
          </a:p>
          <a:p>
            <a:pPr marL="342900" indent="-342900" algn="just">
              <a:buFont typeface="Arial"/>
              <a:buChar char="•"/>
            </a:pPr>
            <a:r>
              <a:rPr lang="fr-FR" sz="2000">
                <a:latin typeface="Vista Slab OT Book"/>
                <a:cs typeface="Calibri"/>
              </a:rPr>
              <a:t>Réunion mensuelle de reprise des pilotes CME / mardi 10 janvier</a:t>
            </a:r>
          </a:p>
          <a:p>
            <a:pPr marL="342900" indent="-342900" algn="just">
              <a:buFont typeface="Arial"/>
              <a:buChar char="•"/>
            </a:pPr>
            <a:endParaRPr lang="fr-FR" sz="2000">
              <a:latin typeface="Vista Slab OT Book"/>
              <a:cs typeface="Calibri"/>
            </a:endParaRPr>
          </a:p>
        </p:txBody>
      </p:sp>
      <p:pic>
        <p:nvPicPr>
          <p:cNvPr id="4" name="Image 64">
            <a:extLst>
              <a:ext uri="{FF2B5EF4-FFF2-40B4-BE49-F238E27FC236}">
                <a16:creationId xmlns:a16="http://schemas.microsoft.com/office/drawing/2014/main" id="{8E1AF770-1C42-0AA5-82BD-87C03956CB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85" y="3923446"/>
            <a:ext cx="635473" cy="33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68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03241"/>
            <a:ext cx="10515600" cy="1325563"/>
          </a:xfrm>
        </p:spPr>
        <p:txBody>
          <a:bodyPr/>
          <a:lstStyle/>
          <a:p>
            <a:r>
              <a:rPr lang="fr-FR" sz="4000">
                <a:latin typeface="DK Lemon Yellow Sun"/>
                <a:cs typeface="Calibri Light"/>
              </a:rPr>
              <a:t>CME &amp; Pédagogie ET formation – L'international</a:t>
            </a:r>
            <a:endParaRPr lang="fr-FR" sz="4000">
              <a:cs typeface="Calibri Light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492AA441-D51B-4EC6-9B13-B19C99229706}"/>
              </a:ext>
            </a:extLst>
          </p:cNvPr>
          <p:cNvSpPr txBox="1">
            <a:spLocks/>
          </p:cNvSpPr>
          <p:nvPr/>
        </p:nvSpPr>
        <p:spPr>
          <a:xfrm>
            <a:off x="1062567" y="1881477"/>
            <a:ext cx="10030114" cy="44113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endParaRPr lang="fr-FR" sz="2800">
              <a:latin typeface="Vista Slab OT Book" panose="02060504030204060204" pitchFamily="18" charset="0"/>
            </a:endParaRPr>
          </a:p>
        </p:txBody>
      </p:sp>
      <p:pic>
        <p:nvPicPr>
          <p:cNvPr id="6" name="Image 64">
            <a:extLst>
              <a:ext uri="{FF2B5EF4-FFF2-40B4-BE49-F238E27FC236}">
                <a16:creationId xmlns:a16="http://schemas.microsoft.com/office/drawing/2014/main" id="{EF860BF0-1836-4A1A-A1EB-5A7CEC42AC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34" y="2023395"/>
            <a:ext cx="635473" cy="3362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1CB098-DB9E-32E0-782A-D78FAF3A5232}"/>
              </a:ext>
            </a:extLst>
          </p:cNvPr>
          <p:cNvSpPr txBox="1"/>
          <p:nvPr/>
        </p:nvSpPr>
        <p:spPr>
          <a:xfrm>
            <a:off x="1422449" y="1978016"/>
            <a:ext cx="9499502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>
                <a:latin typeface="Vista Slab OT Book"/>
              </a:rPr>
              <a:t>Lancement accompagnement </a:t>
            </a:r>
            <a:r>
              <a:rPr lang="fr-FR" sz="2000" b="1">
                <a:latin typeface="Vista Slab OT Book"/>
              </a:rPr>
              <a:t>34 projets</a:t>
            </a:r>
            <a:r>
              <a:rPr lang="fr-FR" sz="2000">
                <a:latin typeface="Vista Slab OT Book"/>
              </a:rPr>
              <a:t>  en 2023 (en sus jamborée Corée ( 89 pers)  </a:t>
            </a:r>
          </a:p>
          <a:p>
            <a:endParaRPr lang="fr-FR" sz="2000">
              <a:latin typeface="Vista Slab OT Book"/>
            </a:endParaRPr>
          </a:p>
          <a:p>
            <a:r>
              <a:rPr lang="fr-FR" sz="2000">
                <a:latin typeface="Vista Slab OT Book"/>
              </a:rPr>
              <a:t>PELIICCAN 1 : début préparation rapport intermédiaire (fin mars) </a:t>
            </a:r>
            <a:endParaRPr lang="fr-FR" sz="2000">
              <a:latin typeface="Vista Slab OT Book"/>
              <a:cs typeface="Calibri"/>
            </a:endParaRPr>
          </a:p>
          <a:p>
            <a:r>
              <a:rPr lang="fr-FR" sz="2000">
                <a:latin typeface="Vista Slab OT Book"/>
              </a:rPr>
              <a:t>avancée organisation de:</a:t>
            </a:r>
            <a:endParaRPr lang="fr-FR" sz="2000">
              <a:latin typeface="Vista Slab OT Book"/>
              <a:cs typeface="Calibri"/>
            </a:endParaRPr>
          </a:p>
          <a:p>
            <a:r>
              <a:rPr lang="fr-FR" sz="2000">
                <a:latin typeface="Vista Slab OT Book"/>
              </a:rPr>
              <a:t>1) </a:t>
            </a:r>
            <a:r>
              <a:rPr lang="fr-FR" sz="2000" err="1">
                <a:latin typeface="Vista Slab OT Book"/>
              </a:rPr>
              <a:t>pelicamp</a:t>
            </a:r>
            <a:r>
              <a:rPr lang="fr-FR" sz="2000">
                <a:latin typeface="Vista Slab OT Book"/>
              </a:rPr>
              <a:t>-Grand Bivouac(fin juillet) </a:t>
            </a:r>
            <a:endParaRPr lang="fr-FR" sz="2000">
              <a:latin typeface="Vista Slab OT Book"/>
              <a:cs typeface="Calibri"/>
            </a:endParaRPr>
          </a:p>
          <a:p>
            <a:r>
              <a:rPr lang="fr-FR" sz="2000">
                <a:latin typeface="Vista Slab OT Book"/>
              </a:rPr>
              <a:t>2) STIF au Bénin (fin oct. début novembre)</a:t>
            </a:r>
            <a:endParaRPr lang="fr-FR" sz="2000">
              <a:latin typeface="Vista Slab OT Book"/>
              <a:cs typeface="Calibri"/>
            </a:endParaRPr>
          </a:p>
          <a:p>
            <a:endParaRPr lang="fr-FR" sz="2000">
              <a:latin typeface="Vista Slab OT Book"/>
            </a:endParaRPr>
          </a:p>
          <a:p>
            <a:r>
              <a:rPr lang="fr-FR" sz="2000">
                <a:latin typeface="Vista Slab OT Book"/>
              </a:rPr>
              <a:t>planification dynamique Scouts du monde</a:t>
            </a:r>
            <a:endParaRPr lang="fr-FR" sz="2000">
              <a:latin typeface="Vista Slab OT Book"/>
              <a:cs typeface="Calibri"/>
            </a:endParaRPr>
          </a:p>
          <a:p>
            <a:endParaRPr lang="fr-FR" sz="2000" u="sng">
              <a:latin typeface="Vista Slab OT Book"/>
            </a:endParaRPr>
          </a:p>
          <a:p>
            <a:r>
              <a:rPr lang="fr-FR" sz="2000" u="sng">
                <a:latin typeface="Vista Slab OT Book"/>
              </a:rPr>
              <a:t>PELIICCAN 2 : construction d'ici juin 2023 !</a:t>
            </a:r>
            <a:endParaRPr lang="fr-FR" sz="2000">
              <a:cs typeface="Calibri"/>
            </a:endParaRPr>
          </a:p>
        </p:txBody>
      </p:sp>
      <p:pic>
        <p:nvPicPr>
          <p:cNvPr id="5" name="Image 64">
            <a:extLst>
              <a:ext uri="{FF2B5EF4-FFF2-40B4-BE49-F238E27FC236}">
                <a16:creationId xmlns:a16="http://schemas.microsoft.com/office/drawing/2014/main" id="{13B40EE6-3BA0-231E-DCF9-EE44F6D492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34" y="4170849"/>
            <a:ext cx="635473" cy="336219"/>
          </a:xfrm>
          <a:prstGeom prst="rect">
            <a:avLst/>
          </a:prstGeom>
        </p:spPr>
      </p:pic>
      <p:pic>
        <p:nvPicPr>
          <p:cNvPr id="8" name="Image 64">
            <a:extLst>
              <a:ext uri="{FF2B5EF4-FFF2-40B4-BE49-F238E27FC236}">
                <a16:creationId xmlns:a16="http://schemas.microsoft.com/office/drawing/2014/main" id="{2A06A4C1-7315-7329-73FF-958D932E65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42" y="4817394"/>
            <a:ext cx="635473" cy="336219"/>
          </a:xfrm>
          <a:prstGeom prst="rect">
            <a:avLst/>
          </a:prstGeom>
        </p:spPr>
      </p:pic>
      <p:pic>
        <p:nvPicPr>
          <p:cNvPr id="10" name="Image 64">
            <a:extLst>
              <a:ext uri="{FF2B5EF4-FFF2-40B4-BE49-F238E27FC236}">
                <a16:creationId xmlns:a16="http://schemas.microsoft.com/office/drawing/2014/main" id="{432CB942-997F-2CD2-74A0-D1B2B2DD47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34" y="2669940"/>
            <a:ext cx="635473" cy="33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3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9596" y="503241"/>
            <a:ext cx="10970817" cy="1167226"/>
          </a:xfrm>
        </p:spPr>
        <p:txBody>
          <a:bodyPr>
            <a:normAutofit/>
          </a:bodyPr>
          <a:lstStyle/>
          <a:p>
            <a:r>
              <a:rPr lang="fr-FR" sz="4000">
                <a:latin typeface="DK Lemon Yellow Sun"/>
                <a:cs typeface="Calibri Light"/>
              </a:rPr>
              <a:t>CME &amp; Pédagogie ET formation </a:t>
            </a:r>
            <a:r>
              <a:rPr lang="fr-FR">
                <a:latin typeface="DK Lemon Yellow Sun"/>
                <a:cs typeface="Calibri Light"/>
              </a:rPr>
              <a:t>- </a:t>
            </a:r>
            <a:r>
              <a:rPr lang="fr-FR" sz="4000">
                <a:latin typeface="DK Lemon Yellow Sun"/>
                <a:cs typeface="Calibri Light"/>
              </a:rPr>
              <a:t>événements/productions</a:t>
            </a:r>
            <a:endParaRPr lang="fr-FR" sz="4800">
              <a:cs typeface="Calibri Light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492AA441-D51B-4EC6-9B13-B19C99229706}"/>
              </a:ext>
            </a:extLst>
          </p:cNvPr>
          <p:cNvSpPr txBox="1">
            <a:spLocks/>
          </p:cNvSpPr>
          <p:nvPr/>
        </p:nvSpPr>
        <p:spPr>
          <a:xfrm>
            <a:off x="1062567" y="1881477"/>
            <a:ext cx="10030114" cy="44113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endParaRPr lang="fr-FR" sz="2800">
              <a:latin typeface="Vista Slab OT Book" panose="02060504030204060204" pitchFamily="18" charset="0"/>
            </a:endParaRPr>
          </a:p>
        </p:txBody>
      </p:sp>
      <p:pic>
        <p:nvPicPr>
          <p:cNvPr id="6" name="Image 64">
            <a:extLst>
              <a:ext uri="{FF2B5EF4-FFF2-40B4-BE49-F238E27FC236}">
                <a16:creationId xmlns:a16="http://schemas.microsoft.com/office/drawing/2014/main" id="{EF860BF0-1836-4A1A-A1EB-5A7CEC42AC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34" y="2023395"/>
            <a:ext cx="635473" cy="3362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1CB098-DB9E-32E0-782A-D78FAF3A5232}"/>
              </a:ext>
            </a:extLst>
          </p:cNvPr>
          <p:cNvSpPr txBox="1"/>
          <p:nvPr/>
        </p:nvSpPr>
        <p:spPr>
          <a:xfrm>
            <a:off x="1382865" y="2195730"/>
            <a:ext cx="4610826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1400">
                <a:latin typeface="Vista Slab OT Book"/>
              </a:rPr>
              <a:t>ASAF Référents formation le 15 décembre / 7 régions représentées - W sur la fonction</a:t>
            </a:r>
            <a:endParaRPr lang="fr-FR" sz="140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fr-FR" sz="1400">
                <a:latin typeface="Vista Slab OT Book"/>
              </a:rPr>
              <a:t>ENI : WE internationaux fin </a:t>
            </a:r>
            <a:r>
              <a:rPr lang="fr-FR" sz="1400" err="1">
                <a:latin typeface="Vista Slab OT Book"/>
              </a:rPr>
              <a:t>nov</a:t>
            </a:r>
            <a:r>
              <a:rPr lang="fr-FR" sz="1400">
                <a:latin typeface="Vista Slab OT Book"/>
              </a:rPr>
              <a:t> / début </a:t>
            </a:r>
            <a:r>
              <a:rPr lang="fr-FR" sz="1400" err="1">
                <a:latin typeface="Vista Slab OT Book"/>
              </a:rPr>
              <a:t>déc</a:t>
            </a:r>
            <a:r>
              <a:rPr lang="fr-FR" sz="1400">
                <a:latin typeface="Vista Slab OT Book"/>
              </a:rPr>
              <a:t> / prépa séjours : une 40 aine de porteur de projets formés</a:t>
            </a:r>
          </a:p>
          <a:p>
            <a:pPr marL="285750" indent="-285750">
              <a:buFont typeface="Arial"/>
              <a:buChar char="•"/>
            </a:pPr>
            <a:r>
              <a:rPr lang="fr-FR" sz="1400">
                <a:latin typeface="Vista Slab OT Book"/>
              </a:rPr>
              <a:t>WE ENT inclusion – 14-15/01/22 - Colombelles(14)</a:t>
            </a:r>
          </a:p>
          <a:p>
            <a:endParaRPr lang="fr-FR" sz="2800">
              <a:latin typeface="Vista Slab OT Book"/>
            </a:endParaRPr>
          </a:p>
        </p:txBody>
      </p:sp>
      <p:pic>
        <p:nvPicPr>
          <p:cNvPr id="3" name="Image 64">
            <a:extLst>
              <a:ext uri="{FF2B5EF4-FFF2-40B4-BE49-F238E27FC236}">
                <a16:creationId xmlns:a16="http://schemas.microsoft.com/office/drawing/2014/main" id="{A6F656A7-F0AB-C365-2423-2025CB1A67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750" y="1790837"/>
            <a:ext cx="635473" cy="336219"/>
          </a:xfrm>
          <a:prstGeom prst="rect">
            <a:avLst/>
          </a:prstGeom>
        </p:spPr>
      </p:pic>
      <p:pic>
        <p:nvPicPr>
          <p:cNvPr id="4" name="Image 64">
            <a:extLst>
              <a:ext uri="{FF2B5EF4-FFF2-40B4-BE49-F238E27FC236}">
                <a16:creationId xmlns:a16="http://schemas.microsoft.com/office/drawing/2014/main" id="{8E1AF770-1C42-0AA5-82BD-87C03956CB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2" y="4428148"/>
            <a:ext cx="635473" cy="3362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12D6CC-5A49-7AC8-D677-86F9A85EBA0A}"/>
              </a:ext>
            </a:extLst>
          </p:cNvPr>
          <p:cNvSpPr txBox="1"/>
          <p:nvPr/>
        </p:nvSpPr>
        <p:spPr>
          <a:xfrm>
            <a:off x="6528838" y="1671236"/>
            <a:ext cx="442280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>
                <a:latin typeface="Vista Slab OT Book"/>
                <a:cs typeface="Calibri" panose="020F0502020204030204"/>
              </a:rPr>
              <a:t>A venir ( janvier/ février)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ACFA77-A2E5-F6EE-F56A-0EC3F4D715CD}"/>
              </a:ext>
            </a:extLst>
          </p:cNvPr>
          <p:cNvSpPr txBox="1"/>
          <p:nvPr/>
        </p:nvSpPr>
        <p:spPr>
          <a:xfrm>
            <a:off x="1382864" y="1710820"/>
            <a:ext cx="340350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>
                <a:latin typeface="Vista Slab OT Book"/>
              </a:rPr>
              <a:t>Passés (Décembre)</a:t>
            </a:r>
            <a:endParaRPr lang="en-US">
              <a:cs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BE1AAC-AF64-37F9-9247-E1F1E1A33F5E}"/>
              </a:ext>
            </a:extLst>
          </p:cNvPr>
          <p:cNvSpPr txBox="1"/>
          <p:nvPr/>
        </p:nvSpPr>
        <p:spPr>
          <a:xfrm>
            <a:off x="6469462" y="2195730"/>
            <a:ext cx="4699892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1400">
                <a:latin typeface="Vista Slab OT Book"/>
                <a:cs typeface="Calibri" panose="020F0502020204030204"/>
              </a:rPr>
              <a:t>WE pédagogique de branches – 28&amp;29 janvier</a:t>
            </a:r>
          </a:p>
          <a:p>
            <a:pPr marL="285750" indent="-285750">
              <a:buFont typeface="Arial"/>
              <a:buChar char="•"/>
            </a:pPr>
            <a:r>
              <a:rPr lang="fr-FR" sz="1400">
                <a:latin typeface="Vista Slab OT Book"/>
                <a:cs typeface="Calibri" panose="020F0502020204030204"/>
              </a:rPr>
              <a:t>+ WE bilan des rassemblements et projection 2023</a:t>
            </a:r>
          </a:p>
          <a:p>
            <a:pPr marL="285750" indent="-285750">
              <a:buFont typeface="Arial"/>
              <a:buChar char="•"/>
            </a:pPr>
            <a:r>
              <a:rPr lang="fr-FR" sz="1400">
                <a:latin typeface="Vista Slab OT Book"/>
                <a:cs typeface="Calibri" panose="020F0502020204030204"/>
              </a:rPr>
              <a:t>WE formation  G&amp;S – rencontres Rennes – 21 et 22 janvier</a:t>
            </a:r>
          </a:p>
          <a:p>
            <a:pPr marL="285750" indent="-285750">
              <a:buFont typeface="Arial"/>
              <a:buChar char="•"/>
            </a:pPr>
            <a:endParaRPr lang="fr-FR" sz="1400">
              <a:latin typeface="Vista Slab OT Book"/>
              <a:cs typeface="Calibri" panose="020F0502020204030204"/>
            </a:endParaRPr>
          </a:p>
          <a:p>
            <a:endParaRPr lang="fr-FR" sz="1400">
              <a:latin typeface="Vista Slab OT Book"/>
            </a:endParaRPr>
          </a:p>
          <a:p>
            <a:endParaRPr lang="fr-FR" sz="2800">
              <a:latin typeface="Vista Slab OT Book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E832C8-7055-1CE8-0D08-674DFDEC2DFB}"/>
              </a:ext>
            </a:extLst>
          </p:cNvPr>
          <p:cNvSpPr txBox="1"/>
          <p:nvPr/>
        </p:nvSpPr>
        <p:spPr>
          <a:xfrm>
            <a:off x="1264110" y="4244222"/>
            <a:ext cx="340350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>
                <a:latin typeface="Vista Slab OT Book"/>
              </a:rPr>
              <a:t>Productions :</a:t>
            </a:r>
            <a:endParaRPr lang="en-US">
              <a:cs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51C6CD-AA27-CC8C-623F-CB4BEDCDB52E}"/>
              </a:ext>
            </a:extLst>
          </p:cNvPr>
          <p:cNvSpPr txBox="1"/>
          <p:nvPr/>
        </p:nvSpPr>
        <p:spPr>
          <a:xfrm>
            <a:off x="3738137" y="4432248"/>
            <a:ext cx="769841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>
                <a:latin typeface="Vista Slab OT Book"/>
              </a:rPr>
              <a:t>L'idéal laïque - </a:t>
            </a:r>
            <a:r>
              <a:rPr lang="fr-FR">
                <a:highlight>
                  <a:srgbClr val="FFFF00"/>
                </a:highlight>
                <a:latin typeface="Vista Slab OT Book"/>
              </a:rPr>
              <a:t>avis CME pour CD</a:t>
            </a:r>
            <a:endParaRPr lang="en-US">
              <a:highlight>
                <a:srgbClr val="FFFF00"/>
              </a:highlight>
            </a:endParaRPr>
          </a:p>
          <a:p>
            <a:pPr marL="285750" indent="-285750">
              <a:buFont typeface="Arial"/>
              <a:buChar char="•"/>
            </a:pPr>
            <a:r>
              <a:rPr lang="fr-FR">
                <a:latin typeface="Vista Slab OT Book"/>
              </a:rPr>
              <a:t>Guide pour garantir aux jeunes et adultes trans leur place dans les Accueils de scoutisme, ACM,… ( en cours de validation)</a:t>
            </a:r>
          </a:p>
          <a:p>
            <a:pPr marL="285750" indent="-285750">
              <a:buFont typeface="Arial"/>
              <a:buChar char="•"/>
            </a:pPr>
            <a:r>
              <a:rPr lang="fr-FR">
                <a:latin typeface="Vista Slab OT Book"/>
              </a:rPr>
              <a:t>Guide interne : Reconnaissance et valorisation (validé)</a:t>
            </a:r>
          </a:p>
        </p:txBody>
      </p:sp>
    </p:spTree>
    <p:extLst>
      <p:ext uri="{BB962C8B-B14F-4D97-AF65-F5344CB8AC3E}">
        <p14:creationId xmlns:p14="http://schemas.microsoft.com/office/powerpoint/2010/main" val="348502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03241"/>
            <a:ext cx="10515600" cy="1325563"/>
          </a:xfrm>
        </p:spPr>
        <p:txBody>
          <a:bodyPr/>
          <a:lstStyle/>
          <a:p>
            <a:r>
              <a:rPr lang="fr-FR" sz="4000">
                <a:latin typeface="DK Lemon Yellow Sun"/>
                <a:cs typeface="Calibri Light"/>
              </a:rPr>
              <a:t>CME &amp; Pédagogie ET formation</a:t>
            </a:r>
            <a:r>
              <a:rPr lang="fr-FR">
                <a:latin typeface="DK Lemon Yellow Sun"/>
                <a:cs typeface="Calibri Light"/>
              </a:rPr>
              <a:t> - Indicateurs</a:t>
            </a:r>
            <a:endParaRPr lang="en-US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492AA441-D51B-4EC6-9B13-B19C99229706}"/>
              </a:ext>
            </a:extLst>
          </p:cNvPr>
          <p:cNvSpPr txBox="1">
            <a:spLocks/>
          </p:cNvSpPr>
          <p:nvPr/>
        </p:nvSpPr>
        <p:spPr>
          <a:xfrm>
            <a:off x="1062567" y="1881477"/>
            <a:ext cx="10030114" cy="44113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endParaRPr lang="fr-FR" sz="2800">
              <a:latin typeface="Vista Slab OT Book" panose="02060504030204060204" pitchFamily="18" charset="0"/>
            </a:endParaRPr>
          </a:p>
        </p:txBody>
      </p:sp>
      <p:pic>
        <p:nvPicPr>
          <p:cNvPr id="6" name="Image 64">
            <a:extLst>
              <a:ext uri="{FF2B5EF4-FFF2-40B4-BE49-F238E27FC236}">
                <a16:creationId xmlns:a16="http://schemas.microsoft.com/office/drawing/2014/main" id="{EF860BF0-1836-4A1A-A1EB-5A7CEC42AC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54" y="1780941"/>
            <a:ext cx="635473" cy="336219"/>
          </a:xfrm>
          <a:prstGeom prst="rect">
            <a:avLst/>
          </a:prstGeom>
        </p:spPr>
      </p:pic>
      <p:pic>
        <p:nvPicPr>
          <p:cNvPr id="4" name="Image 64">
            <a:extLst>
              <a:ext uri="{FF2B5EF4-FFF2-40B4-BE49-F238E27FC236}">
                <a16:creationId xmlns:a16="http://schemas.microsoft.com/office/drawing/2014/main" id="{8E1AF770-1C42-0AA5-82BD-87C03956CB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503" y="1785888"/>
            <a:ext cx="635473" cy="336219"/>
          </a:xfrm>
          <a:prstGeom prst="rect">
            <a:avLst/>
          </a:prstGeom>
        </p:spPr>
      </p:pic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2B42F66E-15B2-4DDB-7736-9DE851F73E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644055"/>
              </p:ext>
            </p:extLst>
          </p:nvPr>
        </p:nvGraphicFramePr>
        <p:xfrm>
          <a:off x="1249680" y="1642713"/>
          <a:ext cx="4717346" cy="448261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58634">
                  <a:extLst>
                    <a:ext uri="{9D8B030D-6E8A-4147-A177-3AD203B41FA5}">
                      <a16:colId xmlns:a16="http://schemas.microsoft.com/office/drawing/2014/main" val="1055691307"/>
                    </a:ext>
                  </a:extLst>
                </a:gridCol>
                <a:gridCol w="1026720">
                  <a:extLst>
                    <a:ext uri="{9D8B030D-6E8A-4147-A177-3AD203B41FA5}">
                      <a16:colId xmlns:a16="http://schemas.microsoft.com/office/drawing/2014/main" val="1670453259"/>
                    </a:ext>
                  </a:extLst>
                </a:gridCol>
                <a:gridCol w="952654">
                  <a:extLst>
                    <a:ext uri="{9D8B030D-6E8A-4147-A177-3AD203B41FA5}">
                      <a16:colId xmlns:a16="http://schemas.microsoft.com/office/drawing/2014/main" val="1737582995"/>
                    </a:ext>
                  </a:extLst>
                </a:gridCol>
                <a:gridCol w="1179338">
                  <a:extLst>
                    <a:ext uri="{9D8B030D-6E8A-4147-A177-3AD203B41FA5}">
                      <a16:colId xmlns:a16="http://schemas.microsoft.com/office/drawing/2014/main" val="187341733"/>
                    </a:ext>
                  </a:extLst>
                </a:gridCol>
              </a:tblGrid>
              <a:tr h="48836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Passé</a:t>
                      </a:r>
                    </a:p>
                    <a:p>
                      <a:pPr lvl="0">
                        <a:buNone/>
                      </a:pPr>
                      <a:r>
                        <a:rPr lang="en-US" sz="1400" err="1"/>
                        <a:t>Quantité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Passé</a:t>
                      </a:r>
                    </a:p>
                    <a:p>
                      <a:pPr lvl="0">
                        <a:buNone/>
                      </a:pPr>
                      <a:r>
                        <a:rPr lang="en-US" sz="1400" err="1"/>
                        <a:t>Effectifs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A </a:t>
                      </a:r>
                      <a:r>
                        <a:rPr lang="en-US" sz="1400" err="1"/>
                        <a:t>venir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567518"/>
                  </a:ext>
                </a:extLst>
              </a:tr>
              <a:tr h="674408">
                <a:tc>
                  <a:txBody>
                    <a:bodyPr/>
                    <a:lstStyle/>
                    <a:p>
                      <a:r>
                        <a:rPr lang="fr-FR" sz="1400" noProof="0"/>
                        <a:t>Période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noProof="0"/>
                        <a:t>Vacances</a:t>
                      </a:r>
                      <a:endParaRPr lang="fr-FR" noProof="0"/>
                    </a:p>
                    <a:p>
                      <a:pPr lvl="0">
                        <a:buNone/>
                      </a:pPr>
                      <a:r>
                        <a:rPr lang="fr-FR" sz="1400" noProof="0"/>
                        <a:t>décembre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400" noProof="0"/>
                        <a:t>Vacances</a:t>
                      </a:r>
                      <a:endParaRPr lang="fr-FR" noProof="0"/>
                    </a:p>
                    <a:p>
                      <a:pPr lvl="0">
                        <a:buNone/>
                      </a:pPr>
                      <a:r>
                        <a:rPr lang="fr-FR" sz="1400" noProof="0"/>
                        <a:t>décembre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noProof="0"/>
                        <a:t>Vacances Février + janvier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729262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fr-FR" sz="1400" noProof="0"/>
                        <a:t>ASF/BAFA - SG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noProof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473874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fr-FR" sz="1400" noProof="0"/>
                        <a:t>ASF/BAFA - Appro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/>
                        <a:t>0 ( 1 annulé)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noProof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987875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fr-FR" sz="1400" noProof="0"/>
                        <a:t>ASF/BAFD SG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noProof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87785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fr-FR" sz="1400" noProof="0"/>
                        <a:t>ASF/BAFD appro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noProof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455418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fr-FR" sz="1400" noProof="0"/>
                        <a:t>FDF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/>
                        <a:t>0 (1 annulée)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noProof="0"/>
                        <a:t>1 (janvier)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891827"/>
                  </a:ext>
                </a:extLst>
              </a:tr>
              <a:tr h="67440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400" noProof="0"/>
                        <a:t>autre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400" noProof="0"/>
                        <a:t>1WE suivi, bilan DSF + écriture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400" noProof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80618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4286503-6FE9-EB44-3C32-D97E5FE340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143000"/>
              </p:ext>
            </p:extLst>
          </p:nvPr>
        </p:nvGraphicFramePr>
        <p:xfrm>
          <a:off x="6867895" y="1652649"/>
          <a:ext cx="4643220" cy="4293617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160805">
                  <a:extLst>
                    <a:ext uri="{9D8B030D-6E8A-4147-A177-3AD203B41FA5}">
                      <a16:colId xmlns:a16="http://schemas.microsoft.com/office/drawing/2014/main" val="1055691307"/>
                    </a:ext>
                  </a:extLst>
                </a:gridCol>
                <a:gridCol w="1160805">
                  <a:extLst>
                    <a:ext uri="{9D8B030D-6E8A-4147-A177-3AD203B41FA5}">
                      <a16:colId xmlns:a16="http://schemas.microsoft.com/office/drawing/2014/main" val="1670453259"/>
                    </a:ext>
                  </a:extLst>
                </a:gridCol>
                <a:gridCol w="1160805">
                  <a:extLst>
                    <a:ext uri="{9D8B030D-6E8A-4147-A177-3AD203B41FA5}">
                      <a16:colId xmlns:a16="http://schemas.microsoft.com/office/drawing/2014/main" val="2388510626"/>
                    </a:ext>
                  </a:extLst>
                </a:gridCol>
                <a:gridCol w="1160805">
                  <a:extLst>
                    <a:ext uri="{9D8B030D-6E8A-4147-A177-3AD203B41FA5}">
                      <a16:colId xmlns:a16="http://schemas.microsoft.com/office/drawing/2014/main" val="187341733"/>
                    </a:ext>
                  </a:extLst>
                </a:gridCol>
              </a:tblGrid>
              <a:tr h="593683">
                <a:tc>
                  <a:txBody>
                    <a:bodyPr/>
                    <a:lstStyle/>
                    <a:p>
                      <a:r>
                        <a:rPr lang="fr-FR" sz="1400" noProof="0"/>
                        <a:t>Camps, séjours événements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noProof="0"/>
                        <a:t>Passé</a:t>
                      </a:r>
                    </a:p>
                    <a:p>
                      <a:pPr lvl="0">
                        <a:buNone/>
                      </a:pPr>
                      <a:r>
                        <a:rPr lang="fr-FR" sz="1400" noProof="0"/>
                        <a:t>Quantité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400" noProof="0"/>
                        <a:t>Passé</a:t>
                      </a:r>
                    </a:p>
                    <a:p>
                      <a:pPr lvl="0">
                        <a:buNone/>
                      </a:pPr>
                      <a:r>
                        <a:rPr lang="fr-FR" sz="1400" noProof="0"/>
                        <a:t>effectifs</a:t>
                      </a:r>
                      <a:endParaRPr lang="fr-FR"/>
                    </a:p>
                    <a:p>
                      <a:pPr lvl="0">
                        <a:buNone/>
                      </a:pPr>
                      <a:endParaRPr lang="fr-FR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noProof="0"/>
                        <a:t>A venir</a:t>
                      </a:r>
                    </a:p>
                    <a:p>
                      <a:pPr lvl="0">
                        <a:buNone/>
                      </a:pPr>
                      <a:r>
                        <a:rPr lang="fr-FR" sz="1400" noProof="0"/>
                        <a:t>Février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729262"/>
                  </a:ext>
                </a:extLst>
              </a:tr>
              <a:tr h="59368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400" noProof="0"/>
                        <a:t>Période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400" noProof="0"/>
                        <a:t>Vacances</a:t>
                      </a:r>
                      <a:endParaRPr lang="fr-FR" noProof="0"/>
                    </a:p>
                    <a:p>
                      <a:pPr lvl="0" algn="ctr">
                        <a:buNone/>
                      </a:pPr>
                      <a:r>
                        <a:rPr lang="fr-FR" sz="1400" noProof="0"/>
                        <a:t>décembre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400" noProof="0"/>
                        <a:t>Vacances</a:t>
                      </a:r>
                      <a:endParaRPr lang="fr-FR" noProof="0"/>
                    </a:p>
                    <a:p>
                      <a:pPr lvl="0" algn="ctr">
                        <a:buNone/>
                      </a:pPr>
                      <a:r>
                        <a:rPr lang="fr-FR" sz="1400" noProof="0"/>
                        <a:t>décembre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400" noProof="0"/>
                        <a:t>Vacances Février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82710"/>
                  </a:ext>
                </a:extLst>
              </a:tr>
              <a:tr h="593683">
                <a:tc>
                  <a:txBody>
                    <a:bodyPr/>
                    <a:lstStyle/>
                    <a:p>
                      <a:r>
                        <a:rPr lang="fr-FR" sz="1600" noProof="0"/>
                        <a:t>Groupes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r-FR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/>
                        <a:t>2 déclarés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473874"/>
                  </a:ext>
                </a:extLst>
              </a:tr>
              <a:tr h="593683">
                <a:tc>
                  <a:txBody>
                    <a:bodyPr/>
                    <a:lstStyle/>
                    <a:p>
                      <a:r>
                        <a:rPr lang="fr-FR" sz="1600" noProof="0"/>
                        <a:t>Unités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r-FR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987875"/>
                  </a:ext>
                </a:extLst>
              </a:tr>
              <a:tr h="593683">
                <a:tc>
                  <a:txBody>
                    <a:bodyPr/>
                    <a:lstStyle/>
                    <a:p>
                      <a:r>
                        <a:rPr lang="fr-FR" sz="1600" noProof="0"/>
                        <a:t>SV-Mineurs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r-FR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87785"/>
                  </a:ext>
                </a:extLst>
              </a:tr>
              <a:tr h="593683">
                <a:tc>
                  <a:txBody>
                    <a:bodyPr/>
                    <a:lstStyle/>
                    <a:p>
                      <a:r>
                        <a:rPr lang="en-US" sz="1600"/>
                        <a:t>SV-</a:t>
                      </a:r>
                      <a:r>
                        <a:rPr lang="en-US" sz="1600" err="1"/>
                        <a:t>Adultes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455418"/>
                  </a:ext>
                </a:extLst>
              </a:tr>
              <a:tr h="593683">
                <a:tc>
                  <a:txBody>
                    <a:bodyPr/>
                    <a:lstStyle/>
                    <a:p>
                      <a:r>
                        <a:rPr lang="en-US" sz="1600" err="1"/>
                        <a:t>Régions</a:t>
                      </a:r>
                      <a:r>
                        <a:rPr lang="en-US" sz="1600"/>
                        <a:t> / </a:t>
                      </a:r>
                      <a:r>
                        <a:rPr lang="en-US" sz="1600" err="1"/>
                        <a:t>Centres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891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00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78661" y="2212398"/>
            <a:ext cx="5654963" cy="1325563"/>
          </a:xfrm>
        </p:spPr>
        <p:txBody>
          <a:bodyPr>
            <a:normAutofit fontScale="90000"/>
          </a:bodyPr>
          <a:lstStyle/>
          <a:p>
            <a:r>
              <a:rPr lang="fr-FR" sz="4000">
                <a:latin typeface="Vista Slab OT Book"/>
              </a:rPr>
              <a:t>CAF</a:t>
            </a:r>
            <a:br>
              <a:rPr lang="fr-FR" sz="4000">
                <a:latin typeface="Vista Slab OT Book"/>
              </a:rPr>
            </a:br>
            <a:r>
              <a:rPr lang="fr-FR" sz="4000">
                <a:latin typeface="Vista Slab OT Book"/>
              </a:rPr>
              <a:t>&amp;</a:t>
            </a:r>
            <a:br>
              <a:rPr lang="fr-FR" sz="4000">
                <a:latin typeface="Vista Slab OT Book"/>
              </a:rPr>
            </a:br>
            <a:r>
              <a:rPr lang="fr-FR" sz="4000">
                <a:latin typeface="Vista Slab OT Book"/>
              </a:rPr>
              <a:t>Les appuis </a:t>
            </a:r>
            <a:r>
              <a:rPr lang="fr-FR" sz="4000" err="1">
                <a:latin typeface="Vista Slab OT Book"/>
              </a:rPr>
              <a:t>éclés</a:t>
            </a:r>
            <a:endParaRPr lang="fr-FR" sz="4000">
              <a:latin typeface="Vista Slab OT Book"/>
            </a:endParaRPr>
          </a:p>
        </p:txBody>
      </p:sp>
    </p:spTree>
    <p:extLst>
      <p:ext uri="{BB962C8B-B14F-4D97-AF65-F5344CB8AC3E}">
        <p14:creationId xmlns:p14="http://schemas.microsoft.com/office/powerpoint/2010/main" val="1215582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C5171-6BCE-4B2D-8066-E9BFD4796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DK Lemon Yellow Sun"/>
              </a:rPr>
              <a:t>Retour des </a:t>
            </a:r>
            <a:r>
              <a:rPr lang="en-US" err="1">
                <a:latin typeface="DK Lemon Yellow Sun"/>
              </a:rPr>
              <a:t>groupes</a:t>
            </a:r>
            <a:r>
              <a:rPr lang="en-US">
                <a:latin typeface="DK Lemon Yellow Sun"/>
              </a:rPr>
              <a:t> de travail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AFE2E-C273-5C73-6E7D-CF534B4A2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>
                <a:latin typeface="Vista Slab OT Book"/>
              </a:rPr>
              <a:t>CAF Immo (3 </a:t>
            </a:r>
            <a:r>
              <a:rPr lang="en-US" err="1">
                <a:latin typeface="Vista Slab OT Book"/>
              </a:rPr>
              <a:t>janvier</a:t>
            </a:r>
            <a:r>
              <a:rPr lang="en-US">
                <a:latin typeface="Vista Slab OT Book"/>
              </a:rPr>
              <a:t>) : </a:t>
            </a:r>
            <a:r>
              <a:rPr lang="en-US" err="1">
                <a:latin typeface="Vista Slab OT Book"/>
              </a:rPr>
              <a:t>Poursuite</a:t>
            </a:r>
            <a:r>
              <a:rPr lang="en-US">
                <a:latin typeface="Vista Slab OT Book"/>
              </a:rPr>
              <a:t> du travail sur le catalogue, le SDI et revue de </a:t>
            </a:r>
            <a:r>
              <a:rPr lang="en-US" err="1">
                <a:latin typeface="Vista Slab OT Book"/>
              </a:rPr>
              <a:t>portefeuille</a:t>
            </a:r>
            <a:r>
              <a:rPr lang="en-US">
                <a:latin typeface="Vista Slab OT Book"/>
              </a:rPr>
              <a:t> des ventes </a:t>
            </a:r>
            <a:r>
              <a:rPr lang="en-US" err="1">
                <a:latin typeface="Vista Slab OT Book"/>
              </a:rPr>
              <a:t>en</a:t>
            </a:r>
            <a:r>
              <a:rPr lang="en-US">
                <a:latin typeface="Vista Slab OT Book"/>
              </a:rPr>
              <a:t> </a:t>
            </a:r>
            <a:r>
              <a:rPr lang="en-US" err="1">
                <a:latin typeface="Vista Slab OT Book"/>
              </a:rPr>
              <a:t>cours</a:t>
            </a:r>
            <a:r>
              <a:rPr lang="en-US">
                <a:latin typeface="Vista Slab OT Book"/>
              </a:rPr>
              <a:t>.</a:t>
            </a:r>
            <a:endParaRPr lang="en-US"/>
          </a:p>
          <a:p>
            <a:pPr>
              <a:lnSpc>
                <a:spcPct val="120000"/>
              </a:lnSpc>
            </a:pPr>
            <a:endParaRPr lang="en-US"/>
          </a:p>
          <a:p>
            <a:pPr>
              <a:lnSpc>
                <a:spcPct val="120000"/>
              </a:lnSpc>
            </a:pPr>
            <a:r>
              <a:rPr lang="en-US">
                <a:latin typeface="Vista Slab OT Book"/>
              </a:rPr>
              <a:t>Contribution : </a:t>
            </a:r>
            <a:r>
              <a:rPr lang="en-US" err="1">
                <a:latin typeface="Vista Slab OT Book"/>
              </a:rPr>
              <a:t>plusieurs</a:t>
            </a:r>
            <a:r>
              <a:rPr lang="en-US">
                <a:latin typeface="Vista Slab OT Book"/>
              </a:rPr>
              <a:t> </a:t>
            </a:r>
            <a:r>
              <a:rPr lang="en-US" err="1">
                <a:latin typeface="Vista Slab OT Book"/>
              </a:rPr>
              <a:t>hypothèses</a:t>
            </a:r>
            <a:r>
              <a:rPr lang="en-US">
                <a:latin typeface="Vista Slab OT Book"/>
              </a:rPr>
              <a:t> de travail </a:t>
            </a:r>
            <a:r>
              <a:rPr lang="en-US" err="1">
                <a:latin typeface="Vista Slab OT Book"/>
              </a:rPr>
              <a:t>en</a:t>
            </a:r>
            <a:r>
              <a:rPr lang="en-US">
                <a:latin typeface="Vista Slab OT Book"/>
              </a:rPr>
              <a:t> </a:t>
            </a:r>
            <a:r>
              <a:rPr lang="en-US" err="1">
                <a:latin typeface="Vista Slab OT Book"/>
              </a:rPr>
              <a:t>cours</a:t>
            </a:r>
            <a:r>
              <a:rPr lang="en-US">
                <a:latin typeface="Vista Slab OT Book"/>
              </a:rPr>
              <a:t>. </a:t>
            </a:r>
            <a:endParaRPr lang="en-US"/>
          </a:p>
          <a:p>
            <a:pPr marL="0" indent="0">
              <a:lnSpc>
                <a:spcPct val="120000"/>
              </a:lnSpc>
              <a:buNone/>
            </a:pPr>
            <a:r>
              <a:rPr lang="en-US">
                <a:latin typeface="Vista Slab OT Book"/>
              </a:rPr>
              <a:t>2 </a:t>
            </a:r>
            <a:r>
              <a:rPr lang="en-US" err="1">
                <a:latin typeface="Vista Slab OT Book"/>
              </a:rPr>
              <a:t>réunions</a:t>
            </a:r>
            <a:r>
              <a:rPr lang="en-US">
                <a:latin typeface="Vista Slab OT Book"/>
              </a:rPr>
              <a:t> </a:t>
            </a:r>
            <a:r>
              <a:rPr lang="en-US" err="1">
                <a:latin typeface="Vista Slab OT Book"/>
              </a:rPr>
              <a:t>en</a:t>
            </a:r>
            <a:r>
              <a:rPr lang="en-US">
                <a:latin typeface="Vista Slab OT Book"/>
              </a:rPr>
              <a:t> </a:t>
            </a:r>
            <a:r>
              <a:rPr lang="en-US" err="1">
                <a:latin typeface="Vista Slab OT Book"/>
              </a:rPr>
              <a:t>décembre</a:t>
            </a:r>
            <a:r>
              <a:rPr lang="en-US">
                <a:latin typeface="Vista Slab OT Book"/>
              </a:rPr>
              <a:t> </a:t>
            </a:r>
            <a:endParaRPr lang="en-US"/>
          </a:p>
          <a:p>
            <a:pPr>
              <a:lnSpc>
                <a:spcPct val="120000"/>
              </a:lnSpc>
            </a:pPr>
            <a:endParaRPr lang="en-US"/>
          </a:p>
          <a:p>
            <a:pPr>
              <a:lnSpc>
                <a:spcPct val="120000"/>
              </a:lnSpc>
            </a:pPr>
            <a:r>
              <a:rPr lang="en-US">
                <a:latin typeface="Vista Slab OT Book"/>
              </a:rPr>
              <a:t>Groupe CEE : </a:t>
            </a:r>
            <a:r>
              <a:rPr lang="en-US" err="1">
                <a:latin typeface="Vista Slab OT Book"/>
              </a:rPr>
              <a:t>Lancement</a:t>
            </a:r>
            <a:r>
              <a:rPr lang="en-US">
                <a:latin typeface="Vista Slab OT Book"/>
              </a:rPr>
              <a:t> 2e </a:t>
            </a:r>
            <a:r>
              <a:rPr lang="en-US" err="1">
                <a:latin typeface="Vista Slab OT Book"/>
              </a:rPr>
              <a:t>période</a:t>
            </a:r>
            <a:r>
              <a:rPr lang="en-US">
                <a:latin typeface="Vista Slab OT Book"/>
              </a:rPr>
              <a:t> (</a:t>
            </a:r>
            <a:r>
              <a:rPr lang="en-US" err="1">
                <a:latin typeface="Vista Slab OT Book"/>
              </a:rPr>
              <a:t>jan.</a:t>
            </a:r>
            <a:r>
              <a:rPr lang="en-US">
                <a:latin typeface="Vista Slab OT Book"/>
              </a:rPr>
              <a:t> à mars 2023) :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>
                <a:latin typeface="Vista Slab OT Book"/>
              </a:rPr>
              <a:t>Mise </a:t>
            </a:r>
            <a:r>
              <a:rPr lang="en-US" err="1">
                <a:latin typeface="Vista Slab OT Book"/>
              </a:rPr>
              <a:t>en</a:t>
            </a:r>
            <a:r>
              <a:rPr lang="en-US">
                <a:latin typeface="Vista Slab OT Book"/>
              </a:rPr>
              <a:t> </a:t>
            </a:r>
            <a:r>
              <a:rPr lang="en-US" err="1">
                <a:latin typeface="Vista Slab OT Book"/>
              </a:rPr>
              <a:t>commun</a:t>
            </a:r>
            <a:r>
              <a:rPr lang="en-US">
                <a:latin typeface="Vista Slab OT Book"/>
              </a:rPr>
              <a:t> des travaux </a:t>
            </a:r>
            <a:r>
              <a:rPr lang="en-US" err="1">
                <a:latin typeface="Vista Slab OT Book"/>
              </a:rPr>
              <a:t>bénévoles</a:t>
            </a:r>
            <a:r>
              <a:rPr lang="en-US">
                <a:latin typeface="Vista Slab OT Book"/>
              </a:rPr>
              <a:t> et </a:t>
            </a:r>
            <a:r>
              <a:rPr lang="en-US" err="1">
                <a:latin typeface="Vista Slab OT Book"/>
              </a:rPr>
              <a:t>salarié</a:t>
            </a:r>
            <a:r>
              <a:rPr lang="en-US">
                <a:latin typeface="Vista Slab OT Book"/>
              </a:rPr>
              <a:t>-es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>
                <a:latin typeface="Vista Slab OT Book"/>
              </a:rPr>
              <a:t>2. Validation du diagnostic/</a:t>
            </a:r>
            <a:r>
              <a:rPr lang="en-US" err="1">
                <a:latin typeface="Vista Slab OT Book"/>
              </a:rPr>
              <a:t>état</a:t>
            </a:r>
            <a:r>
              <a:rPr lang="en-US">
                <a:latin typeface="Vista Slab OT Book"/>
              </a:rPr>
              <a:t> des </a:t>
            </a:r>
            <a:r>
              <a:rPr lang="en-US" err="1">
                <a:latin typeface="Vista Slab OT Book"/>
              </a:rPr>
              <a:t>lieux</a:t>
            </a:r>
            <a:r>
              <a:rPr lang="en-US">
                <a:latin typeface="Vista Slab OT Book"/>
              </a:rPr>
              <a:t> interne et de </a:t>
            </a:r>
            <a:r>
              <a:rPr lang="en-US" err="1">
                <a:latin typeface="Vista Slab OT Book"/>
              </a:rPr>
              <a:t>l’étude</a:t>
            </a:r>
            <a:r>
              <a:rPr lang="en-US">
                <a:latin typeface="Vista Slab OT Book"/>
              </a:rPr>
              <a:t> de </a:t>
            </a:r>
            <a:r>
              <a:rPr lang="en-US" err="1">
                <a:latin typeface="Vista Slab OT Book"/>
              </a:rPr>
              <a:t>marché</a:t>
            </a:r>
            <a:r>
              <a:rPr lang="en-US">
                <a:latin typeface="Vista Slab OT Book"/>
              </a:rPr>
              <a:t> avec </a:t>
            </a:r>
            <a:r>
              <a:rPr lang="en-US" err="1">
                <a:latin typeface="Vista Slab OT Book"/>
              </a:rPr>
              <a:t>problématiques</a:t>
            </a:r>
            <a:r>
              <a:rPr lang="en-US">
                <a:latin typeface="Vista Slab OT Book"/>
              </a:rPr>
              <a:t> et </a:t>
            </a:r>
            <a:r>
              <a:rPr lang="en-US" err="1">
                <a:latin typeface="Vista Slab OT Book"/>
              </a:rPr>
              <a:t>enjeux</a:t>
            </a:r>
            <a:r>
              <a:rPr lang="en-US">
                <a:latin typeface="Vista Slab OT Book"/>
              </a:rPr>
              <a:t> </a:t>
            </a:r>
            <a:r>
              <a:rPr lang="en-US" err="1">
                <a:latin typeface="Vista Slab OT Book"/>
              </a:rPr>
              <a:t>auxquels</a:t>
            </a:r>
            <a:r>
              <a:rPr lang="en-US">
                <a:latin typeface="Vista Slab OT Book"/>
              </a:rPr>
              <a:t> le document cadre </a:t>
            </a:r>
            <a:r>
              <a:rPr lang="en-US" err="1">
                <a:latin typeface="Vista Slab OT Book"/>
              </a:rPr>
              <a:t>répondra</a:t>
            </a:r>
            <a:r>
              <a:rPr lang="en-US">
                <a:latin typeface="Vista Slab OT Book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>
                <a:latin typeface="Vista Slab OT Book"/>
              </a:rPr>
              <a:t>3. Communication via News Éclair et </a:t>
            </a:r>
            <a:r>
              <a:rPr lang="en-US" err="1">
                <a:latin typeface="Vista Slab OT Book"/>
              </a:rPr>
              <a:t>autres</a:t>
            </a:r>
            <a:r>
              <a:rPr lang="en-US">
                <a:latin typeface="Vista Slab OT Book"/>
              </a:rPr>
              <a:t> des travaux </a:t>
            </a:r>
            <a:r>
              <a:rPr lang="en-US" err="1">
                <a:latin typeface="Vista Slab OT Book"/>
              </a:rPr>
              <a:t>en</a:t>
            </a:r>
            <a:r>
              <a:rPr lang="en-US">
                <a:latin typeface="Vista Slab OT Book"/>
              </a:rPr>
              <a:t> </a:t>
            </a:r>
            <a:r>
              <a:rPr lang="en-US" err="1">
                <a:latin typeface="Vista Slab OT Book"/>
              </a:rPr>
              <a:t>cours</a:t>
            </a:r>
            <a:endParaRPr lang="en-US" err="1"/>
          </a:p>
          <a:p>
            <a:pPr marL="0" indent="0">
              <a:lnSpc>
                <a:spcPct val="120000"/>
              </a:lnSpc>
              <a:buNone/>
            </a:pPr>
            <a:r>
              <a:rPr lang="en-US">
                <a:latin typeface="Vista Slab OT Book"/>
              </a:rPr>
              <a:t>4. </a:t>
            </a:r>
            <a:r>
              <a:rPr lang="en-US" err="1">
                <a:latin typeface="Vista Slab OT Book"/>
              </a:rPr>
              <a:t>Présentation</a:t>
            </a:r>
            <a:r>
              <a:rPr lang="en-US">
                <a:latin typeface="Vista Slab OT Book"/>
              </a:rPr>
              <a:t> des </a:t>
            </a:r>
            <a:r>
              <a:rPr lang="en-US" err="1">
                <a:latin typeface="Vista Slab OT Book"/>
              </a:rPr>
              <a:t>avancées</a:t>
            </a:r>
            <a:r>
              <a:rPr lang="en-US">
                <a:latin typeface="Vista Slab OT Book"/>
              </a:rPr>
              <a:t> de travail à la CAF du 18-19 mars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0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>
                <a:latin typeface="DK Lemon Yellow Sun"/>
                <a:cs typeface="Calibri Light"/>
              </a:rPr>
              <a:t>CONSEIL NATIONAL</a:t>
            </a:r>
            <a:br>
              <a:rPr lang="de-DE">
                <a:cs typeface="Calibri Light"/>
              </a:rPr>
            </a:br>
            <a:r>
              <a:rPr lang="de-DE" sz="2700">
                <a:latin typeface="DK Lemon Yellow Sun"/>
                <a:cs typeface="Calibri"/>
              </a:rPr>
              <a:t>21 et 22 Janvier 2023</a:t>
            </a:r>
            <a:endParaRPr lang="fr-FR" sz="2700">
              <a:latin typeface="DK Lemon Yellow Sun"/>
            </a:endParaRPr>
          </a:p>
        </p:txBody>
      </p:sp>
    </p:spTree>
    <p:extLst>
      <p:ext uri="{BB962C8B-B14F-4D97-AF65-F5344CB8AC3E}">
        <p14:creationId xmlns:p14="http://schemas.microsoft.com/office/powerpoint/2010/main" val="1908183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55B01-09C9-BD8C-76D4-4AFDC806B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CAF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CF270-0004-FAB0-4476-4F38C4438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>
                <a:latin typeface="Vista Slab OT Book"/>
              </a:rPr>
              <a:t>Réunion du 10/12/23 : </a:t>
            </a:r>
          </a:p>
          <a:p>
            <a:pPr marL="0" indent="0">
              <a:buNone/>
            </a:pPr>
            <a:r>
              <a:rPr lang="en-US">
                <a:latin typeface="Vista Slab OT Book"/>
              </a:rPr>
              <a:t>Avis CAF </a:t>
            </a:r>
            <a:r>
              <a:rPr lang="en-US" err="1">
                <a:latin typeface="Vista Slab OT Book"/>
              </a:rPr>
              <a:t>concernant</a:t>
            </a:r>
            <a:r>
              <a:rPr lang="en-US">
                <a:latin typeface="Vista Slab OT Book"/>
              </a:rPr>
              <a:t> les </a:t>
            </a:r>
            <a:r>
              <a:rPr lang="en-US" err="1">
                <a:latin typeface="Vista Slab OT Book"/>
              </a:rPr>
              <a:t>permanences</a:t>
            </a:r>
            <a:r>
              <a:rPr lang="en-US">
                <a:latin typeface="Vista Slab OT Book"/>
              </a:rPr>
              <a:t> :</a:t>
            </a:r>
          </a:p>
          <a:p>
            <a:pPr marL="0" indent="0">
              <a:buNone/>
            </a:pPr>
            <a:r>
              <a:rPr lang="fr-FR">
                <a:latin typeface="Vista Slab OT Book"/>
              </a:rPr>
              <a:t>La CAF, réunie le 10/12/2022, propose que les frais engendrés par les permanences régionales qui hébergent des salariés nationaux (A.D., secrétariat, CAFT, etc.) puissent être pris en compte dans le budget national, à hauteur de 50% maximum. Le taux exact sera modulé en fonction des autres utilisations des locaux (Equipe régionale, groupes locaux) et du nombre de jours de présence des </a:t>
            </a:r>
            <a:r>
              <a:rPr lang="fr-FR" err="1">
                <a:latin typeface="Vista Slab OT Book"/>
              </a:rPr>
              <a:t>salarié·es</a:t>
            </a:r>
            <a:r>
              <a:rPr lang="fr-FR">
                <a:latin typeface="Vista Slab OT Book"/>
              </a:rPr>
              <a:t> nationaux. Chaque région concernée fera une proposition détaillée et argumentée à la CAF, qui la validera.</a:t>
            </a:r>
            <a:endParaRPr lang="en-US">
              <a:latin typeface="Vista Slab OT Book"/>
            </a:endParaRPr>
          </a:p>
          <a:p>
            <a:endParaRPr lang="en-US"/>
          </a:p>
          <a:p>
            <a:r>
              <a:rPr lang="fr-FR" sz="1200">
                <a:latin typeface="Vista Slab OT Book"/>
              </a:rPr>
              <a:t>Pour : 7, unanimité des présents</a:t>
            </a:r>
            <a:endParaRPr lang="en-US" sz="1200">
              <a:latin typeface="Vista Slab OT Book"/>
            </a:endParaRPr>
          </a:p>
          <a:p>
            <a:r>
              <a:rPr lang="fr-FR" sz="1200">
                <a:latin typeface="Vista Slab OT Book"/>
              </a:rPr>
              <a:t>Contre : 0</a:t>
            </a:r>
            <a:endParaRPr lang="en-US" sz="1200">
              <a:latin typeface="Vista Slab OT Book"/>
            </a:endParaRPr>
          </a:p>
          <a:p>
            <a:r>
              <a:rPr lang="fr-FR" sz="1200">
                <a:latin typeface="Vista Slab OT Book"/>
              </a:rPr>
              <a:t>Abstention : 0</a:t>
            </a:r>
            <a:endParaRPr lang="en-US" sz="1200">
              <a:latin typeface="Vista Slab OT Book"/>
            </a:endParaRPr>
          </a:p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67310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03241"/>
            <a:ext cx="10515600" cy="1325563"/>
          </a:xfrm>
        </p:spPr>
        <p:txBody>
          <a:bodyPr/>
          <a:lstStyle/>
          <a:p>
            <a:r>
              <a:rPr lang="fr-FR">
                <a:cs typeface="Calibri Light"/>
              </a:rPr>
              <a:t>Ressources humaines</a:t>
            </a:r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492AA441-D51B-4EC6-9B13-B19C99229706}"/>
              </a:ext>
            </a:extLst>
          </p:cNvPr>
          <p:cNvSpPr txBox="1">
            <a:spLocks/>
          </p:cNvSpPr>
          <p:nvPr/>
        </p:nvSpPr>
        <p:spPr>
          <a:xfrm>
            <a:off x="1062567" y="1881477"/>
            <a:ext cx="10030114" cy="44113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endParaRPr lang="fr-FR" sz="2800">
              <a:latin typeface="Vista Slab OT Book" panose="02060504030204060204" pitchFamily="18" charset="0"/>
            </a:endParaRPr>
          </a:p>
        </p:txBody>
      </p:sp>
      <p:pic>
        <p:nvPicPr>
          <p:cNvPr id="5" name="Image 64">
            <a:extLst>
              <a:ext uri="{FF2B5EF4-FFF2-40B4-BE49-F238E27FC236}">
                <a16:creationId xmlns:a16="http://schemas.microsoft.com/office/drawing/2014/main" id="{403AE88D-4FC6-414B-BC9D-03A235AE3A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82" y="1477121"/>
            <a:ext cx="635473" cy="336219"/>
          </a:xfrm>
          <a:prstGeom prst="rect">
            <a:avLst/>
          </a:prstGeom>
        </p:spPr>
      </p:pic>
      <p:pic>
        <p:nvPicPr>
          <p:cNvPr id="6" name="Image 64">
            <a:extLst>
              <a:ext uri="{FF2B5EF4-FFF2-40B4-BE49-F238E27FC236}">
                <a16:creationId xmlns:a16="http://schemas.microsoft.com/office/drawing/2014/main" id="{EF860BF0-1836-4A1A-A1EB-5A7CEC42AC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3" y="3915613"/>
            <a:ext cx="635473" cy="3362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1CB098-DB9E-32E0-782A-D78FAF3A5232}"/>
              </a:ext>
            </a:extLst>
          </p:cNvPr>
          <p:cNvSpPr txBox="1"/>
          <p:nvPr/>
        </p:nvSpPr>
        <p:spPr>
          <a:xfrm>
            <a:off x="1402772" y="1472045"/>
            <a:ext cx="9499502" cy="57861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242424"/>
                </a:solidFill>
                <a:latin typeface="Vista Slab OT Book"/>
              </a:rPr>
              <a:t>79 </a:t>
            </a:r>
            <a:r>
              <a:rPr lang="en-US" sz="2200" dirty="0" err="1">
                <a:solidFill>
                  <a:srgbClr val="242424"/>
                </a:solidFill>
                <a:latin typeface="Vista Slab OT Book"/>
              </a:rPr>
              <a:t>salariés</a:t>
            </a:r>
            <a:r>
              <a:rPr lang="en-US" sz="2200" dirty="0">
                <a:solidFill>
                  <a:srgbClr val="242424"/>
                </a:solidFill>
                <a:latin typeface="Vista Slab OT Book"/>
              </a:rPr>
              <a:t>:</a:t>
            </a:r>
          </a:p>
          <a:p>
            <a:r>
              <a:rPr lang="en-US" sz="2200" dirty="0">
                <a:solidFill>
                  <a:srgbClr val="242424"/>
                </a:solidFill>
                <a:latin typeface="Vista Slab OT Book"/>
              </a:rPr>
              <a:t>61 </a:t>
            </a:r>
            <a:r>
              <a:rPr lang="en-US" sz="2200" dirty="0" err="1">
                <a:solidFill>
                  <a:srgbClr val="242424"/>
                </a:solidFill>
                <a:latin typeface="Vista Slab OT Book"/>
              </a:rPr>
              <a:t>en</a:t>
            </a:r>
            <a:r>
              <a:rPr lang="en-US" sz="2200" dirty="0">
                <a:solidFill>
                  <a:srgbClr val="242424"/>
                </a:solidFill>
                <a:latin typeface="Vista Slab OT Book"/>
              </a:rPr>
              <a:t> CDI</a:t>
            </a:r>
          </a:p>
          <a:p>
            <a:r>
              <a:rPr lang="en-US" sz="2200" dirty="0">
                <a:solidFill>
                  <a:srgbClr val="242424"/>
                </a:solidFill>
                <a:latin typeface="Vista Slab OT Book"/>
              </a:rPr>
              <a:t>11 CDD</a:t>
            </a:r>
          </a:p>
          <a:p>
            <a:r>
              <a:rPr lang="en-US" sz="2200" dirty="0">
                <a:solidFill>
                  <a:srgbClr val="242424"/>
                </a:solidFill>
                <a:latin typeface="Vista Slab OT Book"/>
              </a:rPr>
              <a:t>1 PEC,</a:t>
            </a:r>
          </a:p>
          <a:p>
            <a:r>
              <a:rPr lang="en-US" sz="2200" dirty="0">
                <a:solidFill>
                  <a:srgbClr val="242424"/>
                </a:solidFill>
                <a:latin typeface="Vista Slab OT Book"/>
              </a:rPr>
              <a:t>4 </a:t>
            </a:r>
            <a:r>
              <a:rPr lang="en-US" sz="2200" dirty="0" err="1">
                <a:solidFill>
                  <a:srgbClr val="242424"/>
                </a:solidFill>
                <a:latin typeface="Vista Slab OT Book"/>
              </a:rPr>
              <a:t>contrats</a:t>
            </a:r>
            <a:r>
              <a:rPr lang="en-US" sz="2200" dirty="0">
                <a:solidFill>
                  <a:srgbClr val="242424"/>
                </a:solidFill>
                <a:latin typeface="Vista Slab OT Book"/>
              </a:rPr>
              <a:t> </a:t>
            </a:r>
            <a:r>
              <a:rPr lang="en-US" sz="2200" dirty="0" err="1">
                <a:solidFill>
                  <a:srgbClr val="242424"/>
                </a:solidFill>
                <a:latin typeface="Vista Slab OT Book"/>
              </a:rPr>
              <a:t>d'apprentissage</a:t>
            </a:r>
            <a:r>
              <a:rPr lang="en-US" sz="2200" dirty="0">
                <a:solidFill>
                  <a:srgbClr val="242424"/>
                </a:solidFill>
                <a:latin typeface="Vista Slab OT Book"/>
              </a:rPr>
              <a:t> </a:t>
            </a:r>
          </a:p>
          <a:p>
            <a:r>
              <a:rPr lang="en-US" sz="2200" dirty="0">
                <a:solidFill>
                  <a:srgbClr val="242424"/>
                </a:solidFill>
                <a:latin typeface="Vista Slab OT Book"/>
              </a:rPr>
              <a:t>2 </a:t>
            </a:r>
            <a:r>
              <a:rPr lang="en-US" sz="2200" dirty="0" err="1">
                <a:solidFill>
                  <a:srgbClr val="242424"/>
                </a:solidFill>
                <a:latin typeface="Vista Slab OT Book"/>
              </a:rPr>
              <a:t>contrats</a:t>
            </a:r>
            <a:r>
              <a:rPr lang="en-US" sz="2200" dirty="0">
                <a:solidFill>
                  <a:srgbClr val="242424"/>
                </a:solidFill>
                <a:latin typeface="Vista Slab OT Book"/>
              </a:rPr>
              <a:t> de </a:t>
            </a:r>
            <a:r>
              <a:rPr lang="en-US" sz="2200" dirty="0" err="1">
                <a:solidFill>
                  <a:srgbClr val="242424"/>
                </a:solidFill>
                <a:latin typeface="Vista Slab OT Book"/>
              </a:rPr>
              <a:t>professionnalisation</a:t>
            </a:r>
            <a:endParaRPr lang="en-US" sz="2200" dirty="0">
              <a:solidFill>
                <a:srgbClr val="242424"/>
              </a:solidFill>
              <a:latin typeface="Vista Slab OT Book"/>
            </a:endParaRPr>
          </a:p>
          <a:p>
            <a:pPr algn="just" rtl="0"/>
            <a:endParaRPr lang="fr-FR" sz="2200">
              <a:latin typeface="Vista Slab OT Book"/>
            </a:endParaRPr>
          </a:p>
          <a:p>
            <a:pPr algn="just"/>
            <a:r>
              <a:rPr lang="en-US" sz="2200" b="1" u="sng" dirty="0">
                <a:solidFill>
                  <a:srgbClr val="242424"/>
                </a:solidFill>
                <a:latin typeface="Vista Slab OT Book"/>
              </a:rPr>
              <a:t>Nomination au 2 </a:t>
            </a:r>
            <a:r>
              <a:rPr lang="en-US" sz="2200" b="1" u="sng" dirty="0" err="1">
                <a:solidFill>
                  <a:srgbClr val="242424"/>
                </a:solidFill>
                <a:latin typeface="Vista Slab OT Book"/>
              </a:rPr>
              <a:t>janvier</a:t>
            </a:r>
            <a:r>
              <a:rPr lang="en-US" sz="2200" b="1" u="sng" dirty="0">
                <a:solidFill>
                  <a:srgbClr val="242424"/>
                </a:solidFill>
                <a:latin typeface="Vista Slab OT Book"/>
              </a:rPr>
              <a:t> 2023</a:t>
            </a:r>
            <a:endParaRPr lang="en-US" sz="2200" b="1" u="sng" dirty="0" err="1">
              <a:solidFill>
                <a:srgbClr val="242424"/>
              </a:solidFill>
              <a:latin typeface="Vista Slab OT Book"/>
              <a:cs typeface="Calibri"/>
            </a:endParaRPr>
          </a:p>
          <a:p>
            <a:pPr algn="just"/>
            <a:r>
              <a:rPr lang="en-US" sz="2200" dirty="0">
                <a:solidFill>
                  <a:srgbClr val="242424"/>
                </a:solidFill>
                <a:latin typeface="Vista Slab OT Book"/>
              </a:rPr>
              <a:t>Emmanuel Louis: </a:t>
            </a:r>
            <a:r>
              <a:rPr lang="en-US" sz="2200" dirty="0" err="1">
                <a:solidFill>
                  <a:srgbClr val="242424"/>
                </a:solidFill>
                <a:latin typeface="Vista Slab OT Book"/>
              </a:rPr>
              <a:t>directeur</a:t>
            </a:r>
            <a:r>
              <a:rPr lang="en-US" sz="2200" dirty="0">
                <a:solidFill>
                  <a:srgbClr val="242424"/>
                </a:solidFill>
                <a:latin typeface="Vista Slab OT Book"/>
              </a:rPr>
              <a:t> de la vie associative et des </a:t>
            </a:r>
            <a:r>
              <a:rPr lang="en-US" sz="2200" dirty="0" err="1">
                <a:solidFill>
                  <a:srgbClr val="242424"/>
                </a:solidFill>
                <a:latin typeface="Vista Slab OT Book"/>
              </a:rPr>
              <a:t>territoires</a:t>
            </a:r>
            <a:endParaRPr lang="en-US" sz="2200" dirty="0">
              <a:solidFill>
                <a:srgbClr val="242424"/>
              </a:solidFill>
              <a:latin typeface="Vista Slab OT Book"/>
            </a:endParaRPr>
          </a:p>
          <a:p>
            <a:pPr algn="just"/>
            <a:r>
              <a:rPr lang="en-US" sz="2200" dirty="0">
                <a:solidFill>
                  <a:srgbClr val="242424"/>
                </a:solidFill>
                <a:latin typeface="Vista Slab OT Book"/>
              </a:rPr>
              <a:t>Pascal Peron: </a:t>
            </a:r>
            <a:r>
              <a:rPr lang="en-US" sz="2200" dirty="0" err="1">
                <a:solidFill>
                  <a:srgbClr val="242424"/>
                </a:solidFill>
                <a:latin typeface="Vista Slab OT Book"/>
              </a:rPr>
              <a:t>directeur</a:t>
            </a:r>
            <a:r>
              <a:rPr lang="en-US" sz="2200" dirty="0">
                <a:solidFill>
                  <a:srgbClr val="242424"/>
                </a:solidFill>
                <a:latin typeface="Vista Slab OT Book"/>
              </a:rPr>
              <a:t> </a:t>
            </a:r>
            <a:r>
              <a:rPr lang="en-US" sz="2200" dirty="0" err="1">
                <a:solidFill>
                  <a:srgbClr val="242424"/>
                </a:solidFill>
                <a:latin typeface="Vista Slab OT Book"/>
              </a:rPr>
              <a:t>pédagogie</a:t>
            </a:r>
            <a:r>
              <a:rPr lang="en-US" sz="2200" dirty="0">
                <a:solidFill>
                  <a:srgbClr val="242424"/>
                </a:solidFill>
                <a:latin typeface="Vista Slab OT Book"/>
              </a:rPr>
              <a:t> et formation</a:t>
            </a:r>
          </a:p>
          <a:p>
            <a:pPr algn="just"/>
            <a:endParaRPr lang="en-US" sz="2200">
              <a:solidFill>
                <a:srgbClr val="242424"/>
              </a:solidFill>
              <a:latin typeface="Vista Slab OT Book"/>
              <a:cs typeface="Calibri"/>
            </a:endParaRPr>
          </a:p>
          <a:p>
            <a:pPr algn="just"/>
            <a:r>
              <a:rPr lang="en-US" sz="2200" dirty="0">
                <a:solidFill>
                  <a:srgbClr val="242424"/>
                </a:solidFill>
                <a:latin typeface="Vista Slab OT Book"/>
                <a:cs typeface="Calibri"/>
              </a:rPr>
              <a:t>Dialogue social</a:t>
            </a:r>
          </a:p>
          <a:p>
            <a:pPr algn="just"/>
            <a:r>
              <a:rPr lang="en-US" sz="2200" dirty="0">
                <a:solidFill>
                  <a:srgbClr val="242424"/>
                </a:solidFill>
                <a:latin typeface="Vista Slab OT Book"/>
                <a:cs typeface="Calibri"/>
              </a:rPr>
              <a:t>Elections </a:t>
            </a:r>
            <a:r>
              <a:rPr lang="en-US" sz="2200" dirty="0" err="1">
                <a:solidFill>
                  <a:srgbClr val="242424"/>
                </a:solidFill>
                <a:latin typeface="Vista Slab OT Book"/>
                <a:cs typeface="Calibri"/>
              </a:rPr>
              <a:t>professionelles</a:t>
            </a:r>
            <a:r>
              <a:rPr lang="en-US" sz="2200" dirty="0">
                <a:solidFill>
                  <a:srgbClr val="242424"/>
                </a:solidFill>
                <a:latin typeface="Vista Slab OT Book"/>
                <a:cs typeface="Calibri"/>
              </a:rPr>
              <a:t>: 1er tour le 3&amp; </a:t>
            </a:r>
            <a:r>
              <a:rPr lang="en-US" sz="2200" dirty="0" err="1">
                <a:solidFill>
                  <a:srgbClr val="242424"/>
                </a:solidFill>
                <a:latin typeface="Vista Slab OT Book"/>
                <a:cs typeface="Calibri"/>
              </a:rPr>
              <a:t>janvier</a:t>
            </a:r>
            <a:r>
              <a:rPr lang="en-US" sz="2200" dirty="0">
                <a:solidFill>
                  <a:srgbClr val="242424"/>
                </a:solidFill>
                <a:latin typeface="Vista Slab OT Book"/>
                <a:cs typeface="Calibri"/>
              </a:rPr>
              <a:t> 2023</a:t>
            </a:r>
          </a:p>
          <a:p>
            <a:pPr algn="just"/>
            <a:endParaRPr lang="en-US" sz="2200" b="1" u="sng">
              <a:solidFill>
                <a:srgbClr val="242424"/>
              </a:solidFill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b="1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sz="2200" b="1">
              <a:latin typeface="Vista Slab OT Book"/>
              <a:cs typeface="Calibri"/>
            </a:endParaRPr>
          </a:p>
          <a:p>
            <a:endParaRPr lang="fr-FR">
              <a:latin typeface="Vista Slab OT Book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563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03241"/>
            <a:ext cx="10515600" cy="1325563"/>
          </a:xfrm>
        </p:spPr>
        <p:txBody>
          <a:bodyPr/>
          <a:lstStyle/>
          <a:p>
            <a:r>
              <a:rPr lang="fr-FR">
                <a:latin typeface="DK Lemon Yellow Sun"/>
                <a:cs typeface="Calibri Light"/>
              </a:rPr>
              <a:t>Ressources humaines: les mouvements</a:t>
            </a:r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492AA441-D51B-4EC6-9B13-B19C99229706}"/>
              </a:ext>
            </a:extLst>
          </p:cNvPr>
          <p:cNvSpPr txBox="1">
            <a:spLocks/>
          </p:cNvSpPr>
          <p:nvPr/>
        </p:nvSpPr>
        <p:spPr>
          <a:xfrm>
            <a:off x="1062567" y="1881477"/>
            <a:ext cx="10030114" cy="44113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endParaRPr lang="fr-FR" sz="2800">
              <a:latin typeface="Vista Slab OT Book" panose="02060504030204060204" pitchFamily="18" charset="0"/>
            </a:endParaRPr>
          </a:p>
        </p:txBody>
      </p:sp>
      <p:pic>
        <p:nvPicPr>
          <p:cNvPr id="5" name="Image 64">
            <a:extLst>
              <a:ext uri="{FF2B5EF4-FFF2-40B4-BE49-F238E27FC236}">
                <a16:creationId xmlns:a16="http://schemas.microsoft.com/office/drawing/2014/main" id="{403AE88D-4FC6-414B-BC9D-03A235AE3A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83" y="2049383"/>
            <a:ext cx="635473" cy="336219"/>
          </a:xfrm>
          <a:prstGeom prst="rect">
            <a:avLst/>
          </a:prstGeom>
        </p:spPr>
      </p:pic>
      <p:pic>
        <p:nvPicPr>
          <p:cNvPr id="6" name="Image 64">
            <a:extLst>
              <a:ext uri="{FF2B5EF4-FFF2-40B4-BE49-F238E27FC236}">
                <a16:creationId xmlns:a16="http://schemas.microsoft.com/office/drawing/2014/main" id="{EF860BF0-1836-4A1A-A1EB-5A7CEC42AC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12" y="3933912"/>
            <a:ext cx="635473" cy="3362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1CB098-DB9E-32E0-782A-D78FAF3A5232}"/>
              </a:ext>
            </a:extLst>
          </p:cNvPr>
          <p:cNvSpPr txBox="1"/>
          <p:nvPr/>
        </p:nvSpPr>
        <p:spPr>
          <a:xfrm>
            <a:off x="1431527" y="1946498"/>
            <a:ext cx="9499502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 err="1">
                <a:solidFill>
                  <a:srgbClr val="242424"/>
                </a:solidFill>
                <a:latin typeface="Vista Slab OT Book"/>
              </a:rPr>
              <a:t>Embauche</a:t>
            </a:r>
            <a:endParaRPr lang="en-US" b="1" u="sng">
              <a:solidFill>
                <a:srgbClr val="242424"/>
              </a:solidFill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err="1">
                <a:solidFill>
                  <a:srgbClr val="242424"/>
                </a:solidFill>
                <a:latin typeface="Vista Slab OT Book"/>
                <a:cs typeface="Calibri"/>
              </a:rPr>
              <a:t>Chargée</a:t>
            </a:r>
            <a:r>
              <a:rPr lang="en-US">
                <a:solidFill>
                  <a:srgbClr val="242424"/>
                </a:solidFill>
                <a:latin typeface="Vista Slab OT Book"/>
                <a:cs typeface="Calibri"/>
              </a:rPr>
              <a:t> de </a:t>
            </a:r>
            <a:r>
              <a:rPr lang="en-US" err="1">
                <a:solidFill>
                  <a:srgbClr val="242424"/>
                </a:solidFill>
                <a:latin typeface="Vista Slab OT Book"/>
                <a:cs typeface="Calibri"/>
              </a:rPr>
              <a:t>Mécénat</a:t>
            </a:r>
            <a:r>
              <a:rPr lang="en-US">
                <a:solidFill>
                  <a:srgbClr val="242424"/>
                </a:solidFill>
                <a:latin typeface="Vista Slab OT Book"/>
                <a:cs typeface="Calibri"/>
              </a:rPr>
              <a:t> et </a:t>
            </a:r>
            <a:r>
              <a:rPr lang="en-US" err="1">
                <a:solidFill>
                  <a:srgbClr val="242424"/>
                </a:solidFill>
                <a:latin typeface="Vista Slab OT Book"/>
                <a:cs typeface="Calibri"/>
              </a:rPr>
              <a:t>partenariat</a:t>
            </a:r>
            <a:r>
              <a:rPr lang="en-US">
                <a:solidFill>
                  <a:srgbClr val="242424"/>
                </a:solidFill>
                <a:latin typeface="Vista Slab OT Book"/>
                <a:cs typeface="Calibri"/>
              </a:rPr>
              <a:t>  (CDI – Prise de </a:t>
            </a:r>
            <a:r>
              <a:rPr lang="en-US" err="1">
                <a:solidFill>
                  <a:srgbClr val="242424"/>
                </a:solidFill>
                <a:latin typeface="Vista Slab OT Book"/>
                <a:cs typeface="Calibri"/>
              </a:rPr>
              <a:t>fonctions</a:t>
            </a:r>
            <a:r>
              <a:rPr lang="en-US">
                <a:solidFill>
                  <a:srgbClr val="242424"/>
                </a:solidFill>
                <a:latin typeface="Vista Slab OT Book"/>
                <a:cs typeface="Calibri"/>
              </a:rPr>
              <a:t> 08 </a:t>
            </a:r>
            <a:r>
              <a:rPr lang="en-US" err="1">
                <a:solidFill>
                  <a:srgbClr val="242424"/>
                </a:solidFill>
                <a:latin typeface="Vista Slab OT Book"/>
                <a:cs typeface="Calibri"/>
              </a:rPr>
              <a:t>janvier</a:t>
            </a:r>
            <a:r>
              <a:rPr lang="en-US">
                <a:solidFill>
                  <a:srgbClr val="242424"/>
                </a:solidFill>
                <a:latin typeface="Vista Slab OT Book"/>
                <a:cs typeface="Calibri"/>
              </a:rPr>
              <a:t>) - </a:t>
            </a:r>
            <a:r>
              <a:rPr lang="en-US" err="1">
                <a:solidFill>
                  <a:srgbClr val="242424"/>
                </a:solidFill>
                <a:latin typeface="Vista Slab OT Book"/>
                <a:cs typeface="Calibri"/>
              </a:rPr>
              <a:t>Remplacement</a:t>
            </a:r>
            <a:r>
              <a:rPr lang="en-US">
                <a:solidFill>
                  <a:srgbClr val="242424"/>
                </a:solidFill>
                <a:latin typeface="Vista Slab OT Book"/>
                <a:cs typeface="Calibri"/>
              </a:rPr>
              <a:t> </a:t>
            </a:r>
          </a:p>
          <a:p>
            <a:pPr marL="342900" indent="-342900" algn="just">
              <a:buFont typeface="Arial"/>
              <a:buChar char="•"/>
            </a:pPr>
            <a:r>
              <a:rPr lang="en-US">
                <a:solidFill>
                  <a:srgbClr val="242424"/>
                </a:solidFill>
                <a:latin typeface="Vista Slab OT Book"/>
                <a:cs typeface="Calibri"/>
              </a:rPr>
              <a:t>Charge de mission </a:t>
            </a:r>
            <a:r>
              <a:rPr lang="en-US" err="1">
                <a:solidFill>
                  <a:srgbClr val="242424"/>
                </a:solidFill>
                <a:latin typeface="Vista Slab OT Book"/>
                <a:cs typeface="Calibri"/>
              </a:rPr>
              <a:t>développement</a:t>
            </a:r>
            <a:r>
              <a:rPr lang="en-US">
                <a:solidFill>
                  <a:srgbClr val="242424"/>
                </a:solidFill>
                <a:latin typeface="Vista Slab OT Book"/>
                <a:cs typeface="Calibri"/>
              </a:rPr>
              <a:t> Fabian ( CDD 10 </a:t>
            </a:r>
            <a:r>
              <a:rPr lang="en-US" err="1">
                <a:solidFill>
                  <a:srgbClr val="242424"/>
                </a:solidFill>
                <a:latin typeface="Vista Slab OT Book"/>
                <a:cs typeface="Calibri"/>
              </a:rPr>
              <a:t>janvier</a:t>
            </a:r>
            <a:r>
              <a:rPr lang="en-US">
                <a:solidFill>
                  <a:srgbClr val="242424"/>
                </a:solidFill>
                <a:latin typeface="Vista Slab OT Book"/>
                <a:cs typeface="Calibri"/>
              </a:rPr>
              <a:t>) </a:t>
            </a:r>
            <a:r>
              <a:rPr lang="en-US" err="1">
                <a:solidFill>
                  <a:srgbClr val="242424"/>
                </a:solidFill>
                <a:latin typeface="Vista Slab OT Book"/>
                <a:cs typeface="Calibri"/>
              </a:rPr>
              <a:t>Création</a:t>
            </a:r>
            <a:endParaRPr lang="en-US">
              <a:solidFill>
                <a:srgbClr val="242424"/>
              </a:solidFill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err="1">
                <a:solidFill>
                  <a:srgbClr val="242424"/>
                </a:solidFill>
                <a:latin typeface="Vista Slab OT Book"/>
                <a:cs typeface="Calibri"/>
              </a:rPr>
              <a:t>Secrétaire</a:t>
            </a:r>
            <a:r>
              <a:rPr lang="en-US">
                <a:solidFill>
                  <a:srgbClr val="242424"/>
                </a:solidFill>
                <a:latin typeface="Vista Slab OT Book"/>
                <a:cs typeface="Calibri"/>
              </a:rPr>
              <a:t> </a:t>
            </a:r>
            <a:r>
              <a:rPr lang="en-US" err="1">
                <a:solidFill>
                  <a:srgbClr val="242424"/>
                </a:solidFill>
                <a:latin typeface="Vista Slab OT Book"/>
                <a:cs typeface="Calibri"/>
              </a:rPr>
              <a:t>comptable</a:t>
            </a:r>
            <a:r>
              <a:rPr lang="en-US">
                <a:solidFill>
                  <a:srgbClr val="242424"/>
                </a:solidFill>
                <a:latin typeface="Vista Slab OT Book"/>
                <a:cs typeface="Calibri"/>
              </a:rPr>
              <a:t>: la Planche + national (</a:t>
            </a:r>
            <a:r>
              <a:rPr lang="en-US" err="1">
                <a:solidFill>
                  <a:srgbClr val="242424"/>
                </a:solidFill>
                <a:latin typeface="Vista Slab OT Book"/>
                <a:cs typeface="Calibri"/>
              </a:rPr>
              <a:t>contrat</a:t>
            </a:r>
            <a:r>
              <a:rPr lang="en-US">
                <a:solidFill>
                  <a:srgbClr val="242424"/>
                </a:solidFill>
                <a:latin typeface="Vista Slab OT Book"/>
                <a:cs typeface="Calibri"/>
              </a:rPr>
              <a:t> PEC : 09 </a:t>
            </a:r>
            <a:r>
              <a:rPr lang="en-US" err="1">
                <a:solidFill>
                  <a:srgbClr val="242424"/>
                </a:solidFill>
                <a:latin typeface="Vista Slab OT Book"/>
                <a:cs typeface="Calibri"/>
              </a:rPr>
              <a:t>janvier</a:t>
            </a:r>
            <a:r>
              <a:rPr lang="en-US">
                <a:solidFill>
                  <a:srgbClr val="242424"/>
                </a:solidFill>
                <a:latin typeface="Vista Slab OT Book"/>
                <a:cs typeface="Calibri"/>
              </a:rPr>
              <a:t>)</a:t>
            </a:r>
          </a:p>
          <a:p>
            <a:pPr marL="342900" indent="-342900" algn="just">
              <a:buFont typeface="Arial"/>
              <a:buChar char="•"/>
            </a:pPr>
            <a:r>
              <a:rPr lang="en-US" err="1">
                <a:solidFill>
                  <a:srgbClr val="242424"/>
                </a:solidFill>
                <a:latin typeface="Vista Slab OT Book"/>
                <a:cs typeface="Calibri"/>
              </a:rPr>
              <a:t>Renouvellement</a:t>
            </a:r>
            <a:r>
              <a:rPr lang="en-US">
                <a:solidFill>
                  <a:srgbClr val="242424"/>
                </a:solidFill>
                <a:latin typeface="Vista Slab OT Book"/>
                <a:cs typeface="Calibri"/>
              </a:rPr>
              <a:t> </a:t>
            </a:r>
            <a:r>
              <a:rPr lang="en-US" err="1">
                <a:solidFill>
                  <a:srgbClr val="242424"/>
                </a:solidFill>
                <a:latin typeface="Vista Slab OT Book"/>
                <a:cs typeface="Calibri"/>
              </a:rPr>
              <a:t>contrat</a:t>
            </a:r>
            <a:r>
              <a:rPr lang="en-US">
                <a:solidFill>
                  <a:srgbClr val="242424"/>
                </a:solidFill>
                <a:latin typeface="Vista Slab OT Book"/>
                <a:cs typeface="Calibri"/>
              </a:rPr>
              <a:t> PEC les </a:t>
            </a:r>
            <a:r>
              <a:rPr lang="en-US" err="1">
                <a:solidFill>
                  <a:srgbClr val="242424"/>
                </a:solidFill>
                <a:latin typeface="Vista Slab OT Book"/>
                <a:cs typeface="Calibri"/>
              </a:rPr>
              <a:t>tronches</a:t>
            </a:r>
            <a:r>
              <a:rPr lang="en-US">
                <a:solidFill>
                  <a:srgbClr val="242424"/>
                </a:solidFill>
                <a:latin typeface="Vista Slab OT Book"/>
                <a:cs typeface="Calibri"/>
              </a:rPr>
              <a:t> (1an)</a:t>
            </a:r>
          </a:p>
          <a:p>
            <a:pPr algn="just"/>
            <a:endParaRPr lang="en-US" b="1">
              <a:latin typeface="Vista Slab OT Book"/>
              <a:cs typeface="Calibri"/>
            </a:endParaRPr>
          </a:p>
          <a:p>
            <a:pPr algn="just">
              <a:buFont typeface="Arial"/>
            </a:pPr>
            <a:r>
              <a:rPr lang="en-US" b="1" err="1">
                <a:latin typeface="Vista Slab OT Book"/>
                <a:cs typeface="Calibri"/>
              </a:rPr>
              <a:t>Recrutement</a:t>
            </a:r>
            <a:r>
              <a:rPr lang="en-US" b="1">
                <a:latin typeface="Vista Slab OT Book"/>
                <a:cs typeface="Calibri"/>
              </a:rPr>
              <a:t> </a:t>
            </a:r>
            <a:r>
              <a:rPr lang="en-US" b="1" err="1">
                <a:latin typeface="Vista Slab OT Book"/>
                <a:cs typeface="Calibri"/>
              </a:rPr>
              <a:t>en</a:t>
            </a:r>
            <a:r>
              <a:rPr lang="en-US" b="1">
                <a:latin typeface="Vista Slab OT Book"/>
                <a:cs typeface="Calibri"/>
              </a:rPr>
              <a:t> </a:t>
            </a:r>
            <a:r>
              <a:rPr lang="en-US" b="1" err="1">
                <a:latin typeface="Vista Slab OT Book"/>
                <a:cs typeface="Calibri"/>
              </a:rPr>
              <a:t>cours</a:t>
            </a:r>
            <a:endParaRPr lang="en-US" b="1"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err="1">
                <a:solidFill>
                  <a:srgbClr val="242424"/>
                </a:solidFill>
                <a:latin typeface="Vista Slab OT Book"/>
                <a:cs typeface="Calibri"/>
              </a:rPr>
              <a:t>Secrétaire</a:t>
            </a:r>
            <a:r>
              <a:rPr lang="en-US">
                <a:solidFill>
                  <a:srgbClr val="242424"/>
                </a:solidFill>
                <a:latin typeface="Vista Slab OT Book"/>
                <a:cs typeface="Calibri"/>
              </a:rPr>
              <a:t> (Lyon) - CDI temps </a:t>
            </a:r>
            <a:r>
              <a:rPr lang="en-US" err="1">
                <a:solidFill>
                  <a:srgbClr val="242424"/>
                </a:solidFill>
                <a:latin typeface="Vista Slab OT Book"/>
                <a:cs typeface="Calibri"/>
              </a:rPr>
              <a:t>partiel</a:t>
            </a:r>
            <a:r>
              <a:rPr lang="en-US">
                <a:solidFill>
                  <a:srgbClr val="242424"/>
                </a:solidFill>
                <a:latin typeface="Vista Slab OT Book"/>
                <a:cs typeface="Calibri"/>
              </a:rPr>
              <a:t> (le </a:t>
            </a:r>
            <a:r>
              <a:rPr lang="en-US" err="1">
                <a:solidFill>
                  <a:srgbClr val="242424"/>
                </a:solidFill>
                <a:latin typeface="Vista Slab OT Book"/>
                <a:cs typeface="Calibri"/>
              </a:rPr>
              <a:t>solde</a:t>
            </a:r>
            <a:r>
              <a:rPr lang="en-US">
                <a:solidFill>
                  <a:srgbClr val="242424"/>
                </a:solidFill>
                <a:latin typeface="Vista Slab OT Book"/>
                <a:cs typeface="Calibri"/>
              </a:rPr>
              <a:t> </a:t>
            </a:r>
            <a:r>
              <a:rPr lang="en-US" err="1">
                <a:solidFill>
                  <a:srgbClr val="242424"/>
                </a:solidFill>
                <a:latin typeface="Vista Slab OT Book"/>
                <a:cs typeface="Calibri"/>
              </a:rPr>
              <a:t>est</a:t>
            </a:r>
            <a:r>
              <a:rPr lang="en-US">
                <a:solidFill>
                  <a:srgbClr val="242424"/>
                </a:solidFill>
                <a:latin typeface="Vista Slab OT Book"/>
                <a:cs typeface="Calibri"/>
              </a:rPr>
              <a:t> sur le poste sec </a:t>
            </a:r>
            <a:r>
              <a:rPr lang="en-US" err="1">
                <a:solidFill>
                  <a:srgbClr val="242424"/>
                </a:solidFill>
                <a:latin typeface="Vista Slab OT Book"/>
                <a:cs typeface="Calibri"/>
              </a:rPr>
              <a:t>comptable</a:t>
            </a:r>
            <a:r>
              <a:rPr lang="en-US">
                <a:solidFill>
                  <a:srgbClr val="242424"/>
                </a:solidFill>
                <a:latin typeface="Vista Slab OT Book"/>
                <a:cs typeface="Calibri"/>
              </a:rPr>
              <a:t> ci-dessus) </a:t>
            </a:r>
            <a:r>
              <a:rPr lang="en-US" err="1">
                <a:solidFill>
                  <a:srgbClr val="242424"/>
                </a:solidFill>
                <a:latin typeface="Vista Slab OT Book"/>
                <a:cs typeface="Calibri"/>
              </a:rPr>
              <a:t>remplacement</a:t>
            </a:r>
            <a:endParaRPr lang="en-US">
              <a:solidFill>
                <a:srgbClr val="242424"/>
              </a:solidFill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err="1">
                <a:solidFill>
                  <a:srgbClr val="242424"/>
                </a:solidFill>
                <a:latin typeface="Vista Slab OT Book"/>
                <a:cs typeface="Calibri"/>
              </a:rPr>
              <a:t>Assistant.e</a:t>
            </a:r>
            <a:r>
              <a:rPr lang="en-US">
                <a:solidFill>
                  <a:srgbClr val="242424"/>
                </a:solidFill>
                <a:latin typeface="Vista Slab OT Book"/>
                <a:cs typeface="Calibri"/>
              </a:rPr>
              <a:t> chargé.es des inscriptions SV Caen (CDD) </a:t>
            </a:r>
            <a:r>
              <a:rPr lang="en-US" err="1">
                <a:solidFill>
                  <a:srgbClr val="242424"/>
                </a:solidFill>
                <a:latin typeface="Vista Slab OT Book"/>
                <a:cs typeface="Calibri"/>
              </a:rPr>
              <a:t>Remplacement</a:t>
            </a:r>
            <a:endParaRPr lang="en-US">
              <a:solidFill>
                <a:srgbClr val="242424"/>
              </a:solidFill>
              <a:latin typeface="Vista Slab OT Book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en-US" b="1">
              <a:latin typeface="Vista Slab OT Book"/>
              <a:cs typeface="Calibri"/>
            </a:endParaRPr>
          </a:p>
          <a:p>
            <a:pPr algn="just"/>
            <a:r>
              <a:rPr lang="en-US" b="1">
                <a:latin typeface="Vista Slab OT Book"/>
                <a:cs typeface="Calibri"/>
              </a:rPr>
              <a:t>Appel à candidature </a:t>
            </a:r>
            <a:r>
              <a:rPr lang="en-US" b="1" err="1">
                <a:latin typeface="Vista Slab OT Book"/>
                <a:cs typeface="Calibri"/>
              </a:rPr>
              <a:t>en</a:t>
            </a:r>
            <a:r>
              <a:rPr lang="en-US" b="1">
                <a:latin typeface="Vista Slab OT Book"/>
                <a:cs typeface="Calibri"/>
              </a:rPr>
              <a:t> </a:t>
            </a:r>
            <a:r>
              <a:rPr lang="en-US" b="1" err="1">
                <a:latin typeface="Vista Slab OT Book"/>
                <a:cs typeface="Calibri"/>
              </a:rPr>
              <a:t>cours</a:t>
            </a:r>
            <a:r>
              <a:rPr lang="en-US" b="1">
                <a:latin typeface="Vista Slab OT Book"/>
                <a:cs typeface="Calibri"/>
              </a:rPr>
              <a:t> de construction:</a:t>
            </a:r>
          </a:p>
          <a:p>
            <a:pPr marL="342900" indent="-342900" algn="just">
              <a:buFont typeface="Arial"/>
              <a:buChar char="•"/>
            </a:pPr>
            <a:r>
              <a:rPr lang="en-US">
                <a:solidFill>
                  <a:srgbClr val="242424"/>
                </a:solidFill>
                <a:latin typeface="Vista Slab OT Book"/>
                <a:cs typeface="Calibri"/>
              </a:rPr>
              <a:t>2 animateurs </a:t>
            </a:r>
            <a:r>
              <a:rPr lang="en-US" err="1">
                <a:solidFill>
                  <a:srgbClr val="242424"/>
                </a:solidFill>
                <a:latin typeface="Vista Slab OT Book"/>
                <a:cs typeface="Calibri"/>
              </a:rPr>
              <a:t>développement</a:t>
            </a:r>
            <a:r>
              <a:rPr lang="en-US">
                <a:solidFill>
                  <a:srgbClr val="242424"/>
                </a:solidFill>
                <a:latin typeface="Vista Slab OT Book"/>
                <a:cs typeface="Calibri"/>
              </a:rPr>
              <a:t> </a:t>
            </a:r>
            <a:r>
              <a:rPr lang="en-US" err="1">
                <a:solidFill>
                  <a:srgbClr val="242424"/>
                </a:solidFill>
                <a:latin typeface="Vista Slab OT Book"/>
                <a:cs typeface="Calibri"/>
              </a:rPr>
              <a:t>Programmes</a:t>
            </a:r>
            <a:r>
              <a:rPr lang="en-US">
                <a:solidFill>
                  <a:srgbClr val="242424"/>
                </a:solidFill>
                <a:latin typeface="Vista Slab OT Book"/>
                <a:cs typeface="Calibri"/>
              </a:rPr>
              <a:t> Educatifs</a:t>
            </a:r>
          </a:p>
          <a:p>
            <a:endParaRPr lang="fr-FR">
              <a:latin typeface="Vista Slab OT Book"/>
              <a:cs typeface="Calibri"/>
            </a:endParaRPr>
          </a:p>
        </p:txBody>
      </p:sp>
      <p:pic>
        <p:nvPicPr>
          <p:cNvPr id="3" name="Image 64">
            <a:extLst>
              <a:ext uri="{FF2B5EF4-FFF2-40B4-BE49-F238E27FC236}">
                <a16:creationId xmlns:a16="http://schemas.microsoft.com/office/drawing/2014/main" id="{8C8BCD8D-22F5-8333-6CCA-DCF74F84E9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33" y="5255533"/>
            <a:ext cx="635473" cy="33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8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2319" y="50160"/>
            <a:ext cx="10515600" cy="872482"/>
          </a:xfrm>
        </p:spPr>
        <p:txBody>
          <a:bodyPr/>
          <a:lstStyle/>
          <a:p>
            <a:pPr algn="ctr"/>
            <a:r>
              <a:rPr lang="fr-FR">
                <a:latin typeface="DK Lemon Yellow Sun"/>
                <a:cs typeface="Calibri Light"/>
              </a:rPr>
              <a:t>Administratif et finance : trésorerie</a:t>
            </a:r>
            <a:endParaRPr lang="fr-FR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2777F18-9B4A-980D-761D-8B6BF8D28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39" y="992939"/>
            <a:ext cx="11423820" cy="487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22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13346-0002-294B-AF73-F22224BBE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092" y="4720"/>
            <a:ext cx="10747093" cy="932963"/>
          </a:xfrm>
        </p:spPr>
        <p:txBody>
          <a:bodyPr/>
          <a:lstStyle/>
          <a:p>
            <a:pPr algn="ctr"/>
            <a:r>
              <a:rPr lang="fr-FR" sz="3600">
                <a:latin typeface="DK Lemon Yellow Sun"/>
              </a:rPr>
              <a:t>Administratif et finance : répartition trésorerie </a:t>
            </a:r>
            <a:r>
              <a:rPr lang="fr-FR" sz="3600" err="1">
                <a:latin typeface="DK Lemon Yellow Sun"/>
              </a:rPr>
              <a:t>eedf</a:t>
            </a:r>
            <a:endParaRPr lang="en-US" sz="3600" err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5B78CA3-784E-86DF-8DAE-F203BE6C4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672" y="754842"/>
            <a:ext cx="9034846" cy="515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32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6778" y="39863"/>
            <a:ext cx="10515600" cy="882780"/>
          </a:xfrm>
        </p:spPr>
        <p:txBody>
          <a:bodyPr/>
          <a:lstStyle/>
          <a:p>
            <a:pPr algn="ctr"/>
            <a:r>
              <a:rPr lang="fr-FR">
                <a:latin typeface="DK Lemon Yellow Sun"/>
                <a:cs typeface="Calibri Light"/>
              </a:rPr>
              <a:t>Administratif et finance : courbe trésorerie</a:t>
            </a:r>
            <a:endParaRPr lang="fr-FR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5016DCA-7AC8-70B9-2023-0EAD57E05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90" y="969922"/>
            <a:ext cx="11547388" cy="504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31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92049B-EA41-AF44-8757-0023C4313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13" y="-253856"/>
            <a:ext cx="10515600" cy="1325563"/>
          </a:xfrm>
        </p:spPr>
        <p:txBody>
          <a:bodyPr/>
          <a:lstStyle/>
          <a:p>
            <a:r>
              <a:rPr lang="fr-FR"/>
              <a:t>La c   mm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1DFFCD4-710A-9944-946A-3E79BB0EC3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69" y="198095"/>
            <a:ext cx="519872" cy="51371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AC708CE-5D45-2A40-8F09-24028BE1F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1" y="1520268"/>
            <a:ext cx="310337" cy="30666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EEB61EC-0FBA-894A-8142-CA430C6F3F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95" y="2027633"/>
            <a:ext cx="310337" cy="30666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5D2D13E-5C69-6447-A87B-8E75F8C14E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92" y="2481929"/>
            <a:ext cx="310337" cy="30666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5E72CF2-0D91-F24A-A0BD-ADD5F7D763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92" y="2984731"/>
            <a:ext cx="310337" cy="30666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4F2B664-C179-7166-C7AA-294D9B5152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00" y="3475812"/>
            <a:ext cx="310337" cy="306661"/>
          </a:xfrm>
          <a:prstGeom prst="rect">
            <a:avLst/>
          </a:prstGeom>
        </p:spPr>
      </p:pic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944A8F5A-19DE-25D9-1C4F-6A971516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89" y="4008592"/>
            <a:ext cx="310337" cy="306661"/>
          </a:xfrm>
          <a:prstGeom prst="rect">
            <a:avLst/>
          </a:prstGeom>
        </p:spPr>
      </p:pic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72CBDDCD-5B0A-2C61-E0E5-30BBAD6ACB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88" y="4621908"/>
            <a:ext cx="310337" cy="306661"/>
          </a:xfrm>
          <a:prstGeom prst="rect">
            <a:avLst/>
          </a:prstGeom>
        </p:spPr>
      </p:pic>
      <p:pic>
        <p:nvPicPr>
          <p:cNvPr id="13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FA8F702F-FBAE-C8DA-BC57-BD2A4F0E34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49" y="5104086"/>
            <a:ext cx="310337" cy="306661"/>
          </a:xfrm>
          <a:prstGeom prst="rect">
            <a:avLst/>
          </a:prstGeom>
        </p:spPr>
      </p:pic>
      <p:sp>
        <p:nvSpPr>
          <p:cNvPr id="14" name="Espace réservé du contenu 5">
            <a:extLst>
              <a:ext uri="{FF2B5EF4-FFF2-40B4-BE49-F238E27FC236}">
                <a16:creationId xmlns:a16="http://schemas.microsoft.com/office/drawing/2014/main" id="{CA71CEBF-3873-A492-CAAE-428BA7192FA4}"/>
              </a:ext>
            </a:extLst>
          </p:cNvPr>
          <p:cNvSpPr txBox="1">
            <a:spLocks/>
          </p:cNvSpPr>
          <p:nvPr/>
        </p:nvSpPr>
        <p:spPr>
          <a:xfrm>
            <a:off x="929428" y="5235419"/>
            <a:ext cx="10963740" cy="327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fr-FR" sz="1800"/>
          </a:p>
        </p:txBody>
      </p:sp>
      <p:pic>
        <p:nvPicPr>
          <p:cNvPr id="15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4EFCC51D-FA34-D77E-9DB5-08E3AD0AC8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11" y="5580405"/>
            <a:ext cx="310337" cy="30666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D0BE1C7-9280-3165-3108-EE63C81C57A0}"/>
              </a:ext>
            </a:extLst>
          </p:cNvPr>
          <p:cNvSpPr txBox="1"/>
          <p:nvPr/>
        </p:nvSpPr>
        <p:spPr>
          <a:xfrm>
            <a:off x="983411" y="1520796"/>
            <a:ext cx="8747184" cy="3752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>
                <a:cs typeface="Calibri"/>
              </a:rPr>
              <a:t>Fin de campagne de sponsorisation pour Appel aux dons en décembre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37726BD-183C-3141-46D6-DCADC6C471EE}"/>
              </a:ext>
            </a:extLst>
          </p:cNvPr>
          <p:cNvSpPr txBox="1"/>
          <p:nvPr/>
        </p:nvSpPr>
        <p:spPr>
          <a:xfrm>
            <a:off x="983410" y="1984780"/>
            <a:ext cx="8747184" cy="3752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>
                <a:cs typeface="Calibri"/>
              </a:rPr>
              <a:t>Réalisation de la carte de vœux, envoi aux grands donateurs + autres à venir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976226A-66B1-7B9D-7944-9F36DBF8893E}"/>
              </a:ext>
            </a:extLst>
          </p:cNvPr>
          <p:cNvSpPr txBox="1"/>
          <p:nvPr/>
        </p:nvSpPr>
        <p:spPr>
          <a:xfrm>
            <a:off x="983411" y="2448765"/>
            <a:ext cx="8747184" cy="3752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>
                <a:cs typeface="Calibri"/>
              </a:rPr>
              <a:t>Début de travail sur le Rapport d'Activités 2022</a:t>
            </a:r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9BCCBC1-0087-912A-9790-FBFF73E9D54D}"/>
              </a:ext>
            </a:extLst>
          </p:cNvPr>
          <p:cNvSpPr txBox="1"/>
          <p:nvPr/>
        </p:nvSpPr>
        <p:spPr>
          <a:xfrm>
            <a:off x="983410" y="2981862"/>
            <a:ext cx="8747184" cy="3752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>
                <a:cs typeface="Calibri"/>
              </a:rPr>
              <a:t>Aide à la création de charte graphique pour Grand Bivouac avec l'équipe com de GB</a:t>
            </a:r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77ACC82-9670-1AB4-C35D-6D3F009DA36A}"/>
              </a:ext>
            </a:extLst>
          </p:cNvPr>
          <p:cNvSpPr txBox="1"/>
          <p:nvPr/>
        </p:nvSpPr>
        <p:spPr>
          <a:xfrm>
            <a:off x="983409" y="3477880"/>
            <a:ext cx="8747184" cy="3752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>
                <a:cs typeface="Calibri"/>
              </a:rPr>
              <a:t>Finalisation de la page "Nos projets" sur le site eedf.fr</a:t>
            </a:r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59DAC24-9881-D20B-8010-86EAA9718B9B}"/>
              </a:ext>
            </a:extLst>
          </p:cNvPr>
          <p:cNvSpPr txBox="1"/>
          <p:nvPr/>
        </p:nvSpPr>
        <p:spPr>
          <a:xfrm>
            <a:off x="983408" y="4009842"/>
            <a:ext cx="8747184" cy="3752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>
                <a:cs typeface="Calibri"/>
              </a:rPr>
              <a:t>Choix du prestataire pour audit SEO - Début de l'audit d'ici fin du mois de janvier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9172BF1-64CF-63D1-623E-C79A316499F0}"/>
              </a:ext>
            </a:extLst>
          </p:cNvPr>
          <p:cNvSpPr txBox="1"/>
          <p:nvPr/>
        </p:nvSpPr>
        <p:spPr>
          <a:xfrm>
            <a:off x="983407" y="4592124"/>
            <a:ext cx="8747184" cy="3752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>
                <a:cs typeface="Calibri"/>
              </a:rPr>
              <a:t>Lancement de playlist de musique et compte </a:t>
            </a:r>
            <a:r>
              <a:rPr lang="fr-FR" err="1">
                <a:cs typeface="Calibri"/>
              </a:rPr>
              <a:t>eedf</a:t>
            </a:r>
            <a:r>
              <a:rPr lang="fr-FR">
                <a:cs typeface="Calibri"/>
              </a:rPr>
              <a:t> sur Spotify et Deezer</a:t>
            </a:r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A64D9EC-180C-5F1F-4917-E302CFD5EBB6}"/>
              </a:ext>
            </a:extLst>
          </p:cNvPr>
          <p:cNvSpPr txBox="1"/>
          <p:nvPr/>
        </p:nvSpPr>
        <p:spPr>
          <a:xfrm>
            <a:off x="983406" y="5109708"/>
            <a:ext cx="8747184" cy="3752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>
                <a:cs typeface="Calibri"/>
              </a:rPr>
              <a:t>Avancement de vidéos pour PRAGA</a:t>
            </a:r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21A7575-CC3F-BC1F-9515-FA86F1938145}"/>
              </a:ext>
            </a:extLst>
          </p:cNvPr>
          <p:cNvSpPr txBox="1"/>
          <p:nvPr/>
        </p:nvSpPr>
        <p:spPr>
          <a:xfrm>
            <a:off x="983405" y="5551118"/>
            <a:ext cx="8747184" cy="3752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>
                <a:cs typeface="Calibri"/>
              </a:rPr>
              <a:t>Début de travail sur procédure de "Communication de crise""</a:t>
            </a:r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70C0430-A9D9-EB31-0251-0381D302F2B7}"/>
              </a:ext>
            </a:extLst>
          </p:cNvPr>
          <p:cNvSpPr txBox="1"/>
          <p:nvPr/>
        </p:nvSpPr>
        <p:spPr>
          <a:xfrm>
            <a:off x="983410" y="817817"/>
            <a:ext cx="1091286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>
                <a:cs typeface="Calibri"/>
              </a:rPr>
              <a:t>Arrivée de Nolwenn dans l'équipe, elle reprend le poste de Tiphaine sur le mécénat, partenariats, appels aux dons et appels à projets</a:t>
            </a:r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6CD84B9C-F85D-4AEA-F971-D3123DD9A2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0" y="985531"/>
            <a:ext cx="310337" cy="306661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E136AD99-07FC-E497-E4D3-B61AA6423C50}"/>
              </a:ext>
            </a:extLst>
          </p:cNvPr>
          <p:cNvSpPr txBox="1"/>
          <p:nvPr/>
        </p:nvSpPr>
        <p:spPr>
          <a:xfrm>
            <a:off x="983404" y="6019012"/>
            <a:ext cx="8747184" cy="3752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>
                <a:cs typeface="Calibri"/>
              </a:rPr>
              <a:t>Lancement le 18 janvier de la vidéo promotionnelle des EEDF</a:t>
            </a:r>
            <a:endParaRPr lang="fr-FR"/>
          </a:p>
        </p:txBody>
      </p:sp>
      <p:pic>
        <p:nvPicPr>
          <p:cNvPr id="26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5D171B10-C116-ED0A-3E04-1E0311CB63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79" y="6088404"/>
            <a:ext cx="310337" cy="30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097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>
                <a:latin typeface="Vista Slab OT Book"/>
              </a:rPr>
              <a:t>Les aventures </a:t>
            </a:r>
            <a:r>
              <a:rPr lang="fr-FR" sz="4000" err="1">
                <a:latin typeface="Vista Slab OT Book"/>
              </a:rPr>
              <a:t>éclés</a:t>
            </a:r>
            <a:endParaRPr lang="fr-FR" sz="4000">
              <a:latin typeface="Vista Slab OT Book"/>
            </a:endParaRPr>
          </a:p>
        </p:txBody>
      </p:sp>
    </p:spTree>
    <p:extLst>
      <p:ext uri="{BB962C8B-B14F-4D97-AF65-F5344CB8AC3E}">
        <p14:creationId xmlns:p14="http://schemas.microsoft.com/office/powerpoint/2010/main" val="3762505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92049B-EA41-AF44-8757-0023C4313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32" y="59671"/>
            <a:ext cx="11693236" cy="1325563"/>
          </a:xfrm>
        </p:spPr>
        <p:txBody>
          <a:bodyPr/>
          <a:lstStyle/>
          <a:p>
            <a:r>
              <a:rPr lang="fr-FR">
                <a:solidFill>
                  <a:srgbClr val="97BF0D"/>
                </a:solidFill>
                <a:latin typeface="DK Lemon Yellow Sun"/>
                <a:cs typeface="Calibri Light"/>
              </a:rPr>
              <a:t>Les Services Vacances : les séjours de fin d'année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AC708CE-5D45-2A40-8F09-24028BE1FB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79" y="1386584"/>
            <a:ext cx="310337" cy="30666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B24D581-C353-B740-9E90-8471081BF3C7}"/>
              </a:ext>
            </a:extLst>
          </p:cNvPr>
          <p:cNvSpPr txBox="1"/>
          <p:nvPr/>
        </p:nvSpPr>
        <p:spPr>
          <a:xfrm>
            <a:off x="936172" y="1387127"/>
            <a:ext cx="88392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fr-FR">
                <a:latin typeface="Vista Slab OT Book"/>
                <a:ea typeface="+mn-lt"/>
                <a:cs typeface="+mn-lt"/>
              </a:rPr>
              <a:t>12 séjours dont 3 mineurs et 9 adultes 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5D2D13E-5C69-6447-A87B-8E75F8C14E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15" y="2188064"/>
            <a:ext cx="310337" cy="306661"/>
          </a:xfrm>
          <a:prstGeom prst="rect">
            <a:avLst/>
          </a:prstGeom>
        </p:spPr>
      </p:pic>
      <p:sp>
        <p:nvSpPr>
          <p:cNvPr id="24" name="Espace réservé du contenu 5">
            <a:extLst>
              <a:ext uri="{FF2B5EF4-FFF2-40B4-BE49-F238E27FC236}">
                <a16:creationId xmlns:a16="http://schemas.microsoft.com/office/drawing/2014/main" id="{0A6AE7B5-B36F-542B-0D7A-C06B2BE84FEE}"/>
              </a:ext>
            </a:extLst>
          </p:cNvPr>
          <p:cNvSpPr txBox="1">
            <a:spLocks/>
          </p:cNvSpPr>
          <p:nvPr/>
        </p:nvSpPr>
        <p:spPr>
          <a:xfrm>
            <a:off x="921794" y="2404156"/>
            <a:ext cx="10963740" cy="327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fr-FR" sz="1800"/>
          </a:p>
        </p:txBody>
      </p:sp>
      <p:sp>
        <p:nvSpPr>
          <p:cNvPr id="18" name="Espace réservé du contenu 5">
            <a:extLst>
              <a:ext uri="{FF2B5EF4-FFF2-40B4-BE49-F238E27FC236}">
                <a16:creationId xmlns:a16="http://schemas.microsoft.com/office/drawing/2014/main" id="{C80D01A7-60F5-5009-58E4-A130AFD3A985}"/>
              </a:ext>
            </a:extLst>
          </p:cNvPr>
          <p:cNvSpPr txBox="1">
            <a:spLocks/>
          </p:cNvSpPr>
          <p:nvPr/>
        </p:nvSpPr>
        <p:spPr>
          <a:xfrm>
            <a:off x="905231" y="3988070"/>
            <a:ext cx="10952195" cy="7069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1800">
                <a:latin typeface="Vista Slab OT Book"/>
              </a:rPr>
              <a:t>Trois situations de contrôle des tutelles DDCS ou DDETS : </a:t>
            </a:r>
            <a:endParaRPr lang="en-US"/>
          </a:p>
          <a:p>
            <a:pPr marL="342900" indent="-342900" algn="just">
              <a:lnSpc>
                <a:spcPct val="100000"/>
              </a:lnSpc>
              <a:buAutoNum type="arabicPeriod"/>
              <a:defRPr/>
            </a:pPr>
            <a:r>
              <a:rPr lang="fr-FR" sz="1800">
                <a:latin typeface="Vista Slab OT Book"/>
              </a:rPr>
              <a:t>un rapport négatif sur un séjour </a:t>
            </a:r>
            <a:r>
              <a:rPr lang="fr-FR" sz="1800" err="1">
                <a:latin typeface="Vista Slab OT Book"/>
              </a:rPr>
              <a:t>sv</a:t>
            </a:r>
            <a:r>
              <a:rPr lang="fr-FR" sz="1800">
                <a:latin typeface="Vista Slab OT Book"/>
              </a:rPr>
              <a:t> Orléans dans le Puy de Dôme </a:t>
            </a:r>
            <a:endParaRPr lang="fr-FR" sz="1800"/>
          </a:p>
          <a:p>
            <a:pPr marL="342900" indent="-342900" algn="just">
              <a:lnSpc>
                <a:spcPct val="100000"/>
              </a:lnSpc>
              <a:buAutoNum type="arabicPeriod"/>
              <a:defRPr/>
            </a:pPr>
            <a:r>
              <a:rPr lang="fr-FR" sz="1800">
                <a:latin typeface="Vista Slab OT Book"/>
              </a:rPr>
              <a:t>deux rapports positifs sur séjour SV Chalon   </a:t>
            </a:r>
            <a:endParaRPr lang="fr-FR" sz="180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44F2B664-C179-7166-C7AA-294D9B5152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50" y="4016706"/>
            <a:ext cx="310337" cy="30666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C173421-251C-C87B-D6C9-9B73D24B91D3}"/>
              </a:ext>
            </a:extLst>
          </p:cNvPr>
          <p:cNvSpPr txBox="1"/>
          <p:nvPr/>
        </p:nvSpPr>
        <p:spPr>
          <a:xfrm>
            <a:off x="1022435" y="2160347"/>
            <a:ext cx="88392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fr-FR">
                <a:latin typeface="Vista Slab OT Book"/>
                <a:cs typeface="Calibri"/>
              </a:rPr>
              <a:t>Un décès (séjour Majeurs Orléans à Talmont Saint Hilaire)</a:t>
            </a:r>
            <a:endParaRPr lang="en-US"/>
          </a:p>
          <a:p>
            <a:pPr>
              <a:defRPr/>
            </a:pPr>
            <a:endParaRPr lang="fr-FR">
              <a:cs typeface="Calibri"/>
            </a:endParaRPr>
          </a:p>
        </p:txBody>
      </p:sp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id="{C09FACC5-B134-7C5F-57BE-5B039D05F62F}"/>
              </a:ext>
            </a:extLst>
          </p:cNvPr>
          <p:cNvSpPr txBox="1">
            <a:spLocks/>
          </p:cNvSpPr>
          <p:nvPr/>
        </p:nvSpPr>
        <p:spPr>
          <a:xfrm>
            <a:off x="939866" y="3993256"/>
            <a:ext cx="10963740" cy="327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fr-FR">
              <a:ea typeface="+mn-ea"/>
              <a:cs typeface="+mn-cs"/>
            </a:endParaRPr>
          </a:p>
        </p:txBody>
      </p:sp>
      <p:sp>
        <p:nvSpPr>
          <p:cNvPr id="3" name="Espace réservé du contenu 5">
            <a:extLst>
              <a:ext uri="{FF2B5EF4-FFF2-40B4-BE49-F238E27FC236}">
                <a16:creationId xmlns:a16="http://schemas.microsoft.com/office/drawing/2014/main" id="{03494E00-F480-ED61-459D-ECC8BD528FA7}"/>
              </a:ext>
            </a:extLst>
          </p:cNvPr>
          <p:cNvSpPr txBox="1">
            <a:spLocks/>
          </p:cNvSpPr>
          <p:nvPr/>
        </p:nvSpPr>
        <p:spPr>
          <a:xfrm rot="10800000" flipV="1">
            <a:off x="924408" y="5437765"/>
            <a:ext cx="10906231" cy="607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1800">
                <a:latin typeface="Vista Slab OT Book"/>
              </a:rPr>
              <a:t>Une situation révélée à postériori de vandalisme d'une structure IME à Saint </a:t>
            </a:r>
            <a:r>
              <a:rPr lang="fr-FR" sz="1800" err="1">
                <a:latin typeface="Vista Slab OT Book"/>
              </a:rPr>
              <a:t>Flour</a:t>
            </a:r>
            <a:r>
              <a:rPr lang="fr-FR" sz="1800">
                <a:latin typeface="Vista Slab OT Book"/>
              </a:rPr>
              <a:t> </a:t>
            </a:r>
            <a:endParaRPr lang="fr-FR" sz="1800"/>
          </a:p>
          <a:p>
            <a:pPr marL="0" indent="0">
              <a:buNone/>
              <a:defRPr/>
            </a:pPr>
            <a:r>
              <a:rPr lang="fr-FR" sz="1800">
                <a:latin typeface="Vista Slab OT Book"/>
              </a:rPr>
              <a:t>(causé par des personnels CEE)</a:t>
            </a:r>
            <a:endParaRPr lang="fr-FR" sz="1800"/>
          </a:p>
        </p:txBody>
      </p:sp>
      <p:pic>
        <p:nvPicPr>
          <p:cNvPr id="13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FA8F702F-FBAE-C8DA-BC57-BD2A4F0E34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14" y="5437765"/>
            <a:ext cx="310337" cy="306661"/>
          </a:xfrm>
          <a:prstGeom prst="rect">
            <a:avLst/>
          </a:prstGeom>
        </p:spPr>
      </p:pic>
      <p:pic>
        <p:nvPicPr>
          <p:cNvPr id="4" name="Image 9">
            <a:extLst>
              <a:ext uri="{FF2B5EF4-FFF2-40B4-BE49-F238E27FC236}">
                <a16:creationId xmlns:a16="http://schemas.microsoft.com/office/drawing/2014/main" id="{44A2D114-25AD-62AB-C201-C7F5E81523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06" y="2973154"/>
            <a:ext cx="310337" cy="3066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8B27FF-F464-6523-F8E4-C59DAF3F9AD8}"/>
              </a:ext>
            </a:extLst>
          </p:cNvPr>
          <p:cNvSpPr txBox="1"/>
          <p:nvPr/>
        </p:nvSpPr>
        <p:spPr>
          <a:xfrm>
            <a:off x="1018309" y="2946400"/>
            <a:ext cx="904701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>
                <a:latin typeface="Vista Slab OT Book"/>
              </a:rPr>
              <a:t>Deux déclarations d'évènement grave :</a:t>
            </a:r>
            <a:endParaRPr lang="en-US"/>
          </a:p>
          <a:p>
            <a:pPr marL="342900" indent="-342900">
              <a:buAutoNum type="arabicPeriod"/>
            </a:pPr>
            <a:r>
              <a:rPr lang="fr-FR">
                <a:latin typeface="Vista Slab OT Book"/>
              </a:rPr>
              <a:t>Séjours Mineurs Caen aux Tronches</a:t>
            </a:r>
            <a:endParaRPr lang="en-US">
              <a:latin typeface="Calibri" panose="020F0502020204030204"/>
              <a:cs typeface="Calibri" panose="020F0502020204030204"/>
            </a:endParaRPr>
          </a:p>
          <a:p>
            <a:pPr marL="342900" indent="-342900">
              <a:buAutoNum type="arabicPeriod"/>
            </a:pPr>
            <a:r>
              <a:rPr lang="fr-FR">
                <a:latin typeface="Vista Slab OT Book"/>
              </a:rPr>
              <a:t>Séjour Mineurs à la base du Parc </a:t>
            </a:r>
            <a:r>
              <a:rPr lang="fr-FR" err="1">
                <a:latin typeface="Vista Slab OT Book"/>
              </a:rPr>
              <a:t>Morb</a:t>
            </a:r>
            <a:r>
              <a:rPr lang="en-US">
                <a:latin typeface="Vista Slab OT Book"/>
              </a:rPr>
              <a:t>​</a:t>
            </a:r>
            <a:r>
              <a:rPr lang="fr-FR" err="1">
                <a:latin typeface="Vista Slab OT Book"/>
              </a:rPr>
              <a:t>ecque</a:t>
            </a:r>
            <a:endParaRPr lang="en-US" err="1">
              <a:latin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5684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92049B-EA41-AF44-8757-0023C4313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32" y="59671"/>
            <a:ext cx="10515600" cy="1325563"/>
          </a:xfrm>
        </p:spPr>
        <p:txBody>
          <a:bodyPr/>
          <a:lstStyle/>
          <a:p>
            <a:r>
              <a:rPr lang="fr-FR">
                <a:solidFill>
                  <a:srgbClr val="97BF0D"/>
                </a:solidFill>
                <a:latin typeface="DK Lemon Yellow Sun"/>
                <a:cs typeface="Calibri Light"/>
              </a:rPr>
              <a:t>Les Services Vacances: premières tendances</a:t>
            </a:r>
          </a:p>
        </p:txBody>
      </p:sp>
      <p:sp>
        <p:nvSpPr>
          <p:cNvPr id="24" name="Espace réservé du contenu 5">
            <a:extLst>
              <a:ext uri="{FF2B5EF4-FFF2-40B4-BE49-F238E27FC236}">
                <a16:creationId xmlns:a16="http://schemas.microsoft.com/office/drawing/2014/main" id="{0A6AE7B5-B36F-542B-0D7A-C06B2BE84FEE}"/>
              </a:ext>
            </a:extLst>
          </p:cNvPr>
          <p:cNvSpPr txBox="1">
            <a:spLocks/>
          </p:cNvSpPr>
          <p:nvPr/>
        </p:nvSpPr>
        <p:spPr>
          <a:xfrm>
            <a:off x="921794" y="2404156"/>
            <a:ext cx="10963740" cy="327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fr-FR" sz="1800"/>
          </a:p>
        </p:txBody>
      </p:sp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id="{C09FACC5-B134-7C5F-57BE-5B039D05F62F}"/>
              </a:ext>
            </a:extLst>
          </p:cNvPr>
          <p:cNvSpPr txBox="1">
            <a:spLocks/>
          </p:cNvSpPr>
          <p:nvPr/>
        </p:nvSpPr>
        <p:spPr>
          <a:xfrm>
            <a:off x="939866" y="3993256"/>
            <a:ext cx="10963740" cy="327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fr-FR">
              <a:ea typeface="+mn-ea"/>
              <a:cs typeface="+mn-cs"/>
            </a:endParaRPr>
          </a:p>
        </p:txBody>
      </p:sp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DE233071-6FB6-F686-42D0-9AC171D35B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64465"/>
              </p:ext>
            </p:extLst>
          </p:nvPr>
        </p:nvGraphicFramePr>
        <p:xfrm>
          <a:off x="505852" y="1363662"/>
          <a:ext cx="11270116" cy="206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419977" imgH="1543050" progId="Excel.Sheet.12">
                  <p:embed/>
                </p:oleObj>
              </mc:Choice>
              <mc:Fallback>
                <p:oleObj name="Worksheet" r:id="rId2" imgW="8419977" imgH="1543050" progId="Excel.Sheet.12">
                  <p:embed/>
                  <p:pic>
                    <p:nvPicPr>
                      <p:cNvPr id="4" name="Objet 3">
                        <a:extLst>
                          <a:ext uri="{FF2B5EF4-FFF2-40B4-BE49-F238E27FC236}">
                            <a16:creationId xmlns:a16="http://schemas.microsoft.com/office/drawing/2014/main" id="{DE233071-6FB6-F686-42D0-9AC171D35B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5852" y="1363662"/>
                        <a:ext cx="11270116" cy="2065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B9DFD2C4-AE0C-773F-70A1-D92EB842A2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162723"/>
              </p:ext>
            </p:extLst>
          </p:nvPr>
        </p:nvGraphicFramePr>
        <p:xfrm>
          <a:off x="505852" y="3771729"/>
          <a:ext cx="11270116" cy="206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419977" imgH="1479594" progId="Excel.Sheet.12">
                  <p:embed/>
                </p:oleObj>
              </mc:Choice>
              <mc:Fallback>
                <p:oleObj name="Worksheet" r:id="rId4" imgW="8419977" imgH="1479594" progId="Excel.Sheet.12">
                  <p:embed/>
                  <p:pic>
                    <p:nvPicPr>
                      <p:cNvPr id="5" name="Objet 4">
                        <a:extLst>
                          <a:ext uri="{FF2B5EF4-FFF2-40B4-BE49-F238E27FC236}">
                            <a16:creationId xmlns:a16="http://schemas.microsoft.com/office/drawing/2014/main" id="{B9DFD2C4-AE0C-773F-70A1-D92EB842A2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5852" y="3771729"/>
                        <a:ext cx="11270116" cy="2065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0839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cs typeface="Calibri Light"/>
              </a:rPr>
              <a:t>SOMMAIRE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43843"/>
            <a:ext cx="10515600" cy="517494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Blip>
                <a:blip r:embed="rId2"/>
              </a:buBlip>
            </a:pPr>
            <a:r>
              <a:rPr lang="fr-FR">
                <a:latin typeface="Vista Slab OT Book"/>
                <a:cs typeface="Calibri"/>
              </a:rPr>
              <a:t>Actualité</a:t>
            </a:r>
          </a:p>
          <a:p>
            <a:pPr>
              <a:buBlip>
                <a:blip r:embed="rId2"/>
              </a:buBlip>
            </a:pPr>
            <a:r>
              <a:rPr lang="fr-FR">
                <a:latin typeface="Vista Slab OT Book"/>
              </a:rPr>
              <a:t>CGVA &amp; vie associative et développement des territoires</a:t>
            </a:r>
          </a:p>
          <a:p>
            <a:pPr>
              <a:buBlip>
                <a:blip r:embed="rId2"/>
              </a:buBlip>
            </a:pPr>
            <a:r>
              <a:rPr lang="fr-FR">
                <a:latin typeface="Vista Slab OT Book"/>
                <a:cs typeface="Calibri"/>
              </a:rPr>
              <a:t>CME &amp; Pédagogie / Formation</a:t>
            </a:r>
          </a:p>
          <a:p>
            <a:pPr>
              <a:buBlip>
                <a:blip r:embed="rId2"/>
              </a:buBlip>
            </a:pPr>
            <a:r>
              <a:rPr lang="fr-FR">
                <a:latin typeface="Vista Slab OT Book"/>
                <a:cs typeface="Calibri"/>
              </a:rPr>
              <a:t>CAF &amp; appuis </a:t>
            </a:r>
            <a:r>
              <a:rPr lang="fr-FR" err="1">
                <a:latin typeface="Vista Slab OT Book"/>
                <a:cs typeface="Calibri"/>
              </a:rPr>
              <a:t>éclés</a:t>
            </a:r>
            <a:endParaRPr lang="fr-FR">
              <a:latin typeface="Vista Slab OT Book"/>
              <a:cs typeface="Calibri"/>
            </a:endParaRPr>
          </a:p>
          <a:p>
            <a:pPr lvl="1">
              <a:buBlip>
                <a:blip r:embed="rId2"/>
              </a:buBlip>
            </a:pPr>
            <a:r>
              <a:rPr lang="fr-FR">
                <a:latin typeface="Vista Slab OT Book"/>
                <a:cs typeface="Calibri"/>
              </a:rPr>
              <a:t>Ressources humaines</a:t>
            </a:r>
          </a:p>
          <a:p>
            <a:pPr lvl="1">
              <a:buBlip>
                <a:blip r:embed="rId2"/>
              </a:buBlip>
            </a:pPr>
            <a:r>
              <a:rPr lang="fr-FR">
                <a:latin typeface="Vista Slab OT Book"/>
                <a:cs typeface="Calibri"/>
              </a:rPr>
              <a:t>Administratif et finance</a:t>
            </a:r>
          </a:p>
          <a:p>
            <a:pPr lvl="1">
              <a:buBlip>
                <a:blip r:embed="rId2"/>
              </a:buBlip>
            </a:pPr>
            <a:r>
              <a:rPr lang="fr-FR">
                <a:latin typeface="Vista Slab OT Book"/>
                <a:cs typeface="Calibri"/>
              </a:rPr>
              <a:t>Communication</a:t>
            </a:r>
          </a:p>
          <a:p>
            <a:pPr>
              <a:buBlip>
                <a:blip r:embed="rId2"/>
              </a:buBlip>
            </a:pPr>
            <a:r>
              <a:rPr lang="fr-FR">
                <a:latin typeface="Vista Slab OT Book"/>
                <a:cs typeface="Calibri"/>
              </a:rPr>
              <a:t>Les aventures </a:t>
            </a:r>
            <a:r>
              <a:rPr lang="fr-FR" err="1">
                <a:latin typeface="Vista Slab OT Book"/>
                <a:cs typeface="Calibri"/>
              </a:rPr>
              <a:t>éclés</a:t>
            </a:r>
            <a:endParaRPr lang="fr-FR">
              <a:latin typeface="Vista Slab OT Book"/>
              <a:cs typeface="Calibri"/>
            </a:endParaRPr>
          </a:p>
          <a:p>
            <a:pPr lvl="1">
              <a:buBlip>
                <a:blip r:embed="rId2"/>
              </a:buBlip>
            </a:pPr>
            <a:r>
              <a:rPr lang="fr-FR">
                <a:latin typeface="Vista Slab OT Book"/>
                <a:cs typeface="Calibri"/>
              </a:rPr>
              <a:t>Service Vacances</a:t>
            </a:r>
          </a:p>
          <a:p>
            <a:pPr lvl="1">
              <a:buBlip>
                <a:blip r:embed="rId2"/>
              </a:buBlip>
            </a:pPr>
            <a:r>
              <a:rPr lang="fr-FR">
                <a:latin typeface="Vista Slab OT Book"/>
                <a:cs typeface="Calibri"/>
              </a:rPr>
              <a:t>Centres permanents</a:t>
            </a:r>
          </a:p>
          <a:p>
            <a:pPr lvl="1">
              <a:buBlip>
                <a:blip r:embed="rId2"/>
              </a:buBlip>
            </a:pPr>
            <a:r>
              <a:rPr lang="fr-FR">
                <a:latin typeface="Vista Slab OT Book"/>
                <a:cs typeface="Calibri"/>
              </a:rPr>
              <a:t>Expériences éclés</a:t>
            </a:r>
          </a:p>
          <a:p>
            <a:pPr lvl="1">
              <a:buBlip>
                <a:blip r:embed="rId2"/>
              </a:buBlip>
            </a:pPr>
            <a:endParaRPr lang="fr-FR">
              <a:cs typeface="Calibri"/>
            </a:endParaRPr>
          </a:p>
          <a:p>
            <a:pPr lvl="1">
              <a:buBlip>
                <a:blip r:embed="rId2"/>
              </a:buBlip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0773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AC708CE-5D45-2A40-8F09-24028BE1FB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79" y="1386584"/>
            <a:ext cx="310337" cy="30666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B24D581-C353-B740-9E90-8471081BF3C7}"/>
              </a:ext>
            </a:extLst>
          </p:cNvPr>
          <p:cNvSpPr txBox="1"/>
          <p:nvPr/>
        </p:nvSpPr>
        <p:spPr>
          <a:xfrm>
            <a:off x="936172" y="1387127"/>
            <a:ext cx="883920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fr-FR" b="1">
                <a:latin typeface="Vista Slab OT Book"/>
                <a:ea typeface="+mn-lt"/>
                <a:cs typeface="+mn-lt"/>
              </a:rPr>
              <a:t>Domaine de la Planche</a:t>
            </a:r>
            <a:r>
              <a:rPr lang="fr-FR">
                <a:latin typeface="Vista Slab OT Book"/>
                <a:ea typeface="+mn-lt"/>
                <a:cs typeface="+mn-lt"/>
              </a:rPr>
              <a:t> :  </a:t>
            </a:r>
            <a:r>
              <a:rPr lang="fr-FR">
                <a:ea typeface="+mn-lt"/>
                <a:cs typeface="+mn-lt"/>
              </a:rPr>
              <a:t>accueil le 9 janvier de </a:t>
            </a:r>
            <a:r>
              <a:rPr lang="fr-FR" err="1">
                <a:ea typeface="+mn-lt"/>
                <a:cs typeface="+mn-lt"/>
              </a:rPr>
              <a:t>Anthonia</a:t>
            </a:r>
            <a:r>
              <a:rPr lang="fr-FR">
                <a:ea typeface="+mn-lt"/>
                <a:cs typeface="+mn-lt"/>
              </a:rPr>
              <a:t> CHASTANIE, en tant que Secrétaire comptable </a:t>
            </a:r>
          </a:p>
          <a:p>
            <a:pPr>
              <a:defRPr/>
            </a:pPr>
            <a:r>
              <a:rPr lang="fr-FR">
                <a:latin typeface="Vista Slab OT Book"/>
                <a:ea typeface="+mn-lt"/>
                <a:cs typeface="+mn-lt"/>
              </a:rPr>
              <a:t>Préparation du camp de base "RESPIRE" : mini Jamboree transition éco</a:t>
            </a:r>
          </a:p>
          <a:p>
            <a:pPr>
              <a:defRPr/>
            </a:pPr>
            <a:r>
              <a:rPr lang="fr-FR">
                <a:latin typeface="Vista Slab OT Book"/>
                <a:ea typeface="+mn-lt"/>
                <a:cs typeface="+mn-lt"/>
              </a:rPr>
              <a:t>Accueil en fin janvier de la FOR 2 FOR. Finalisation du remplissage des écoles à 95 %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5D2D13E-5C69-6447-A87B-8E75F8C14E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15" y="2577387"/>
            <a:ext cx="310337" cy="306661"/>
          </a:xfrm>
          <a:prstGeom prst="rect">
            <a:avLst/>
          </a:prstGeom>
        </p:spPr>
      </p:pic>
      <p:sp>
        <p:nvSpPr>
          <p:cNvPr id="24" name="Espace réservé du contenu 5">
            <a:extLst>
              <a:ext uri="{FF2B5EF4-FFF2-40B4-BE49-F238E27FC236}">
                <a16:creationId xmlns:a16="http://schemas.microsoft.com/office/drawing/2014/main" id="{0A6AE7B5-B36F-542B-0D7A-C06B2BE84FEE}"/>
              </a:ext>
            </a:extLst>
          </p:cNvPr>
          <p:cNvSpPr txBox="1">
            <a:spLocks/>
          </p:cNvSpPr>
          <p:nvPr/>
        </p:nvSpPr>
        <p:spPr>
          <a:xfrm>
            <a:off x="921794" y="2404156"/>
            <a:ext cx="10963740" cy="327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fr-FR" sz="1800"/>
          </a:p>
        </p:txBody>
      </p:sp>
      <p:sp>
        <p:nvSpPr>
          <p:cNvPr id="18" name="Espace réservé du contenu 5">
            <a:extLst>
              <a:ext uri="{FF2B5EF4-FFF2-40B4-BE49-F238E27FC236}">
                <a16:creationId xmlns:a16="http://schemas.microsoft.com/office/drawing/2014/main" id="{C80D01A7-60F5-5009-58E4-A130AFD3A985}"/>
              </a:ext>
            </a:extLst>
          </p:cNvPr>
          <p:cNvSpPr txBox="1">
            <a:spLocks/>
          </p:cNvSpPr>
          <p:nvPr/>
        </p:nvSpPr>
        <p:spPr>
          <a:xfrm>
            <a:off x="922146" y="3389855"/>
            <a:ext cx="10952195" cy="7069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1800" b="1">
                <a:latin typeface="Vista Slab OT Book"/>
              </a:rPr>
              <a:t>Hameau de </a:t>
            </a:r>
            <a:r>
              <a:rPr lang="fr-FR" sz="1800" b="1" err="1">
                <a:latin typeface="Vista Slab OT Book"/>
              </a:rPr>
              <a:t>Bécours</a:t>
            </a:r>
            <a:r>
              <a:rPr lang="fr-FR" sz="1800" b="1">
                <a:latin typeface="Vista Slab OT Book"/>
              </a:rPr>
              <a:t> </a:t>
            </a:r>
            <a:r>
              <a:rPr lang="fr-FR" sz="1800">
                <a:latin typeface="Vista Slab OT Book"/>
              </a:rPr>
              <a:t>: préparation de la saison 2023 et mobilisation en cours d'une résidence printemps/été. Préparation de l'été et des premiers camps "accompagnés/D-clic" en août 2023. </a:t>
            </a:r>
            <a:endParaRPr lang="fr-FR" sz="180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44F2B664-C179-7166-C7AA-294D9B5152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3" y="3430842"/>
            <a:ext cx="310337" cy="30666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C173421-251C-C87B-D6C9-9B73D24B91D3}"/>
              </a:ext>
            </a:extLst>
          </p:cNvPr>
          <p:cNvSpPr txBox="1"/>
          <p:nvPr/>
        </p:nvSpPr>
        <p:spPr>
          <a:xfrm>
            <a:off x="922797" y="2580967"/>
            <a:ext cx="88392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fr-FR" b="1">
                <a:latin typeface="Vista Slab OT Book"/>
                <a:ea typeface="+mn-lt"/>
                <a:cs typeface="+mn-lt"/>
              </a:rPr>
              <a:t>Maison des Tronches</a:t>
            </a:r>
            <a:r>
              <a:rPr lang="fr-FR">
                <a:latin typeface="Vista Slab OT Book"/>
                <a:ea typeface="+mn-lt"/>
                <a:cs typeface="+mn-lt"/>
              </a:rPr>
              <a:t> : séjour SV Caen en fin d'année</a:t>
            </a:r>
          </a:p>
          <a:p>
            <a:pPr>
              <a:defRPr/>
            </a:pPr>
            <a:r>
              <a:rPr lang="fr-FR">
                <a:latin typeface="Vista Slab OT Book"/>
                <a:cs typeface="Calibri" panose="020F0502020204030204"/>
              </a:rPr>
              <a:t>Accueil du Conseil National avec l'ER Grand Est à la fin du mois</a:t>
            </a:r>
          </a:p>
        </p:txBody>
      </p:sp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id="{C09FACC5-B134-7C5F-57BE-5B039D05F62F}"/>
              </a:ext>
            </a:extLst>
          </p:cNvPr>
          <p:cNvSpPr txBox="1">
            <a:spLocks/>
          </p:cNvSpPr>
          <p:nvPr/>
        </p:nvSpPr>
        <p:spPr>
          <a:xfrm>
            <a:off x="939866" y="4259070"/>
            <a:ext cx="10963740" cy="327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fr-FR">
              <a:ea typeface="+mn-ea"/>
              <a:cs typeface="+mn-cs"/>
            </a:endParaRPr>
          </a:p>
        </p:txBody>
      </p:sp>
      <p:sp>
        <p:nvSpPr>
          <p:cNvPr id="3" name="Espace réservé du contenu 5">
            <a:extLst>
              <a:ext uri="{FF2B5EF4-FFF2-40B4-BE49-F238E27FC236}">
                <a16:creationId xmlns:a16="http://schemas.microsoft.com/office/drawing/2014/main" id="{03494E00-F480-ED61-459D-ECC8BD528FA7}"/>
              </a:ext>
            </a:extLst>
          </p:cNvPr>
          <p:cNvSpPr txBox="1">
            <a:spLocks/>
          </p:cNvSpPr>
          <p:nvPr/>
        </p:nvSpPr>
        <p:spPr>
          <a:xfrm rot="10800000" flipV="1">
            <a:off x="927164" y="4113979"/>
            <a:ext cx="10906231" cy="607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1800" b="1">
                <a:latin typeface="Vista Slab OT Book"/>
              </a:rPr>
              <a:t>Base du Parc</a:t>
            </a:r>
            <a:r>
              <a:rPr lang="fr-FR" sz="1800">
                <a:latin typeface="Vista Slab OT Book"/>
              </a:rPr>
              <a:t> : accueil du séjour du </a:t>
            </a:r>
            <a:r>
              <a:rPr lang="fr-FR" sz="1800" err="1">
                <a:latin typeface="Vista Slab OT Book"/>
              </a:rPr>
              <a:t>sv</a:t>
            </a:r>
            <a:r>
              <a:rPr lang="fr-FR" sz="1800">
                <a:latin typeface="Vista Slab OT Book"/>
              </a:rPr>
              <a:t> Caen. Accident avec le mini bus qui est une épave. Préparation de l'accueil des classes (démarrage : 13 mars). Saison classe en tendance identique à 2022.</a:t>
            </a:r>
            <a:endParaRPr lang="en-US"/>
          </a:p>
        </p:txBody>
      </p:sp>
      <p:pic>
        <p:nvPicPr>
          <p:cNvPr id="13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FA8F702F-FBAE-C8DA-BC57-BD2A4F0E34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14" y="4111562"/>
            <a:ext cx="310337" cy="306661"/>
          </a:xfrm>
          <a:prstGeom prst="rect">
            <a:avLst/>
          </a:prstGeom>
        </p:spPr>
      </p:pic>
      <p:pic>
        <p:nvPicPr>
          <p:cNvPr id="4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D5449F0F-99F1-0060-0E09-2A27058C57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42" y="4723471"/>
            <a:ext cx="310337" cy="306661"/>
          </a:xfrm>
          <a:prstGeom prst="rect">
            <a:avLst/>
          </a:prstGeom>
        </p:spPr>
      </p:pic>
      <p:sp>
        <p:nvSpPr>
          <p:cNvPr id="8" name="Espace réservé du contenu 5">
            <a:extLst>
              <a:ext uri="{FF2B5EF4-FFF2-40B4-BE49-F238E27FC236}">
                <a16:creationId xmlns:a16="http://schemas.microsoft.com/office/drawing/2014/main" id="{50B83546-A1A9-480C-1351-3453E855D244}"/>
              </a:ext>
            </a:extLst>
          </p:cNvPr>
          <p:cNvSpPr txBox="1">
            <a:spLocks/>
          </p:cNvSpPr>
          <p:nvPr/>
        </p:nvSpPr>
        <p:spPr>
          <a:xfrm rot="10800000" flipV="1">
            <a:off x="886352" y="4723471"/>
            <a:ext cx="10906231" cy="607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1800" b="1">
                <a:latin typeface="Vista Slab OT Book"/>
              </a:rPr>
              <a:t>Chalet de Fabian</a:t>
            </a:r>
            <a:r>
              <a:rPr lang="fr-FR" sz="1800">
                <a:latin typeface="Vista Slab OT Book"/>
              </a:rPr>
              <a:t> : Accueil le 10 janvier de Denis PENE en tant que Chargé de développement. </a:t>
            </a:r>
            <a:endParaRPr lang="en-US"/>
          </a:p>
        </p:txBody>
      </p:sp>
      <p:sp>
        <p:nvSpPr>
          <p:cNvPr id="11" name="Espace réservé du contenu 5">
            <a:extLst>
              <a:ext uri="{FF2B5EF4-FFF2-40B4-BE49-F238E27FC236}">
                <a16:creationId xmlns:a16="http://schemas.microsoft.com/office/drawing/2014/main" id="{D8D15198-92D3-1A7C-5B2C-40F0D3CC107F}"/>
              </a:ext>
            </a:extLst>
          </p:cNvPr>
          <p:cNvSpPr txBox="1">
            <a:spLocks/>
          </p:cNvSpPr>
          <p:nvPr/>
        </p:nvSpPr>
        <p:spPr>
          <a:xfrm>
            <a:off x="931005" y="4941325"/>
            <a:ext cx="10963740" cy="327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fr-FR">
              <a:ea typeface="+mn-ea"/>
              <a:cs typeface="+mn-cs"/>
            </a:endParaRPr>
          </a:p>
        </p:txBody>
      </p:sp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4889277D-5182-2F70-ABD4-75269C2D17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81" y="5405726"/>
            <a:ext cx="310337" cy="306661"/>
          </a:xfrm>
          <a:prstGeom prst="rect">
            <a:avLst/>
          </a:prstGeom>
        </p:spPr>
      </p:pic>
      <p:sp>
        <p:nvSpPr>
          <p:cNvPr id="14" name="Espace réservé du contenu 5">
            <a:extLst>
              <a:ext uri="{FF2B5EF4-FFF2-40B4-BE49-F238E27FC236}">
                <a16:creationId xmlns:a16="http://schemas.microsoft.com/office/drawing/2014/main" id="{F3617E68-C76D-FD90-1F54-518BF0BE430A}"/>
              </a:ext>
            </a:extLst>
          </p:cNvPr>
          <p:cNvSpPr txBox="1">
            <a:spLocks/>
          </p:cNvSpPr>
          <p:nvPr/>
        </p:nvSpPr>
        <p:spPr>
          <a:xfrm rot="10800000" flipV="1">
            <a:off x="882861" y="5407606"/>
            <a:ext cx="10906231" cy="607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1800" b="1">
                <a:latin typeface="Vista Slab OT Book"/>
              </a:rPr>
              <a:t>Rencontre des Centres Ressources </a:t>
            </a:r>
            <a:r>
              <a:rPr lang="fr-FR" sz="1800">
                <a:latin typeface="Vista Slab OT Book"/>
              </a:rPr>
              <a:t>: deux jours avant le Conseil national pour former l'équipe et affiner la stratégie dédiée aux Centres ressources. </a:t>
            </a:r>
            <a:endParaRPr lang="en-US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789EFBDD-DE67-5F58-CAF3-51BB617E5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857" y="-109916"/>
            <a:ext cx="10515600" cy="1325563"/>
          </a:xfrm>
        </p:spPr>
        <p:txBody>
          <a:bodyPr/>
          <a:lstStyle/>
          <a:p>
            <a:r>
              <a:rPr lang="fr-FR">
                <a:solidFill>
                  <a:srgbClr val="97BF0D"/>
                </a:solidFill>
                <a:latin typeface="DK Lemon Yellow Sun"/>
              </a:rPr>
              <a:t>Les centres permanents nationaux</a:t>
            </a:r>
            <a:endParaRPr lang="en-US"/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671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92049B-EA41-AF44-8757-0023C4313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32" y="59671"/>
            <a:ext cx="10515600" cy="1325563"/>
          </a:xfrm>
        </p:spPr>
        <p:txBody>
          <a:bodyPr/>
          <a:lstStyle/>
          <a:p>
            <a:r>
              <a:rPr lang="fr-FR">
                <a:solidFill>
                  <a:srgbClr val="97BF0D"/>
                </a:solidFill>
                <a:latin typeface="DK Lemon Yellow Sun"/>
                <a:cs typeface="Calibri Light"/>
              </a:rPr>
              <a:t>La ludothèque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AC708CE-5D45-2A40-8F09-24028BE1FB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79" y="1386584"/>
            <a:ext cx="310337" cy="30666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B24D581-C353-B740-9E90-8471081BF3C7}"/>
              </a:ext>
            </a:extLst>
          </p:cNvPr>
          <p:cNvSpPr txBox="1"/>
          <p:nvPr/>
        </p:nvSpPr>
        <p:spPr>
          <a:xfrm>
            <a:off x="936172" y="1387127"/>
            <a:ext cx="88392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fr-FR">
                <a:latin typeface="Vista Slab OT Book"/>
                <a:ea typeface="+mn-lt"/>
                <a:cs typeface="+mn-lt"/>
              </a:rPr>
              <a:t>XX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5D2D13E-5C69-6447-A87B-8E75F8C14E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15" y="2338155"/>
            <a:ext cx="310337" cy="306661"/>
          </a:xfrm>
          <a:prstGeom prst="rect">
            <a:avLst/>
          </a:prstGeom>
        </p:spPr>
      </p:pic>
      <p:sp>
        <p:nvSpPr>
          <p:cNvPr id="24" name="Espace réservé du contenu 5">
            <a:extLst>
              <a:ext uri="{FF2B5EF4-FFF2-40B4-BE49-F238E27FC236}">
                <a16:creationId xmlns:a16="http://schemas.microsoft.com/office/drawing/2014/main" id="{0A6AE7B5-B36F-542B-0D7A-C06B2BE84FEE}"/>
              </a:ext>
            </a:extLst>
          </p:cNvPr>
          <p:cNvSpPr txBox="1">
            <a:spLocks/>
          </p:cNvSpPr>
          <p:nvPr/>
        </p:nvSpPr>
        <p:spPr>
          <a:xfrm>
            <a:off x="921794" y="2404156"/>
            <a:ext cx="10963740" cy="327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fr-FR" sz="1800"/>
          </a:p>
        </p:txBody>
      </p:sp>
      <p:sp>
        <p:nvSpPr>
          <p:cNvPr id="18" name="Espace réservé du contenu 5">
            <a:extLst>
              <a:ext uri="{FF2B5EF4-FFF2-40B4-BE49-F238E27FC236}">
                <a16:creationId xmlns:a16="http://schemas.microsoft.com/office/drawing/2014/main" id="{C80D01A7-60F5-5009-58E4-A130AFD3A985}"/>
              </a:ext>
            </a:extLst>
          </p:cNvPr>
          <p:cNvSpPr txBox="1">
            <a:spLocks/>
          </p:cNvSpPr>
          <p:nvPr/>
        </p:nvSpPr>
        <p:spPr>
          <a:xfrm>
            <a:off x="939867" y="3168343"/>
            <a:ext cx="10952195" cy="7069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1800">
                <a:latin typeface="Vista Slab OT Book"/>
              </a:rPr>
              <a:t>XX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44F2B664-C179-7166-C7AA-294D9B5152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3" y="3173888"/>
            <a:ext cx="310337" cy="30666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C173421-251C-C87B-D6C9-9B73D24B91D3}"/>
              </a:ext>
            </a:extLst>
          </p:cNvPr>
          <p:cNvSpPr txBox="1"/>
          <p:nvPr/>
        </p:nvSpPr>
        <p:spPr>
          <a:xfrm>
            <a:off x="993680" y="2332875"/>
            <a:ext cx="88392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fr-FR">
                <a:latin typeface="Vista Slab OT Book"/>
                <a:ea typeface="+mn-lt"/>
                <a:cs typeface="+mn-lt"/>
              </a:rPr>
              <a:t>XX</a:t>
            </a:r>
            <a:endParaRPr lang="en-US"/>
          </a:p>
        </p:txBody>
      </p:sp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id="{C09FACC5-B134-7C5F-57BE-5B039D05F62F}"/>
              </a:ext>
            </a:extLst>
          </p:cNvPr>
          <p:cNvSpPr txBox="1">
            <a:spLocks/>
          </p:cNvSpPr>
          <p:nvPr/>
        </p:nvSpPr>
        <p:spPr>
          <a:xfrm>
            <a:off x="939866" y="3993256"/>
            <a:ext cx="10963740" cy="327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fr-FR">
              <a:ea typeface="+mn-ea"/>
              <a:cs typeface="+mn-cs"/>
            </a:endParaRPr>
          </a:p>
        </p:txBody>
      </p:sp>
      <p:sp>
        <p:nvSpPr>
          <p:cNvPr id="3" name="Espace réservé du contenu 5">
            <a:extLst>
              <a:ext uri="{FF2B5EF4-FFF2-40B4-BE49-F238E27FC236}">
                <a16:creationId xmlns:a16="http://schemas.microsoft.com/office/drawing/2014/main" id="{03494E00-F480-ED61-459D-ECC8BD528FA7}"/>
              </a:ext>
            </a:extLst>
          </p:cNvPr>
          <p:cNvSpPr txBox="1">
            <a:spLocks/>
          </p:cNvSpPr>
          <p:nvPr/>
        </p:nvSpPr>
        <p:spPr>
          <a:xfrm rot="-10800000" flipV="1">
            <a:off x="921794" y="4284744"/>
            <a:ext cx="10906231" cy="607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ista Slab OT Book" panose="0206050403020406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1800">
                <a:latin typeface="Vista Slab OT Book"/>
              </a:rPr>
              <a:t>XXX</a:t>
            </a:r>
            <a:endParaRPr lang="en-US"/>
          </a:p>
        </p:txBody>
      </p:sp>
      <p:pic>
        <p:nvPicPr>
          <p:cNvPr id="13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FA8F702F-FBAE-C8DA-BC57-BD2A4F0E34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14" y="4284744"/>
            <a:ext cx="310337" cy="30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19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C’est tout pour le moment</a:t>
            </a:r>
          </a:p>
        </p:txBody>
      </p:sp>
    </p:spTree>
    <p:extLst>
      <p:ext uri="{BB962C8B-B14F-4D97-AF65-F5344CB8AC3E}">
        <p14:creationId xmlns:p14="http://schemas.microsoft.com/office/powerpoint/2010/main" val="649227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DK Lemon Yellow Sun"/>
                <a:cs typeface="Calibri Light"/>
              </a:rPr>
              <a:t>Actualités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3473" y="1386800"/>
            <a:ext cx="10515600" cy="58060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r>
              <a:rPr lang="fr-FR" b="1">
                <a:latin typeface="Vista Slab OT Book"/>
                <a:cs typeface="Calibri"/>
              </a:rPr>
              <a:t>Ministère Education Nationale et de la Jeunesse: </a:t>
            </a:r>
            <a:endParaRPr lang="fr-FR" b="1">
              <a:latin typeface="Vista Slab OT Bold"/>
              <a:cs typeface="Calibri"/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fr-FR">
                <a:latin typeface="Vista Slab OT Book"/>
                <a:cs typeface="Calibri"/>
              </a:rPr>
              <a:t>23 janvier: dialogue de partenariat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fr-FR" b="1"/>
              <a:t>DEJPVA</a:t>
            </a:r>
          </a:p>
          <a:p>
            <a:pPr marL="0" lvl="1" indent="0">
              <a:buNone/>
            </a:pPr>
            <a:r>
              <a:rPr lang="fr-FR">
                <a:latin typeface="Vista Slab OT Book"/>
                <a:cs typeface="Calibri"/>
              </a:rPr>
              <a:t>Nomination du nouveau directeur: Thibault de Saint Pol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fr-FR" b="1">
                <a:latin typeface="Vista Slab OT Book"/>
                <a:cs typeface="Calibri"/>
              </a:rPr>
              <a:t>Scoutisme Français: 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fr-FR">
                <a:latin typeface="Vista Slab OT Book"/>
                <a:cs typeface="Calibri"/>
              </a:rPr>
              <a:t>5 janvier: Habilitation BAFA BAFD OK</a:t>
            </a:r>
            <a:endParaRPr lang="fr-FR"/>
          </a:p>
          <a:p>
            <a:pPr marL="0" lvl="1" indent="0">
              <a:spcBef>
                <a:spcPts val="1000"/>
              </a:spcBef>
              <a:buNone/>
            </a:pPr>
            <a:r>
              <a:rPr lang="fr-FR">
                <a:latin typeface="Vista Slab OT Book"/>
                <a:cs typeface="Calibri"/>
              </a:rPr>
              <a:t>28-29 janvier: AG à Strasbourg des EEUF</a:t>
            </a:r>
            <a:endParaRPr lang="fr-FR">
              <a:cs typeface="Calibri"/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fr-FR">
                <a:latin typeface="Vista Slab OT Book"/>
                <a:cs typeface="Calibri"/>
              </a:rPr>
              <a:t>1 au 3 Décembre 2023: accueil en France du 4eme Congrès mondial des Méthodes Educatives de l'OMMS</a:t>
            </a:r>
            <a:endParaRPr lang="fr-FR">
              <a:cs typeface="Calibri"/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fr-FR" b="1">
                <a:latin typeface="Vista Slab OT Book"/>
                <a:cs typeface="Calibri"/>
              </a:rPr>
              <a:t>Comité de filière de l'animation</a:t>
            </a:r>
            <a:endParaRPr lang="fr-FR" b="1">
              <a:cs typeface="Calibri"/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fr-FR">
                <a:latin typeface="Vista Slab OT Book"/>
                <a:cs typeface="Calibri"/>
              </a:rPr>
              <a:t>Demande du président du comité au bureau de se saisir du dossier du SNU pour produire rapidement un avis.</a:t>
            </a:r>
            <a:endParaRPr lang="fr-FR">
              <a:cs typeface="Calibri"/>
            </a:endParaRPr>
          </a:p>
          <a:p>
            <a:pPr marL="0" lvl="1" indent="0">
              <a:buNone/>
            </a:pPr>
            <a:endParaRPr lang="fr-FR">
              <a:cs typeface="Calibri"/>
            </a:endParaRPr>
          </a:p>
          <a:p>
            <a:pPr marL="0" lvl="1" indent="0">
              <a:buNone/>
            </a:pPr>
            <a:endParaRPr lang="fr-FR">
              <a:cs typeface="Calibri"/>
            </a:endParaRPr>
          </a:p>
          <a:p>
            <a:pPr marL="0" lvl="1" indent="0">
              <a:buNone/>
            </a:pPr>
            <a:endParaRPr lang="fr-FR">
              <a:cs typeface="Calibri"/>
            </a:endParaRPr>
          </a:p>
          <a:p>
            <a:pPr marL="0" lvl="1" indent="0">
              <a:buNone/>
            </a:pPr>
            <a:endParaRPr lang="fr-FR">
              <a:cs typeface="Calibri"/>
            </a:endParaRPr>
          </a:p>
          <a:p>
            <a:endParaRPr lang="fr-FR" sz="2400"/>
          </a:p>
        </p:txBody>
      </p:sp>
      <p:sp>
        <p:nvSpPr>
          <p:cNvPr id="6" name="Rectangle 5"/>
          <p:cNvSpPr/>
          <p:nvPr/>
        </p:nvSpPr>
        <p:spPr>
          <a:xfrm>
            <a:off x="0" y="6858608"/>
            <a:ext cx="12192000" cy="8422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64">
            <a:extLst>
              <a:ext uri="{FF2B5EF4-FFF2-40B4-BE49-F238E27FC236}">
                <a16:creationId xmlns:a16="http://schemas.microsoft.com/office/drawing/2014/main" id="{55672757-27D9-B726-B85C-E5D078808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9" y="1391694"/>
            <a:ext cx="635473" cy="336219"/>
          </a:xfrm>
          <a:prstGeom prst="rect">
            <a:avLst/>
          </a:prstGeom>
        </p:spPr>
      </p:pic>
      <p:pic>
        <p:nvPicPr>
          <p:cNvPr id="8" name="Image 64">
            <a:extLst>
              <a:ext uri="{FF2B5EF4-FFF2-40B4-BE49-F238E27FC236}">
                <a16:creationId xmlns:a16="http://schemas.microsoft.com/office/drawing/2014/main" id="{9ED21CF4-AB09-278D-1F3C-6B97A29D62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4" y="2361837"/>
            <a:ext cx="635473" cy="336219"/>
          </a:xfrm>
          <a:prstGeom prst="rect">
            <a:avLst/>
          </a:prstGeom>
        </p:spPr>
      </p:pic>
      <p:pic>
        <p:nvPicPr>
          <p:cNvPr id="10" name="Image 64">
            <a:extLst>
              <a:ext uri="{FF2B5EF4-FFF2-40B4-BE49-F238E27FC236}">
                <a16:creationId xmlns:a16="http://schemas.microsoft.com/office/drawing/2014/main" id="{188ED638-F7CE-252C-54C5-3A4C18C299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8" y="3166909"/>
            <a:ext cx="635473" cy="336219"/>
          </a:xfrm>
          <a:prstGeom prst="rect">
            <a:avLst/>
          </a:prstGeom>
        </p:spPr>
      </p:pic>
      <p:pic>
        <p:nvPicPr>
          <p:cNvPr id="4" name="Image 64">
            <a:extLst>
              <a:ext uri="{FF2B5EF4-FFF2-40B4-BE49-F238E27FC236}">
                <a16:creationId xmlns:a16="http://schemas.microsoft.com/office/drawing/2014/main" id="{B7AD853D-20EB-EFB1-0B8C-025AC11AE4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7" y="5298196"/>
            <a:ext cx="635473" cy="33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89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6462" y="217921"/>
            <a:ext cx="10515600" cy="1325563"/>
          </a:xfrm>
        </p:spPr>
        <p:txBody>
          <a:bodyPr/>
          <a:lstStyle/>
          <a:p>
            <a:pPr algn="ctr"/>
            <a:r>
              <a:rPr lang="fr-FR">
                <a:latin typeface="DK Lemon Yellow Sun"/>
              </a:rPr>
              <a:t>Points Adhérents au 18 janvier 2023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4CBE77C-8A05-932A-C667-5DF1727E26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33" t="8108" r="10319" b="11622"/>
          <a:stretch/>
        </p:blipFill>
        <p:spPr>
          <a:xfrm>
            <a:off x="595185" y="1329124"/>
            <a:ext cx="10621986" cy="460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9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68518" y="2385580"/>
            <a:ext cx="5654963" cy="1325563"/>
          </a:xfrm>
        </p:spPr>
        <p:txBody>
          <a:bodyPr>
            <a:normAutofit fontScale="90000"/>
          </a:bodyPr>
          <a:lstStyle/>
          <a:p>
            <a:r>
              <a:rPr lang="fr-FR">
                <a:latin typeface="Vista Slab OT Book"/>
              </a:rPr>
              <a:t>CGVA </a:t>
            </a:r>
            <a:br>
              <a:rPr lang="fr-FR">
                <a:latin typeface="Vista Slab OT Book"/>
              </a:rPr>
            </a:br>
            <a:r>
              <a:rPr lang="fr-FR">
                <a:latin typeface="Vista Slab OT Book"/>
              </a:rPr>
              <a:t>&amp; </a:t>
            </a:r>
            <a:br>
              <a:rPr lang="fr-FR">
                <a:latin typeface="Vista Slab OT Book"/>
              </a:rPr>
            </a:br>
            <a:r>
              <a:rPr lang="fr-FR">
                <a:latin typeface="Vista Slab OT Book"/>
              </a:rPr>
              <a:t>vie associative et développement des territoires</a:t>
            </a:r>
            <a:endParaRPr lang="en-US">
              <a:latin typeface="Vista Slab OT Book"/>
            </a:endParaRPr>
          </a:p>
        </p:txBody>
      </p:sp>
    </p:spTree>
    <p:extLst>
      <p:ext uri="{BB962C8B-B14F-4D97-AF65-F5344CB8AC3E}">
        <p14:creationId xmlns:p14="http://schemas.microsoft.com/office/powerpoint/2010/main" val="3275661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6462" y="217921"/>
            <a:ext cx="10515600" cy="1325563"/>
          </a:xfrm>
        </p:spPr>
        <p:txBody>
          <a:bodyPr/>
          <a:lstStyle/>
          <a:p>
            <a:r>
              <a:rPr lang="fr-FR">
                <a:latin typeface="DK Lemon Yellow Sun"/>
              </a:rPr>
              <a:t>CGVA, vie Associative et territoires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53FF9943-8B16-F90A-9D92-B8BFB06FA409}"/>
              </a:ext>
            </a:extLst>
          </p:cNvPr>
          <p:cNvSpPr txBox="1"/>
          <p:nvPr/>
        </p:nvSpPr>
        <p:spPr>
          <a:xfrm>
            <a:off x="826554" y="1355164"/>
            <a:ext cx="10457182" cy="61863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14A0C8"/>
                </a:solidFill>
                <a:cs typeface="Calibri"/>
              </a:rPr>
              <a:t>Du </a:t>
            </a:r>
            <a:r>
              <a:rPr lang="en-US" b="1" err="1">
                <a:solidFill>
                  <a:srgbClr val="14A0C8"/>
                </a:solidFill>
                <a:cs typeface="Calibri"/>
              </a:rPr>
              <a:t>côté</a:t>
            </a:r>
            <a:r>
              <a:rPr lang="en-US" b="1">
                <a:solidFill>
                  <a:srgbClr val="14A0C8"/>
                </a:solidFill>
                <a:cs typeface="Calibri"/>
              </a:rPr>
              <a:t> de la </a:t>
            </a:r>
            <a:r>
              <a:rPr lang="en-US" b="1" err="1">
                <a:solidFill>
                  <a:srgbClr val="14A0C8"/>
                </a:solidFill>
                <a:cs typeface="Calibri"/>
              </a:rPr>
              <a:t>saison</a:t>
            </a:r>
            <a:r>
              <a:rPr lang="en-US" b="1">
                <a:solidFill>
                  <a:srgbClr val="14A0C8"/>
                </a:solidFill>
                <a:cs typeface="Calibri"/>
              </a:rPr>
              <a:t> </a:t>
            </a:r>
            <a:r>
              <a:rPr lang="en-US" b="1" err="1">
                <a:solidFill>
                  <a:srgbClr val="14A0C8"/>
                </a:solidFill>
                <a:cs typeface="Calibri"/>
              </a:rPr>
              <a:t>démocratique</a:t>
            </a:r>
            <a:r>
              <a:rPr lang="en-US" b="1">
                <a:solidFill>
                  <a:srgbClr val="14A0C8"/>
                </a:solidFill>
                <a:cs typeface="Calibri"/>
              </a:rPr>
              <a:t> </a:t>
            </a:r>
          </a:p>
          <a:p>
            <a:endParaRPr lang="en-US" b="1">
              <a:cs typeface="Calibri"/>
            </a:endParaRPr>
          </a:p>
          <a:p>
            <a:r>
              <a:rPr lang="en-US" b="1" err="1">
                <a:cs typeface="Calibri"/>
              </a:rPr>
              <a:t>Assemblées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Plénières</a:t>
            </a:r>
            <a:r>
              <a:rPr lang="en-US" b="1">
                <a:cs typeface="Calibri"/>
              </a:rPr>
              <a:t> : </a:t>
            </a:r>
            <a:r>
              <a:rPr lang="en-US" err="1">
                <a:cs typeface="Calibri"/>
              </a:rPr>
              <a:t>clôture</a:t>
            </a:r>
            <a:r>
              <a:rPr lang="en-US">
                <a:cs typeface="Calibri"/>
              </a:rPr>
              <a:t> de la </a:t>
            </a:r>
            <a:r>
              <a:rPr lang="en-US" err="1">
                <a:cs typeface="Calibri"/>
              </a:rPr>
              <a:t>saison</a:t>
            </a:r>
            <a:r>
              <a:rPr lang="en-US">
                <a:cs typeface="Calibri"/>
              </a:rPr>
              <a:t> le 31 </a:t>
            </a:r>
            <a:r>
              <a:rPr lang="en-US" err="1">
                <a:cs typeface="Calibri"/>
              </a:rPr>
              <a:t>décembre</a:t>
            </a:r>
            <a:r>
              <a:rPr lang="en-US">
                <a:cs typeface="Calibri"/>
              </a:rPr>
              <a:t>. À </a:t>
            </a:r>
            <a:r>
              <a:rPr lang="en-US" err="1">
                <a:cs typeface="Calibri"/>
              </a:rPr>
              <a:t>ce</a:t>
            </a:r>
            <a:r>
              <a:rPr lang="en-US">
                <a:cs typeface="Calibri"/>
              </a:rPr>
              <a:t> jour nous </a:t>
            </a:r>
            <a:r>
              <a:rPr lang="en-US" err="1">
                <a:cs typeface="Calibri"/>
              </a:rPr>
              <a:t>avons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reçus</a:t>
            </a:r>
            <a:r>
              <a:rPr lang="en-US">
                <a:cs typeface="Calibri"/>
              </a:rPr>
              <a:t> 123 </a:t>
            </a:r>
            <a:r>
              <a:rPr lang="en-US" err="1">
                <a:cs typeface="Calibri"/>
              </a:rPr>
              <a:t>Comptes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rendus</a:t>
            </a:r>
            <a:r>
              <a:rPr lang="en-US">
                <a:cs typeface="Calibri"/>
              </a:rPr>
              <a:t> sur 156 SLA.N. </a:t>
            </a:r>
            <a:endParaRPr lang="en-US">
              <a:solidFill>
                <a:srgbClr val="000000"/>
              </a:solidFill>
              <a:cs typeface="Calibri"/>
            </a:endParaRPr>
          </a:p>
          <a:p>
            <a:r>
              <a:rPr lang="en-US" err="1">
                <a:cs typeface="Calibri"/>
              </a:rPr>
              <a:t>Réflexion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d'évolution</a:t>
            </a:r>
            <a:r>
              <a:rPr lang="en-US">
                <a:cs typeface="Calibri"/>
              </a:rPr>
              <a:t> du </a:t>
            </a:r>
            <a:r>
              <a:rPr lang="en-US" err="1">
                <a:cs typeface="Calibri"/>
              </a:rPr>
              <a:t>calendrier</a:t>
            </a:r>
            <a:r>
              <a:rPr lang="en-US">
                <a:cs typeface="Calibri"/>
              </a:rPr>
              <a:t> 2023-24 : </a:t>
            </a:r>
            <a:r>
              <a:rPr lang="en-US" err="1">
                <a:cs typeface="Calibri"/>
              </a:rPr>
              <a:t>clôture</a:t>
            </a:r>
            <a:r>
              <a:rPr lang="en-US">
                <a:cs typeface="Calibri"/>
              </a:rPr>
              <a:t> le 15 </a:t>
            </a:r>
            <a:r>
              <a:rPr lang="en-US" err="1">
                <a:cs typeface="Calibri"/>
              </a:rPr>
              <a:t>novembre</a:t>
            </a:r>
            <a:r>
              <a:rPr lang="en-US">
                <a:cs typeface="Calibri"/>
              </a:rPr>
              <a:t> avec </a:t>
            </a:r>
            <a:r>
              <a:rPr lang="en-US" err="1">
                <a:cs typeface="Calibri"/>
              </a:rPr>
              <a:t>intégration</a:t>
            </a:r>
            <a:r>
              <a:rPr lang="en-US">
                <a:cs typeface="Calibri"/>
              </a:rPr>
              <a:t> des BP et des </a:t>
            </a:r>
            <a:r>
              <a:rPr lang="en-US" err="1">
                <a:cs typeface="Calibri"/>
              </a:rPr>
              <a:t>besoins</a:t>
            </a:r>
            <a:r>
              <a:rPr lang="en-US">
                <a:cs typeface="Calibri"/>
              </a:rPr>
              <a:t> des </a:t>
            </a:r>
            <a:r>
              <a:rPr lang="en-US" err="1">
                <a:cs typeface="Calibri"/>
              </a:rPr>
              <a:t>groupes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locaux</a:t>
            </a:r>
            <a:r>
              <a:rPr lang="en-US">
                <a:cs typeface="Calibri"/>
              </a:rPr>
              <a:t> à travers un </a:t>
            </a:r>
            <a:r>
              <a:rPr lang="en-US" err="1">
                <a:cs typeface="Calibri"/>
              </a:rPr>
              <a:t>outils</a:t>
            </a:r>
            <a:r>
              <a:rPr lang="en-US">
                <a:cs typeface="Calibri"/>
              </a:rPr>
              <a:t> numérique </a:t>
            </a:r>
            <a:r>
              <a:rPr lang="en-US" err="1">
                <a:cs typeface="Calibri"/>
              </a:rPr>
              <a:t>dédié</a:t>
            </a:r>
            <a:r>
              <a:rPr lang="en-US">
                <a:cs typeface="Calibri"/>
              </a:rPr>
              <a:t> à la vie associative. </a:t>
            </a:r>
          </a:p>
          <a:p>
            <a:endParaRPr lang="en-US">
              <a:cs typeface="Calibri"/>
            </a:endParaRPr>
          </a:p>
          <a:p>
            <a:r>
              <a:rPr lang="en-US" b="1" err="1">
                <a:cs typeface="Calibri"/>
              </a:rPr>
              <a:t>Congrès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régionaux</a:t>
            </a:r>
            <a:r>
              <a:rPr lang="en-US">
                <a:cs typeface="Calibri"/>
              </a:rPr>
              <a:t> : </a:t>
            </a:r>
            <a:r>
              <a:rPr lang="en-US" err="1">
                <a:cs typeface="Calibri"/>
              </a:rPr>
              <a:t>préparation</a:t>
            </a:r>
            <a:r>
              <a:rPr lang="en-US">
                <a:cs typeface="Calibri"/>
              </a:rPr>
              <a:t> du dossier </a:t>
            </a:r>
            <a:r>
              <a:rPr lang="en-US" err="1">
                <a:cs typeface="Calibri"/>
              </a:rPr>
              <a:t>congrès</a:t>
            </a:r>
            <a:r>
              <a:rPr lang="en-US">
                <a:cs typeface="Calibri"/>
              </a:rPr>
              <a:t> 2023. </a:t>
            </a:r>
          </a:p>
          <a:p>
            <a:endParaRPr lang="en-US">
              <a:cs typeface="Calibri"/>
            </a:endParaRPr>
          </a:p>
          <a:p>
            <a:r>
              <a:rPr lang="en-US" b="1">
                <a:cs typeface="Calibri"/>
              </a:rPr>
              <a:t>Conseils </a:t>
            </a:r>
            <a:r>
              <a:rPr lang="en-US" b="1" err="1">
                <a:cs typeface="Calibri"/>
              </a:rPr>
              <a:t>nationaux</a:t>
            </a:r>
            <a:r>
              <a:rPr lang="en-US" b="1">
                <a:cs typeface="Calibri"/>
              </a:rPr>
              <a:t> :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finalisation</a:t>
            </a:r>
            <a:r>
              <a:rPr lang="en-US">
                <a:cs typeface="Calibri"/>
              </a:rPr>
              <a:t> du CN de </a:t>
            </a:r>
            <a:r>
              <a:rPr lang="en-US" err="1">
                <a:cs typeface="Calibri"/>
              </a:rPr>
              <a:t>janvier</a:t>
            </a:r>
            <a:r>
              <a:rPr lang="en-US">
                <a:cs typeface="Calibri"/>
              </a:rPr>
              <a:t>. Début des </a:t>
            </a:r>
            <a:r>
              <a:rPr lang="en-US" err="1">
                <a:cs typeface="Calibri"/>
              </a:rPr>
              <a:t>échanges</a:t>
            </a:r>
            <a:r>
              <a:rPr lang="en-US">
                <a:cs typeface="Calibri"/>
              </a:rPr>
              <a:t> du CN </a:t>
            </a:r>
            <a:r>
              <a:rPr lang="en-US" err="1">
                <a:cs typeface="Calibri"/>
              </a:rPr>
              <a:t>d'Avril</a:t>
            </a:r>
            <a:r>
              <a:rPr lang="en-US">
                <a:cs typeface="Calibri"/>
              </a:rPr>
              <a:t>, proposition de le </a:t>
            </a:r>
            <a:r>
              <a:rPr lang="en-US" err="1">
                <a:cs typeface="Calibri"/>
              </a:rPr>
              <a:t>centrer</a:t>
            </a:r>
            <a:r>
              <a:rPr lang="en-US">
                <a:cs typeface="Calibri"/>
              </a:rPr>
              <a:t> sur </a:t>
            </a:r>
            <a:r>
              <a:rPr lang="en-US" err="1">
                <a:cs typeface="Calibri"/>
              </a:rPr>
              <a:t>l'accueil</a:t>
            </a:r>
            <a:r>
              <a:rPr lang="en-US">
                <a:cs typeface="Calibri"/>
              </a:rPr>
              <a:t> des RR, les </a:t>
            </a:r>
            <a:r>
              <a:rPr lang="en-US" err="1">
                <a:cs typeface="Calibri"/>
              </a:rPr>
              <a:t>dynamiques</a:t>
            </a:r>
            <a:r>
              <a:rPr lang="en-US">
                <a:cs typeface="Calibri"/>
              </a:rPr>
              <a:t> post </a:t>
            </a:r>
            <a:r>
              <a:rPr lang="en-US" err="1">
                <a:cs typeface="Calibri"/>
              </a:rPr>
              <a:t>congrès</a:t>
            </a:r>
            <a:r>
              <a:rPr lang="en-US">
                <a:cs typeface="Calibri"/>
              </a:rPr>
              <a:t> et la </a:t>
            </a:r>
            <a:r>
              <a:rPr lang="en-US" err="1">
                <a:cs typeface="Calibri"/>
              </a:rPr>
              <a:t>préparation</a:t>
            </a:r>
            <a:r>
              <a:rPr lang="en-US">
                <a:cs typeface="Calibri"/>
              </a:rPr>
              <a:t> des </a:t>
            </a:r>
            <a:r>
              <a:rPr lang="en-US" err="1">
                <a:cs typeface="Calibri"/>
              </a:rPr>
              <a:t>stratégie</a:t>
            </a:r>
            <a:r>
              <a:rPr lang="en-US">
                <a:cs typeface="Calibri"/>
              </a:rPr>
              <a:t> de </a:t>
            </a:r>
            <a:r>
              <a:rPr lang="en-US" err="1">
                <a:cs typeface="Calibri"/>
              </a:rPr>
              <a:t>développement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présence</a:t>
            </a:r>
            <a:r>
              <a:rPr lang="en-US">
                <a:cs typeface="Calibri"/>
              </a:rPr>
              <a:t> des AD. </a:t>
            </a:r>
          </a:p>
          <a:p>
            <a:endParaRPr lang="en-US">
              <a:cs typeface="Calibri"/>
            </a:endParaRPr>
          </a:p>
          <a:p>
            <a:r>
              <a:rPr lang="en-US" b="1">
                <a:cs typeface="Calibri"/>
              </a:rPr>
              <a:t>Assemblée Générale :</a:t>
            </a:r>
            <a:r>
              <a:rPr lang="en-US">
                <a:cs typeface="Calibri"/>
              </a:rPr>
              <a:t> On continue à </a:t>
            </a:r>
            <a:r>
              <a:rPr lang="en-US" err="1">
                <a:cs typeface="Calibri"/>
              </a:rPr>
              <a:t>chercher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une</a:t>
            </a:r>
            <a:r>
              <a:rPr lang="en-US">
                <a:cs typeface="Calibri"/>
              </a:rPr>
              <a:t> équipe locale pour nous </a:t>
            </a:r>
            <a:r>
              <a:rPr lang="en-US" err="1">
                <a:cs typeface="Calibri"/>
              </a:rPr>
              <a:t>accueillir</a:t>
            </a:r>
            <a:r>
              <a:rPr lang="en-US">
                <a:cs typeface="Calibri"/>
              </a:rPr>
              <a:t>. </a:t>
            </a:r>
            <a:endParaRPr lang="en-US">
              <a:ea typeface="+mn-lt"/>
              <a:cs typeface="+mn-lt"/>
            </a:endParaRPr>
          </a:p>
          <a:p>
            <a:endParaRPr lang="en-US">
              <a:cs typeface="Calibri"/>
            </a:endParaRPr>
          </a:p>
          <a:p>
            <a:r>
              <a:rPr lang="en-US" b="1">
                <a:ea typeface="+mn-lt"/>
                <a:cs typeface="+mn-lt"/>
              </a:rPr>
              <a:t>Motions &amp; </a:t>
            </a:r>
            <a:r>
              <a:rPr lang="en-US" b="1" err="1">
                <a:ea typeface="+mn-lt"/>
                <a:cs typeface="+mn-lt"/>
              </a:rPr>
              <a:t>Résolutions</a:t>
            </a:r>
            <a:r>
              <a:rPr lang="en-US" b="1">
                <a:ea typeface="+mn-lt"/>
                <a:cs typeface="+mn-lt"/>
              </a:rPr>
              <a:t> : </a:t>
            </a:r>
            <a:r>
              <a:rPr lang="en-US">
                <a:ea typeface="+mn-lt"/>
                <a:cs typeface="+mn-lt"/>
              </a:rPr>
              <a:t>Tableau de </a:t>
            </a:r>
            <a:r>
              <a:rPr lang="en-US" err="1">
                <a:ea typeface="+mn-lt"/>
                <a:cs typeface="+mn-lt"/>
              </a:rPr>
              <a:t>suivi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général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finalisé</a:t>
            </a:r>
            <a:r>
              <a:rPr lang="en-US">
                <a:ea typeface="+mn-lt"/>
                <a:cs typeface="+mn-lt"/>
              </a:rPr>
              <a:t> et disponible ci dessous  : </a:t>
            </a:r>
            <a:r>
              <a:rPr lang="en-US">
                <a:cs typeface="Calibri"/>
                <a:hlinkClick r:id="rId2"/>
              </a:rPr>
              <a:t>https://galilee.eedf.fr/seafile/f/e0d42e954c4543989dc1/?edit=1</a:t>
            </a:r>
            <a:endParaRPr lang="en-US"/>
          </a:p>
          <a:p>
            <a:endParaRPr lang="en-US">
              <a:solidFill>
                <a:srgbClr val="000000"/>
              </a:solidFill>
              <a:cs typeface="Calibri"/>
            </a:endParaRPr>
          </a:p>
          <a:p>
            <a:endParaRPr lang="en-US" b="1">
              <a:solidFill>
                <a:srgbClr val="14A0C8"/>
              </a:solidFill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3767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6462" y="217921"/>
            <a:ext cx="10515600" cy="1325563"/>
          </a:xfrm>
        </p:spPr>
        <p:txBody>
          <a:bodyPr/>
          <a:lstStyle/>
          <a:p>
            <a:r>
              <a:rPr lang="fr-FR">
                <a:latin typeface="DK Lemon Yellow Sun"/>
              </a:rPr>
              <a:t>CGVA, Vie Associative et territoires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53FF9943-8B16-F90A-9D92-B8BFB06FA409}"/>
              </a:ext>
            </a:extLst>
          </p:cNvPr>
          <p:cNvSpPr txBox="1"/>
          <p:nvPr/>
        </p:nvSpPr>
        <p:spPr>
          <a:xfrm>
            <a:off x="826554" y="1355164"/>
            <a:ext cx="10395159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b="1">
              <a:cs typeface="Calibri"/>
            </a:endParaRPr>
          </a:p>
          <a:p>
            <a:r>
              <a:rPr lang="en-US" b="1">
                <a:solidFill>
                  <a:srgbClr val="14A0C8"/>
                </a:solidFill>
                <a:cs typeface="Calibri"/>
              </a:rPr>
              <a:t>Du </a:t>
            </a:r>
            <a:r>
              <a:rPr lang="en-US" b="1" err="1">
                <a:solidFill>
                  <a:srgbClr val="14A0C8"/>
                </a:solidFill>
                <a:cs typeface="Calibri"/>
              </a:rPr>
              <a:t>côté</a:t>
            </a:r>
            <a:r>
              <a:rPr lang="en-US" b="1">
                <a:solidFill>
                  <a:srgbClr val="14A0C8"/>
                </a:solidFill>
                <a:cs typeface="Calibri"/>
              </a:rPr>
              <a:t> de la </a:t>
            </a:r>
            <a:r>
              <a:rPr lang="en-US" b="1" err="1">
                <a:solidFill>
                  <a:srgbClr val="14A0C8"/>
                </a:solidFill>
                <a:cs typeface="Calibri"/>
              </a:rPr>
              <a:t>réforme</a:t>
            </a:r>
            <a:r>
              <a:rPr lang="en-US" b="1">
                <a:solidFill>
                  <a:srgbClr val="14A0C8"/>
                </a:solidFill>
                <a:cs typeface="Calibri"/>
              </a:rPr>
              <a:t> des </a:t>
            </a:r>
            <a:r>
              <a:rPr lang="en-US" b="1" err="1">
                <a:solidFill>
                  <a:srgbClr val="14A0C8"/>
                </a:solidFill>
                <a:cs typeface="Calibri"/>
              </a:rPr>
              <a:t>textes</a:t>
            </a:r>
            <a:r>
              <a:rPr lang="en-US" b="1">
                <a:solidFill>
                  <a:srgbClr val="14A0C8"/>
                </a:solidFill>
                <a:cs typeface="Calibri"/>
              </a:rPr>
              <a:t> </a:t>
            </a:r>
            <a:endParaRPr lang="en-US">
              <a:ea typeface="+mn-lt"/>
              <a:cs typeface="+mn-lt"/>
            </a:endParaRPr>
          </a:p>
          <a:p>
            <a:endParaRPr lang="en-US" b="1">
              <a:solidFill>
                <a:srgbClr val="14A0C8"/>
              </a:solidFill>
              <a:ea typeface="+mn-lt"/>
              <a:cs typeface="+mn-lt"/>
            </a:endParaRPr>
          </a:p>
          <a:p>
            <a:r>
              <a:rPr lang="en-US" b="1">
                <a:ea typeface="+mn-lt"/>
                <a:cs typeface="+mn-lt"/>
              </a:rPr>
              <a:t>La </a:t>
            </a:r>
            <a:r>
              <a:rPr lang="en-US" b="1" err="1">
                <a:ea typeface="+mn-lt"/>
                <a:cs typeface="+mn-lt"/>
              </a:rPr>
              <a:t>plateforme</a:t>
            </a:r>
            <a:r>
              <a:rPr lang="en-US" b="1">
                <a:ea typeface="+mn-lt"/>
                <a:cs typeface="+mn-lt"/>
              </a:rPr>
              <a:t> de contribution </a:t>
            </a:r>
            <a:r>
              <a:rPr lang="en-US" b="1" err="1">
                <a:ea typeface="+mn-lt"/>
                <a:cs typeface="+mn-lt"/>
              </a:rPr>
              <a:t>est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développée</a:t>
            </a:r>
            <a:r>
              <a:rPr lang="en-US" b="1">
                <a:ea typeface="+mn-lt"/>
                <a:cs typeface="+mn-lt"/>
              </a:rPr>
              <a:t> et </a:t>
            </a:r>
            <a:r>
              <a:rPr lang="en-US" b="1" err="1">
                <a:ea typeface="+mn-lt"/>
                <a:cs typeface="+mn-lt"/>
              </a:rPr>
              <a:t>opérationnelle</a:t>
            </a:r>
            <a:r>
              <a:rPr lang="en-US" b="1">
                <a:ea typeface="+mn-lt"/>
                <a:cs typeface="+mn-lt"/>
              </a:rPr>
              <a:t> sur le </a:t>
            </a:r>
            <a:r>
              <a:rPr lang="en-US" b="1" err="1">
                <a:ea typeface="+mn-lt"/>
                <a:cs typeface="+mn-lt"/>
              </a:rPr>
              <a:t>campement</a:t>
            </a:r>
            <a:r>
              <a:rPr lang="en-US" b="1">
                <a:ea typeface="+mn-lt"/>
                <a:cs typeface="+mn-lt"/>
              </a:rPr>
              <a:t> numérique de </a:t>
            </a:r>
            <a:r>
              <a:rPr lang="en-US" b="1" err="1">
                <a:ea typeface="+mn-lt"/>
                <a:cs typeface="+mn-lt"/>
              </a:rPr>
              <a:t>l'AG</a:t>
            </a:r>
            <a:r>
              <a:rPr lang="en-US" b="1">
                <a:ea typeface="+mn-lt"/>
                <a:cs typeface="+mn-lt"/>
              </a:rPr>
              <a:t> </a:t>
            </a:r>
            <a:endParaRPr lang="en-US"/>
          </a:p>
          <a:p>
            <a:endParaRPr lang="en-US" b="1">
              <a:solidFill>
                <a:srgbClr val="14A0C8"/>
              </a:solidFill>
              <a:ea typeface="+mn-lt"/>
              <a:cs typeface="+mn-lt"/>
            </a:endParaRPr>
          </a:p>
          <a:p>
            <a:r>
              <a:rPr lang="en-US" err="1">
                <a:ea typeface="+mn-lt"/>
                <a:cs typeface="+mn-lt"/>
              </a:rPr>
              <a:t>Lancement</a:t>
            </a:r>
            <a:r>
              <a:rPr lang="en-US">
                <a:ea typeface="+mn-lt"/>
                <a:cs typeface="+mn-lt"/>
              </a:rPr>
              <a:t> de la </a:t>
            </a:r>
            <a:r>
              <a:rPr lang="en-US" err="1">
                <a:ea typeface="+mn-lt"/>
                <a:cs typeface="+mn-lt"/>
              </a:rPr>
              <a:t>mobilisation</a:t>
            </a:r>
            <a:r>
              <a:rPr lang="en-US">
                <a:ea typeface="+mn-lt"/>
                <a:cs typeface="+mn-lt"/>
              </a:rPr>
              <a:t> associative à travers les </a:t>
            </a:r>
            <a:r>
              <a:rPr lang="en-US" err="1">
                <a:ea typeface="+mn-lt"/>
                <a:cs typeface="+mn-lt"/>
              </a:rPr>
              <a:t>réseaux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sociaux</a:t>
            </a:r>
            <a:r>
              <a:rPr lang="en-US">
                <a:ea typeface="+mn-lt"/>
                <a:cs typeface="+mn-lt"/>
              </a:rPr>
              <a:t> (</a:t>
            </a:r>
            <a:r>
              <a:rPr lang="en-US" err="1">
                <a:ea typeface="+mn-lt"/>
                <a:cs typeface="+mn-lt"/>
              </a:rPr>
              <a:t>courtes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vidéos</a:t>
            </a:r>
            <a:r>
              <a:rPr lang="en-US">
                <a:ea typeface="+mn-lt"/>
                <a:cs typeface="+mn-lt"/>
              </a:rPr>
              <a:t>) et le Conseil national. </a:t>
            </a:r>
          </a:p>
          <a:p>
            <a:endParaRPr lang="en-US">
              <a:ea typeface="+mn-lt"/>
              <a:cs typeface="+mn-lt"/>
            </a:endParaRPr>
          </a:p>
          <a:p>
            <a:r>
              <a:rPr lang="en-US" err="1">
                <a:ea typeface="+mn-lt"/>
                <a:cs typeface="+mn-lt"/>
              </a:rPr>
              <a:t>Préparation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d'une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séquence</a:t>
            </a:r>
            <a:r>
              <a:rPr lang="en-US">
                <a:ea typeface="+mn-lt"/>
                <a:cs typeface="+mn-lt"/>
              </a:rPr>
              <a:t> type au CN à transposer pour les </a:t>
            </a:r>
            <a:r>
              <a:rPr lang="en-US" err="1">
                <a:ea typeface="+mn-lt"/>
                <a:cs typeface="+mn-lt"/>
              </a:rPr>
              <a:t>congrès</a:t>
            </a:r>
            <a:r>
              <a:rPr lang="en-US">
                <a:ea typeface="+mn-lt"/>
                <a:cs typeface="+mn-lt"/>
              </a:rPr>
              <a:t>, avec 4 </a:t>
            </a:r>
            <a:r>
              <a:rPr lang="en-US" err="1">
                <a:ea typeface="+mn-lt"/>
                <a:cs typeface="+mn-lt"/>
              </a:rPr>
              <a:t>sujets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abordés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propres</a:t>
            </a:r>
            <a:r>
              <a:rPr lang="en-US">
                <a:ea typeface="+mn-lt"/>
                <a:cs typeface="+mn-lt"/>
              </a:rPr>
              <a:t> au CN :</a:t>
            </a:r>
            <a:endParaRPr lang="en-US"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La constitution du </a:t>
            </a:r>
            <a:r>
              <a:rPr lang="en-US" err="1">
                <a:ea typeface="+mn-lt"/>
                <a:cs typeface="+mn-lt"/>
              </a:rPr>
              <a:t>Comité</a:t>
            </a:r>
            <a:r>
              <a:rPr lang="en-US">
                <a:ea typeface="+mn-lt"/>
                <a:cs typeface="+mn-lt"/>
              </a:rPr>
              <a:t> Directeur 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La constitution et le </a:t>
            </a:r>
            <a:r>
              <a:rPr lang="en-US" err="1">
                <a:ea typeface="+mn-lt"/>
                <a:cs typeface="+mn-lt"/>
              </a:rPr>
              <a:t>fonctionnement</a:t>
            </a:r>
            <a:r>
              <a:rPr lang="en-US">
                <a:ea typeface="+mn-lt"/>
                <a:cs typeface="+mn-lt"/>
              </a:rPr>
              <a:t> des </a:t>
            </a:r>
            <a:r>
              <a:rPr lang="en-US" err="1">
                <a:ea typeface="+mn-lt"/>
                <a:cs typeface="+mn-lt"/>
              </a:rPr>
              <a:t>équipes</a:t>
            </a:r>
            <a:r>
              <a:rPr lang="en-US">
                <a:ea typeface="+mn-lt"/>
                <a:cs typeface="+mn-lt"/>
              </a:rPr>
              <a:t> de structures (</a:t>
            </a:r>
            <a:r>
              <a:rPr lang="en-US" err="1">
                <a:ea typeface="+mn-lt"/>
                <a:cs typeface="+mn-lt"/>
              </a:rPr>
              <a:t>régionales</a:t>
            </a:r>
            <a:r>
              <a:rPr lang="en-US">
                <a:ea typeface="+mn-lt"/>
                <a:cs typeface="+mn-lt"/>
              </a:rPr>
              <a:t> et locales) 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La constitution et le </a:t>
            </a:r>
            <a:r>
              <a:rPr lang="en-US" err="1">
                <a:ea typeface="+mn-lt"/>
                <a:cs typeface="+mn-lt"/>
              </a:rPr>
              <a:t>fonctionnement</a:t>
            </a:r>
            <a:r>
              <a:rPr lang="en-US">
                <a:ea typeface="+mn-lt"/>
                <a:cs typeface="+mn-lt"/>
              </a:rPr>
              <a:t> des Commissions </a:t>
            </a:r>
            <a:r>
              <a:rPr lang="en-US" err="1">
                <a:ea typeface="+mn-lt"/>
                <a:cs typeface="+mn-lt"/>
              </a:rPr>
              <a:t>nationales</a:t>
            </a:r>
            <a:r>
              <a:rPr lang="en-US">
                <a:ea typeface="+mn-lt"/>
                <a:cs typeface="+mn-lt"/>
              </a:rPr>
              <a:t> 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Le </a:t>
            </a:r>
            <a:r>
              <a:rPr lang="en-US" err="1">
                <a:ea typeface="+mn-lt"/>
                <a:cs typeface="+mn-lt"/>
              </a:rPr>
              <a:t>découpage</a:t>
            </a:r>
            <a:r>
              <a:rPr lang="en-US">
                <a:ea typeface="+mn-lt"/>
                <a:cs typeface="+mn-lt"/>
              </a:rPr>
              <a:t> des </a:t>
            </a:r>
            <a:r>
              <a:rPr lang="en-US" err="1">
                <a:ea typeface="+mn-lt"/>
                <a:cs typeface="+mn-lt"/>
              </a:rPr>
              <a:t>territoires</a:t>
            </a:r>
            <a:r>
              <a:rPr lang="en-US">
                <a:ea typeface="+mn-lt"/>
                <a:cs typeface="+mn-lt"/>
              </a:rPr>
              <a:t> et le </a:t>
            </a:r>
            <a:r>
              <a:rPr lang="en-US" err="1">
                <a:ea typeface="+mn-lt"/>
                <a:cs typeface="+mn-lt"/>
              </a:rPr>
              <a:t>rôle</a:t>
            </a:r>
            <a:r>
              <a:rPr lang="en-US">
                <a:ea typeface="+mn-lt"/>
                <a:cs typeface="+mn-lt"/>
              </a:rPr>
              <a:t> des </a:t>
            </a:r>
            <a:r>
              <a:rPr lang="en-US" err="1">
                <a:ea typeface="+mn-lt"/>
                <a:cs typeface="+mn-lt"/>
              </a:rPr>
              <a:t>Régions</a:t>
            </a:r>
            <a:r>
              <a:rPr lang="en-US">
                <a:ea typeface="+mn-lt"/>
                <a:cs typeface="+mn-lt"/>
              </a:rPr>
              <a:t>. </a:t>
            </a:r>
          </a:p>
          <a:p>
            <a:endParaRPr lang="en-US" b="1">
              <a:ea typeface="+mn-lt"/>
              <a:cs typeface="+mn-lt"/>
            </a:endParaRPr>
          </a:p>
          <a:p>
            <a:endParaRPr lang="en-US">
              <a:cs typeface="Calibri"/>
            </a:endParaRPr>
          </a:p>
          <a:p>
            <a:endParaRPr lang="en-US" b="1">
              <a:solidFill>
                <a:srgbClr val="14A0C8"/>
              </a:solidFill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1290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6462" y="76154"/>
            <a:ext cx="10515600" cy="1325563"/>
          </a:xfrm>
        </p:spPr>
        <p:txBody>
          <a:bodyPr/>
          <a:lstStyle/>
          <a:p>
            <a:r>
              <a:rPr lang="fr-FR">
                <a:latin typeface="DK Lemon Yellow Sun"/>
              </a:rPr>
              <a:t>CGVA, Vie Associative et territoires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53FF9943-8B16-F90A-9D92-B8BFB06FA409}"/>
              </a:ext>
            </a:extLst>
          </p:cNvPr>
          <p:cNvSpPr txBox="1"/>
          <p:nvPr/>
        </p:nvSpPr>
        <p:spPr>
          <a:xfrm>
            <a:off x="658205" y="575443"/>
            <a:ext cx="10395159" cy="59093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b="1">
              <a:cs typeface="Calibri"/>
            </a:endParaRPr>
          </a:p>
          <a:p>
            <a:r>
              <a:rPr lang="en-US" b="1">
                <a:solidFill>
                  <a:srgbClr val="14A0C8"/>
                </a:solidFill>
                <a:cs typeface="Calibri"/>
              </a:rPr>
              <a:t>Du </a:t>
            </a:r>
            <a:r>
              <a:rPr lang="en-US" b="1" err="1">
                <a:solidFill>
                  <a:srgbClr val="14A0C8"/>
                </a:solidFill>
                <a:cs typeface="Calibri"/>
              </a:rPr>
              <a:t>côté</a:t>
            </a:r>
            <a:r>
              <a:rPr lang="en-US" b="1">
                <a:solidFill>
                  <a:srgbClr val="14A0C8"/>
                </a:solidFill>
                <a:cs typeface="Calibri"/>
              </a:rPr>
              <a:t> du Grand Bivouac </a:t>
            </a:r>
            <a:endParaRPr lang="en-US" b="1">
              <a:solidFill>
                <a:srgbClr val="14A0C8"/>
              </a:solidFill>
              <a:ea typeface="+mn-lt"/>
              <a:cs typeface="+mn-lt"/>
            </a:endParaRPr>
          </a:p>
          <a:p>
            <a:endParaRPr lang="en-US" b="1">
              <a:solidFill>
                <a:srgbClr val="14A0C8"/>
              </a:solidFill>
              <a:ea typeface="+mn-lt"/>
              <a:cs typeface="+mn-lt"/>
            </a:endParaRPr>
          </a:p>
          <a:p>
            <a:r>
              <a:rPr lang="en-US" b="1">
                <a:ea typeface="+mn-lt"/>
                <a:cs typeface="+mn-lt"/>
              </a:rPr>
              <a:t>La commission </a:t>
            </a:r>
            <a:r>
              <a:rPr lang="en-US" b="1" err="1">
                <a:ea typeface="+mn-lt"/>
                <a:cs typeface="+mn-lt"/>
              </a:rPr>
              <a:t>pédagogie</a:t>
            </a:r>
            <a:r>
              <a:rPr lang="en-US" b="1">
                <a:ea typeface="+mn-lt"/>
                <a:cs typeface="+mn-lt"/>
              </a:rPr>
              <a:t> : </a:t>
            </a:r>
            <a:r>
              <a:rPr lang="en-US" err="1">
                <a:ea typeface="+mn-lt"/>
                <a:cs typeface="+mn-lt"/>
              </a:rPr>
              <a:t>connexion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cours</a:t>
            </a:r>
            <a:r>
              <a:rPr lang="en-US">
                <a:ea typeface="+mn-lt"/>
                <a:cs typeface="+mn-lt"/>
              </a:rPr>
              <a:t> aux </a:t>
            </a:r>
            <a:r>
              <a:rPr lang="en-US" err="1">
                <a:ea typeface="+mn-lt"/>
                <a:cs typeface="+mn-lt"/>
              </a:rPr>
              <a:t>équipes</a:t>
            </a:r>
            <a:r>
              <a:rPr lang="en-US">
                <a:ea typeface="+mn-lt"/>
                <a:cs typeface="+mn-lt"/>
              </a:rPr>
              <a:t> et travaux CME. Liens à </a:t>
            </a:r>
            <a:r>
              <a:rPr lang="en-US" err="1">
                <a:ea typeface="+mn-lt"/>
                <a:cs typeface="+mn-lt"/>
              </a:rPr>
              <a:t>réaliser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autour</a:t>
            </a:r>
            <a:r>
              <a:rPr lang="en-US">
                <a:ea typeface="+mn-lt"/>
                <a:cs typeface="+mn-lt"/>
              </a:rPr>
              <a:t> de : </a:t>
            </a:r>
          </a:p>
          <a:p>
            <a:pPr marL="285750" indent="-285750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L'avenir</a:t>
            </a:r>
            <a:r>
              <a:rPr lang="en-US">
                <a:ea typeface="+mn-lt"/>
                <a:cs typeface="+mn-lt"/>
              </a:rPr>
              <a:t> des </a:t>
            </a:r>
            <a:r>
              <a:rPr lang="en-US" err="1">
                <a:ea typeface="+mn-lt"/>
                <a:cs typeface="+mn-lt"/>
              </a:rPr>
              <a:t>rassemblements</a:t>
            </a:r>
            <a:r>
              <a:rPr lang="en-US">
                <a:ea typeface="+mn-lt"/>
                <a:cs typeface="+mn-lt"/>
              </a:rPr>
              <a:t> de </a:t>
            </a:r>
            <a:r>
              <a:rPr lang="en-US" err="1">
                <a:ea typeface="+mn-lt"/>
                <a:cs typeface="+mn-lt"/>
              </a:rPr>
              <a:t>rentrée</a:t>
            </a:r>
            <a:r>
              <a:rPr lang="en-US">
                <a:ea typeface="+mn-lt"/>
                <a:cs typeface="+mn-lt"/>
              </a:rPr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La </a:t>
            </a:r>
            <a:r>
              <a:rPr lang="en-US" err="1">
                <a:ea typeface="+mn-lt"/>
                <a:cs typeface="+mn-lt"/>
              </a:rPr>
              <a:t>réalisation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d'outils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pédagogiques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thématiques</a:t>
            </a:r>
            <a:r>
              <a:rPr lang="en-US">
                <a:ea typeface="+mn-lt"/>
                <a:cs typeface="+mn-lt"/>
              </a:rPr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La </a:t>
            </a:r>
            <a:r>
              <a:rPr lang="en-US" err="1">
                <a:ea typeface="+mn-lt"/>
                <a:cs typeface="+mn-lt"/>
              </a:rPr>
              <a:t>dynamique</a:t>
            </a:r>
            <a:r>
              <a:rPr lang="en-US">
                <a:ea typeface="+mn-lt"/>
                <a:cs typeface="+mn-lt"/>
              </a:rPr>
              <a:t> des rencontres </a:t>
            </a:r>
            <a:r>
              <a:rPr lang="en-US" err="1">
                <a:ea typeface="+mn-lt"/>
                <a:cs typeface="+mn-lt"/>
              </a:rPr>
              <a:t>régionales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en</a:t>
            </a:r>
            <a:r>
              <a:rPr lang="en-US">
                <a:ea typeface="+mn-lt"/>
                <a:cs typeface="+mn-lt"/>
              </a:rPr>
              <a:t> 2024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Le </a:t>
            </a:r>
            <a:r>
              <a:rPr lang="en-US" err="1">
                <a:ea typeface="+mn-lt"/>
                <a:cs typeface="+mn-lt"/>
              </a:rPr>
              <a:t>contenu</a:t>
            </a:r>
            <a:r>
              <a:rPr lang="en-US">
                <a:ea typeface="+mn-lt"/>
                <a:cs typeface="+mn-lt"/>
              </a:rPr>
              <a:t> des camps de base pour les </a:t>
            </a:r>
            <a:r>
              <a:rPr lang="en-US" err="1">
                <a:ea typeface="+mn-lt"/>
                <a:cs typeface="+mn-lt"/>
              </a:rPr>
              <a:t>étés</a:t>
            </a:r>
            <a:r>
              <a:rPr lang="en-US">
                <a:ea typeface="+mn-lt"/>
                <a:cs typeface="+mn-lt"/>
              </a:rPr>
              <a:t> 2023, 24, 25. </a:t>
            </a:r>
            <a:endParaRPr lang="en-US">
              <a:cs typeface="Calibri"/>
            </a:endParaRPr>
          </a:p>
          <a:p>
            <a:endParaRPr lang="en-US" b="1">
              <a:ea typeface="+mn-lt"/>
              <a:cs typeface="+mn-lt"/>
            </a:endParaRPr>
          </a:p>
          <a:p>
            <a:r>
              <a:rPr lang="en-US" b="1">
                <a:cs typeface="Calibri"/>
              </a:rPr>
              <a:t>La commission </a:t>
            </a:r>
            <a:r>
              <a:rPr lang="en-US" b="1" err="1">
                <a:cs typeface="Calibri"/>
              </a:rPr>
              <a:t>imaginaire</a:t>
            </a:r>
            <a:r>
              <a:rPr lang="en-US" b="1">
                <a:cs typeface="Calibri"/>
              </a:rPr>
              <a:t> : </a:t>
            </a:r>
            <a:r>
              <a:rPr lang="en-US" err="1">
                <a:cs typeface="Calibri"/>
              </a:rPr>
              <a:t>écriture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cours</a:t>
            </a:r>
            <a:r>
              <a:rPr lang="en-US">
                <a:cs typeface="Calibri"/>
              </a:rPr>
              <a:t> du </a:t>
            </a:r>
            <a:r>
              <a:rPr lang="en-US" err="1">
                <a:cs typeface="Calibri"/>
              </a:rPr>
              <a:t>livret</a:t>
            </a:r>
            <a:r>
              <a:rPr lang="en-US">
                <a:cs typeface="Calibri"/>
              </a:rPr>
              <a:t> disponible au </a:t>
            </a:r>
            <a:r>
              <a:rPr lang="en-US" err="1">
                <a:cs typeface="Calibri"/>
              </a:rPr>
              <a:t>congrès</a:t>
            </a:r>
            <a:r>
              <a:rPr lang="en-US">
                <a:cs typeface="Calibri"/>
              </a:rPr>
              <a:t>. </a:t>
            </a:r>
            <a:r>
              <a:rPr lang="en-US" err="1">
                <a:cs typeface="Calibri"/>
              </a:rPr>
              <a:t>Réalisation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lors</a:t>
            </a:r>
            <a:r>
              <a:rPr lang="en-US">
                <a:cs typeface="Calibri"/>
              </a:rPr>
              <a:t> du CN </a:t>
            </a:r>
            <a:r>
              <a:rPr lang="en-US" err="1">
                <a:cs typeface="Calibri"/>
              </a:rPr>
              <a:t>d'une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veillée</a:t>
            </a:r>
            <a:r>
              <a:rPr lang="en-US">
                <a:cs typeface="Calibri"/>
              </a:rPr>
              <a:t> type transposable dans les </a:t>
            </a:r>
            <a:r>
              <a:rPr lang="en-US" err="1">
                <a:cs typeface="Calibri"/>
              </a:rPr>
              <a:t>congrès</a:t>
            </a:r>
            <a:r>
              <a:rPr lang="en-US">
                <a:cs typeface="Calibri"/>
              </a:rPr>
              <a:t>. </a:t>
            </a:r>
          </a:p>
          <a:p>
            <a:endParaRPr lang="en-US" b="1">
              <a:cs typeface="Calibri"/>
            </a:endParaRPr>
          </a:p>
          <a:p>
            <a:r>
              <a:rPr lang="en-US" b="1">
                <a:solidFill>
                  <a:srgbClr val="000000"/>
                </a:solidFill>
                <a:cs typeface="Calibri"/>
              </a:rPr>
              <a:t>La commission </a:t>
            </a:r>
            <a:r>
              <a:rPr lang="en-US" b="1" err="1">
                <a:solidFill>
                  <a:srgbClr val="000000"/>
                </a:solidFill>
                <a:cs typeface="Calibri"/>
              </a:rPr>
              <a:t>logistique</a:t>
            </a:r>
            <a:r>
              <a:rPr lang="en-US" b="1">
                <a:solidFill>
                  <a:srgbClr val="000000"/>
                </a:solidFill>
                <a:cs typeface="Calibri"/>
              </a:rPr>
              <a:t> : </a:t>
            </a:r>
            <a:r>
              <a:rPr lang="en-US">
                <a:solidFill>
                  <a:srgbClr val="000000"/>
                </a:solidFill>
                <a:cs typeface="Calibri"/>
              </a:rPr>
              <a:t>diffusion de </a:t>
            </a:r>
            <a:r>
              <a:rPr lang="en-US" err="1">
                <a:solidFill>
                  <a:srgbClr val="000000"/>
                </a:solidFill>
                <a:cs typeface="Calibri"/>
              </a:rPr>
              <a:t>l'appel</a:t>
            </a:r>
            <a:r>
              <a:rPr lang="en-US">
                <a:solidFill>
                  <a:srgbClr val="000000"/>
                </a:solidFill>
                <a:cs typeface="Calibri"/>
              </a:rPr>
              <a:t> à candidature pour un "</a:t>
            </a:r>
            <a:r>
              <a:rPr lang="en-US" err="1">
                <a:solidFill>
                  <a:srgbClr val="000000"/>
                </a:solidFill>
                <a:cs typeface="Calibri"/>
              </a:rPr>
              <a:t>territoire</a:t>
            </a:r>
            <a:r>
              <a:rPr lang="en-US">
                <a:solidFill>
                  <a:srgbClr val="000000"/>
                </a:solidFill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cs typeface="Calibri"/>
              </a:rPr>
              <a:t>d'accueil</a:t>
            </a:r>
            <a:r>
              <a:rPr lang="en-US">
                <a:solidFill>
                  <a:srgbClr val="000000"/>
                </a:solidFill>
                <a:cs typeface="Calibri"/>
              </a:rPr>
              <a:t>" des rencontres </a:t>
            </a:r>
            <a:r>
              <a:rPr lang="en-US" err="1">
                <a:solidFill>
                  <a:srgbClr val="000000"/>
                </a:solidFill>
                <a:cs typeface="Calibri"/>
              </a:rPr>
              <a:t>nationales</a:t>
            </a:r>
            <a:r>
              <a:rPr lang="en-US">
                <a:solidFill>
                  <a:srgbClr val="000000"/>
                </a:solidFill>
                <a:cs typeface="Calibri"/>
              </a:rPr>
              <a:t> </a:t>
            </a:r>
            <a:r>
              <a:rPr lang="en-US" err="1">
                <a:solidFill>
                  <a:srgbClr val="000000"/>
                </a:solidFill>
                <a:cs typeface="Calibri"/>
              </a:rPr>
              <a:t>autour</a:t>
            </a:r>
            <a:r>
              <a:rPr lang="en-US">
                <a:solidFill>
                  <a:srgbClr val="000000"/>
                </a:solidFill>
                <a:cs typeface="Calibri"/>
              </a:rPr>
              <a:t> des </a:t>
            </a:r>
            <a:r>
              <a:rPr lang="en-US" err="1">
                <a:solidFill>
                  <a:srgbClr val="000000"/>
                </a:solidFill>
                <a:cs typeface="Calibri"/>
              </a:rPr>
              <a:t>centres</a:t>
            </a:r>
            <a:r>
              <a:rPr lang="en-US">
                <a:solidFill>
                  <a:srgbClr val="000000"/>
                </a:solidFill>
                <a:cs typeface="Calibri"/>
              </a:rPr>
              <a:t> de </a:t>
            </a:r>
            <a:r>
              <a:rPr lang="en-US" err="1">
                <a:solidFill>
                  <a:srgbClr val="000000"/>
                </a:solidFill>
                <a:cs typeface="Calibri"/>
              </a:rPr>
              <a:t>Bécours</a:t>
            </a:r>
            <a:r>
              <a:rPr lang="en-US">
                <a:solidFill>
                  <a:srgbClr val="000000"/>
                </a:solidFill>
                <a:cs typeface="Calibri"/>
              </a:rPr>
              <a:t> et de la Planche dans les </a:t>
            </a:r>
            <a:r>
              <a:rPr lang="en-US" err="1">
                <a:solidFill>
                  <a:srgbClr val="000000"/>
                </a:solidFill>
                <a:cs typeface="Calibri"/>
              </a:rPr>
              <a:t>départements</a:t>
            </a:r>
            <a:r>
              <a:rPr lang="en-US">
                <a:solidFill>
                  <a:srgbClr val="000000"/>
                </a:solidFill>
                <a:cs typeface="Calibri"/>
              </a:rPr>
              <a:t> de </a:t>
            </a:r>
            <a:r>
              <a:rPr lang="en-US" err="1">
                <a:solidFill>
                  <a:srgbClr val="000000"/>
                </a:solidFill>
                <a:cs typeface="Calibri"/>
              </a:rPr>
              <a:t>l'Aveyron</a:t>
            </a:r>
            <a:r>
              <a:rPr lang="en-US">
                <a:solidFill>
                  <a:srgbClr val="000000"/>
                </a:solidFill>
                <a:cs typeface="Calibri"/>
              </a:rPr>
              <a:t> et du Puy de Dôme. </a:t>
            </a:r>
            <a:r>
              <a:rPr lang="en-US" err="1">
                <a:solidFill>
                  <a:srgbClr val="000000"/>
                </a:solidFill>
                <a:cs typeface="Calibri"/>
              </a:rPr>
              <a:t>L'enjeu</a:t>
            </a:r>
            <a:r>
              <a:rPr lang="en-US">
                <a:solidFill>
                  <a:srgbClr val="000000"/>
                </a:solidFill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cs typeface="Calibri"/>
              </a:rPr>
              <a:t>est</a:t>
            </a:r>
            <a:r>
              <a:rPr lang="en-US">
                <a:solidFill>
                  <a:srgbClr val="000000"/>
                </a:solidFill>
                <a:cs typeface="Calibri"/>
              </a:rPr>
              <a:t> de mobiliser des </a:t>
            </a:r>
            <a:r>
              <a:rPr lang="en-US" err="1">
                <a:solidFill>
                  <a:srgbClr val="000000"/>
                </a:solidFill>
                <a:cs typeface="Calibri"/>
              </a:rPr>
              <a:t>partenaires</a:t>
            </a:r>
            <a:r>
              <a:rPr lang="en-US">
                <a:solidFill>
                  <a:srgbClr val="000000"/>
                </a:solidFill>
                <a:cs typeface="Calibri"/>
              </a:rPr>
              <a:t> forts et </a:t>
            </a:r>
            <a:r>
              <a:rPr lang="en-US" err="1">
                <a:solidFill>
                  <a:srgbClr val="000000"/>
                </a:solidFill>
                <a:cs typeface="Calibri"/>
              </a:rPr>
              <a:t>d'utiliser</a:t>
            </a:r>
            <a:r>
              <a:rPr lang="en-US">
                <a:solidFill>
                  <a:srgbClr val="000000"/>
                </a:solidFill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cs typeface="Calibri"/>
              </a:rPr>
              <a:t>ces</a:t>
            </a:r>
            <a:r>
              <a:rPr lang="en-US">
                <a:solidFill>
                  <a:srgbClr val="000000"/>
                </a:solidFill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cs typeface="Calibri"/>
              </a:rPr>
              <a:t>centres</a:t>
            </a:r>
            <a:r>
              <a:rPr lang="en-US">
                <a:solidFill>
                  <a:srgbClr val="000000"/>
                </a:solidFill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cs typeface="Calibri"/>
              </a:rPr>
              <a:t>en</a:t>
            </a:r>
            <a:r>
              <a:rPr lang="en-US">
                <a:solidFill>
                  <a:srgbClr val="000000"/>
                </a:solidFill>
                <a:cs typeface="Calibri"/>
              </a:rPr>
              <a:t> "base </a:t>
            </a:r>
            <a:r>
              <a:rPr lang="en-US" err="1">
                <a:solidFill>
                  <a:srgbClr val="000000"/>
                </a:solidFill>
                <a:cs typeface="Calibri"/>
              </a:rPr>
              <a:t>arrière</a:t>
            </a:r>
            <a:r>
              <a:rPr lang="en-US">
                <a:solidFill>
                  <a:srgbClr val="000000"/>
                </a:solidFill>
                <a:cs typeface="Calibri"/>
              </a:rPr>
              <a:t>" et </a:t>
            </a:r>
            <a:r>
              <a:rPr lang="en-US" err="1">
                <a:solidFill>
                  <a:srgbClr val="000000"/>
                </a:solidFill>
                <a:cs typeface="Calibri"/>
              </a:rPr>
              <a:t>appui</a:t>
            </a:r>
            <a:r>
              <a:rPr lang="en-US">
                <a:solidFill>
                  <a:srgbClr val="000000"/>
                </a:solidFill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cs typeface="Calibri"/>
              </a:rPr>
              <a:t>logistique</a:t>
            </a:r>
            <a:r>
              <a:rPr lang="en-US">
                <a:solidFill>
                  <a:srgbClr val="000000"/>
                </a:solidFill>
                <a:cs typeface="Calibri"/>
              </a:rPr>
              <a:t>. </a:t>
            </a:r>
          </a:p>
          <a:p>
            <a:endParaRPr lang="en-US" b="1">
              <a:solidFill>
                <a:srgbClr val="000000"/>
              </a:solidFill>
              <a:cs typeface="Calibri"/>
            </a:endParaRPr>
          </a:p>
          <a:p>
            <a:r>
              <a:rPr lang="en-US" b="1">
                <a:solidFill>
                  <a:srgbClr val="14A0C8"/>
                </a:solidFill>
                <a:cs typeface="Calibri"/>
              </a:rPr>
              <a:t>La </a:t>
            </a:r>
            <a:r>
              <a:rPr lang="en-US" b="1" err="1">
                <a:solidFill>
                  <a:srgbClr val="14A0C8"/>
                </a:solidFill>
                <a:cs typeface="Calibri"/>
              </a:rPr>
              <a:t>connexion</a:t>
            </a:r>
            <a:r>
              <a:rPr lang="en-US" b="1">
                <a:solidFill>
                  <a:srgbClr val="14A0C8"/>
                </a:solidFill>
                <a:cs typeface="Calibri"/>
              </a:rPr>
              <a:t> à </a:t>
            </a:r>
            <a:r>
              <a:rPr lang="en-US" b="1" err="1">
                <a:solidFill>
                  <a:srgbClr val="14A0C8"/>
                </a:solidFill>
                <a:cs typeface="Calibri"/>
              </a:rPr>
              <a:t>l'appareil</a:t>
            </a:r>
            <a:r>
              <a:rPr lang="en-US" b="1">
                <a:solidFill>
                  <a:srgbClr val="14A0C8"/>
                </a:solidFill>
                <a:cs typeface="Calibri"/>
              </a:rPr>
              <a:t> </a:t>
            </a:r>
            <a:r>
              <a:rPr lang="en-US" b="1" err="1">
                <a:solidFill>
                  <a:srgbClr val="14A0C8"/>
                </a:solidFill>
                <a:cs typeface="Calibri"/>
              </a:rPr>
              <a:t>salarié</a:t>
            </a:r>
            <a:r>
              <a:rPr lang="en-US" b="1">
                <a:solidFill>
                  <a:srgbClr val="14A0C8"/>
                </a:solidFill>
                <a:cs typeface="Calibri"/>
              </a:rPr>
              <a:t> se fait </a:t>
            </a:r>
            <a:r>
              <a:rPr lang="en-US" b="1" err="1">
                <a:solidFill>
                  <a:srgbClr val="14A0C8"/>
                </a:solidFill>
                <a:cs typeface="Calibri"/>
              </a:rPr>
              <a:t>doucement</a:t>
            </a:r>
            <a:r>
              <a:rPr lang="en-US" b="1">
                <a:solidFill>
                  <a:srgbClr val="14A0C8"/>
                </a:solidFill>
                <a:cs typeface="Calibri"/>
              </a:rPr>
              <a:t>. Il nous faut respecter le </a:t>
            </a:r>
            <a:r>
              <a:rPr lang="en-US" b="1" err="1">
                <a:solidFill>
                  <a:srgbClr val="14A0C8"/>
                </a:solidFill>
                <a:cs typeface="Calibri"/>
              </a:rPr>
              <a:t>besoin</a:t>
            </a:r>
            <a:r>
              <a:rPr lang="en-US" b="1">
                <a:solidFill>
                  <a:srgbClr val="14A0C8"/>
                </a:solidFill>
                <a:cs typeface="Calibri"/>
              </a:rPr>
              <a:t> </a:t>
            </a:r>
            <a:r>
              <a:rPr lang="en-US" b="1" err="1">
                <a:solidFill>
                  <a:srgbClr val="14A0C8"/>
                </a:solidFill>
                <a:cs typeface="Calibri"/>
              </a:rPr>
              <a:t>identifié</a:t>
            </a:r>
            <a:r>
              <a:rPr lang="en-US" b="1">
                <a:solidFill>
                  <a:srgbClr val="14A0C8"/>
                </a:solidFill>
                <a:cs typeface="Calibri"/>
              </a:rPr>
              <a:t> </a:t>
            </a:r>
            <a:r>
              <a:rPr lang="en-US" b="1" err="1">
                <a:solidFill>
                  <a:srgbClr val="14A0C8"/>
                </a:solidFill>
                <a:cs typeface="Calibri"/>
              </a:rPr>
              <a:t>d'une</a:t>
            </a:r>
            <a:r>
              <a:rPr lang="en-US" b="1">
                <a:solidFill>
                  <a:srgbClr val="14A0C8"/>
                </a:solidFill>
                <a:cs typeface="Calibri"/>
              </a:rPr>
              <a:t> </a:t>
            </a:r>
            <a:r>
              <a:rPr lang="en-US" b="1" err="1">
                <a:solidFill>
                  <a:srgbClr val="14A0C8"/>
                </a:solidFill>
                <a:cs typeface="Calibri"/>
              </a:rPr>
              <a:t>équipe</a:t>
            </a:r>
            <a:r>
              <a:rPr lang="en-US" b="1">
                <a:solidFill>
                  <a:srgbClr val="14A0C8"/>
                </a:solidFill>
                <a:cs typeface="Calibri"/>
              </a:rPr>
              <a:t> d'appui </a:t>
            </a:r>
            <a:r>
              <a:rPr lang="en-US" b="1" err="1">
                <a:solidFill>
                  <a:srgbClr val="14A0C8"/>
                </a:solidFill>
                <a:cs typeface="Calibri"/>
              </a:rPr>
              <a:t>salariée</a:t>
            </a:r>
            <a:r>
              <a:rPr lang="en-US" b="1">
                <a:solidFill>
                  <a:srgbClr val="14A0C8"/>
                </a:solidFill>
                <a:cs typeface="Calibri"/>
              </a:rPr>
              <a:t> disponible </a:t>
            </a:r>
            <a:r>
              <a:rPr lang="en-US" b="1" err="1">
                <a:solidFill>
                  <a:srgbClr val="14A0C8"/>
                </a:solidFill>
                <a:cs typeface="Calibri"/>
              </a:rPr>
              <a:t>en</a:t>
            </a:r>
            <a:r>
              <a:rPr lang="en-US" b="1">
                <a:solidFill>
                  <a:srgbClr val="14A0C8"/>
                </a:solidFill>
                <a:cs typeface="Calibri"/>
              </a:rPr>
              <a:t> Avril pour </a:t>
            </a:r>
            <a:r>
              <a:rPr lang="en-US" b="1" err="1">
                <a:solidFill>
                  <a:srgbClr val="14A0C8"/>
                </a:solidFill>
                <a:cs typeface="Calibri"/>
              </a:rPr>
              <a:t>tenir</a:t>
            </a:r>
            <a:r>
              <a:rPr lang="en-US" b="1">
                <a:solidFill>
                  <a:srgbClr val="14A0C8"/>
                </a:solidFill>
                <a:cs typeface="Calibri"/>
              </a:rPr>
              <a:t> </a:t>
            </a:r>
            <a:r>
              <a:rPr lang="en-US" b="1" err="1">
                <a:solidFill>
                  <a:srgbClr val="14A0C8"/>
                </a:solidFill>
                <a:cs typeface="Calibri"/>
              </a:rPr>
              <a:t>nos</a:t>
            </a:r>
            <a:r>
              <a:rPr lang="en-US" b="1">
                <a:solidFill>
                  <a:srgbClr val="14A0C8"/>
                </a:solidFill>
                <a:cs typeface="Calibri"/>
              </a:rPr>
              <a:t> </a:t>
            </a:r>
            <a:r>
              <a:rPr lang="en-US" b="1" err="1">
                <a:solidFill>
                  <a:srgbClr val="14A0C8"/>
                </a:solidFill>
                <a:cs typeface="Calibri"/>
              </a:rPr>
              <a:t>échéances</a:t>
            </a:r>
            <a:r>
              <a:rPr lang="en-US" b="1">
                <a:solidFill>
                  <a:srgbClr val="14A0C8"/>
                </a:solidFill>
                <a:cs typeface="Calibri"/>
              </a:rPr>
              <a:t>. Le travail </a:t>
            </a:r>
            <a:r>
              <a:rPr lang="en-US" b="1" err="1">
                <a:solidFill>
                  <a:srgbClr val="14A0C8"/>
                </a:solidFill>
                <a:cs typeface="Calibri"/>
              </a:rPr>
              <a:t>est</a:t>
            </a:r>
            <a:r>
              <a:rPr lang="en-US" b="1">
                <a:solidFill>
                  <a:srgbClr val="14A0C8"/>
                </a:solidFill>
                <a:cs typeface="Calibri"/>
              </a:rPr>
              <a:t> </a:t>
            </a:r>
            <a:r>
              <a:rPr lang="en-US" b="1" err="1">
                <a:solidFill>
                  <a:srgbClr val="14A0C8"/>
                </a:solidFill>
                <a:cs typeface="Calibri"/>
              </a:rPr>
              <a:t>en</a:t>
            </a:r>
            <a:r>
              <a:rPr lang="en-US" b="1">
                <a:solidFill>
                  <a:srgbClr val="14A0C8"/>
                </a:solidFill>
                <a:cs typeface="Calibri"/>
              </a:rPr>
              <a:t> </a:t>
            </a:r>
            <a:r>
              <a:rPr lang="en-US" b="1" err="1">
                <a:solidFill>
                  <a:srgbClr val="14A0C8"/>
                </a:solidFill>
                <a:cs typeface="Calibri"/>
              </a:rPr>
              <a:t>cours</a:t>
            </a:r>
            <a:r>
              <a:rPr lang="en-US" b="1">
                <a:solidFill>
                  <a:srgbClr val="14A0C8"/>
                </a:solidFill>
                <a:cs typeface="Calibri"/>
              </a:rPr>
              <a:t>. 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72598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EEDF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4A0C8"/>
      </a:accent1>
      <a:accent2>
        <a:srgbClr val="F6A800"/>
      </a:accent2>
      <a:accent3>
        <a:srgbClr val="97BF0D"/>
      </a:accent3>
      <a:accent4>
        <a:srgbClr val="BD1220"/>
      </a:accent4>
      <a:accent5>
        <a:srgbClr val="00A89C"/>
      </a:accent5>
      <a:accent6>
        <a:srgbClr val="000000"/>
      </a:accent6>
      <a:hlink>
        <a:srgbClr val="97BF0D"/>
      </a:hlink>
      <a:folHlink>
        <a:srgbClr val="14A0C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EEDF" id="{42604689-E6C2-438D-BA47-1D04CE903DE9}" vid="{406687D5-8F7B-460C-894F-EB978EC86CD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5BDC7C7FE78F4392C0DD8D5794F7DC" ma:contentTypeVersion="13" ma:contentTypeDescription="Crée un document." ma:contentTypeScope="" ma:versionID="a752db46b5e116e11317510c74521a89">
  <xsd:schema xmlns:xsd="http://www.w3.org/2001/XMLSchema" xmlns:xs="http://www.w3.org/2001/XMLSchema" xmlns:p="http://schemas.microsoft.com/office/2006/metadata/properties" xmlns:ns2="749beccd-562b-4eca-b519-b9dd0157ae54" xmlns:ns3="206710bc-b531-4918-b91d-86c6dea38ca7" targetNamespace="http://schemas.microsoft.com/office/2006/metadata/properties" ma:root="true" ma:fieldsID="4824806571b2f456f6f578a23e82fa59" ns2:_="" ns3:_="">
    <xsd:import namespace="749beccd-562b-4eca-b519-b9dd0157ae54"/>
    <xsd:import namespace="206710bc-b531-4918-b91d-86c6dea38ca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9beccd-562b-4eca-b519-b9dd0157ae5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9ac9f2d-9e65-4750-9d06-213843cab996}" ma:internalName="TaxCatchAll" ma:showField="CatchAllData" ma:web="749beccd-562b-4eca-b519-b9dd0157ae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6710bc-b531-4918-b91d-86c6dea38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aedfcfd1-765f-434b-a29f-cc2b337e4b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49beccd-562b-4eca-b519-b9dd0157ae54">
      <UserInfo>
        <DisplayName>EEDF - Pascal Peron</DisplayName>
        <AccountId>13</AccountId>
        <AccountType/>
      </UserInfo>
      <UserInfo>
        <DisplayName>Isabelle SCHMITT</DisplayName>
        <AccountId>31</AccountId>
        <AccountType/>
      </UserInfo>
      <UserInfo>
        <DisplayName>EEDF - Olivier BARBEY</DisplayName>
        <AccountId>15</AccountId>
        <AccountType/>
      </UserInfo>
      <UserInfo>
        <DisplayName>Comité Directeur - Membres</DisplayName>
        <AccountId>147</AccountId>
        <AccountType/>
      </UserInfo>
      <UserInfo>
        <DisplayName>EEDF - Equipe Nationale</DisplayName>
        <AccountId>17</AccountId>
        <AccountType/>
      </UserInfo>
      <UserInfo>
        <DisplayName>EEDF - International</DisplayName>
        <AccountId>228</AccountId>
        <AccountType/>
      </UserInfo>
      <UserInfo>
        <DisplayName>EEDF - CME</DisplayName>
        <AccountId>229</AccountId>
        <AccountType/>
      </UserInfo>
      <UserInfo>
        <DisplayName>EEDF - CGVA</DisplayName>
        <AccountId>230</AccountId>
        <AccountType/>
      </UserInfo>
      <UserInfo>
        <DisplayName>Fiona Lejosne</DisplayName>
        <AccountId>12</AccountId>
        <AccountType/>
      </UserInfo>
      <UserInfo>
        <DisplayName>CD - Chloé DJADAVJEE</DisplayName>
        <AccountId>152</AccountId>
        <AccountType/>
      </UserInfo>
      <UserInfo>
        <DisplayName>EEDF - Charlotte STRADY</DisplayName>
        <AccountId>94</AccountId>
        <AccountType/>
      </UserInfo>
      <UserInfo>
        <DisplayName>Comité Directeur - Equipe Nationale - Membres</DisplayName>
        <AccountId>7</AccountId>
        <AccountType/>
      </UserInfo>
      <UserInfo>
        <DisplayName>EEDF - Fabio Ursella</DisplayName>
        <AccountId>121</AccountId>
        <AccountType/>
      </UserInfo>
      <UserInfo>
        <DisplayName>Justine RAYNOUARD</DisplayName>
        <AccountId>33</AccountId>
        <AccountType/>
      </UserInfo>
      <UserInfo>
        <DisplayName>EEDF - Laure LHERMET</DisplayName>
        <AccountId>83</AccountId>
        <AccountType/>
      </UserInfo>
      <UserInfo>
        <DisplayName>CD - Amandine ALLAIN</DisplayName>
        <AccountId>151</AccountId>
        <AccountType/>
      </UserInfo>
      <UserInfo>
        <DisplayName>CD - Germain DOUCET</DisplayName>
        <AccountId>24</AccountId>
        <AccountType/>
      </UserInfo>
    </SharedWithUsers>
    <TaxCatchAll xmlns="749beccd-562b-4eca-b519-b9dd0157ae54" xsi:nil="true"/>
    <lcf76f155ced4ddcb4097134ff3c332f xmlns="206710bc-b531-4918-b91d-86c6dea38ca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92AD2D-17D2-47ED-A62D-03DBB5B11F0F}">
  <ds:schemaRefs>
    <ds:schemaRef ds:uri="206710bc-b531-4918-b91d-86c6dea38ca7"/>
    <ds:schemaRef ds:uri="749beccd-562b-4eca-b519-b9dd0157ae5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AC3398A-770D-4BC6-AD86-3F172363318F}">
  <ds:schemaRefs>
    <ds:schemaRef ds:uri="206710bc-b531-4918-b91d-86c6dea38ca7"/>
    <ds:schemaRef ds:uri="67b6e780-0f7f-425b-b8d4-0e701d57dc89"/>
    <ds:schemaRef ds:uri="749beccd-562b-4eca-b519-b9dd0157ae54"/>
    <ds:schemaRef ds:uri="b8989298-bd6f-4cec-b464-8f254cb7b35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A2D4123-F718-49CA-98AA-36C592258E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EEDF</Template>
  <Application>Microsoft Office PowerPoint</Application>
  <PresentationFormat>Widescreen</PresentationFormat>
  <Slides>32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Thème Office</vt:lpstr>
      <vt:lpstr>Banque d’icones</vt:lpstr>
      <vt:lpstr>CONSEIL NATIONAL 21 et 22 Janvier 2023</vt:lpstr>
      <vt:lpstr>SOMMAIRE</vt:lpstr>
      <vt:lpstr>Actualités</vt:lpstr>
      <vt:lpstr>Points Adhérents au 18 janvier 2023</vt:lpstr>
      <vt:lpstr>CGVA  &amp;  vie associative et développement des territoires</vt:lpstr>
      <vt:lpstr>CGVA, vie Associative et territoires</vt:lpstr>
      <vt:lpstr>CGVA, Vie Associative et territoires</vt:lpstr>
      <vt:lpstr>CGVA, Vie Associative et territoires</vt:lpstr>
      <vt:lpstr>CGVA, Vie Associative et territoires</vt:lpstr>
      <vt:lpstr>CGA, Vie Associative et territoires</vt:lpstr>
      <vt:lpstr>CGA, Vie Associative et territoires</vt:lpstr>
      <vt:lpstr>CME  &amp;  Pédagogie / Formation</vt:lpstr>
      <vt:lpstr>CME &amp; Pédagogie ET formation</vt:lpstr>
      <vt:lpstr>CME &amp; Pédagogie ET formation – L'international</vt:lpstr>
      <vt:lpstr>CME &amp; Pédagogie ET formation - événements/productions</vt:lpstr>
      <vt:lpstr>CME &amp; Pédagogie ET formation - Indicateurs</vt:lpstr>
      <vt:lpstr>CAF &amp; Les appuis éclés</vt:lpstr>
      <vt:lpstr>Retour des groupes de travail</vt:lpstr>
      <vt:lpstr>CAF </vt:lpstr>
      <vt:lpstr>Ressources humaines</vt:lpstr>
      <vt:lpstr>Ressources humaines: les mouvements</vt:lpstr>
      <vt:lpstr>Administratif et finance : trésorerie</vt:lpstr>
      <vt:lpstr>Administratif et finance : répartition trésorerie eedf</vt:lpstr>
      <vt:lpstr>Administratif et finance : courbe trésorerie</vt:lpstr>
      <vt:lpstr>La c   mm </vt:lpstr>
      <vt:lpstr>Les aventures éclés</vt:lpstr>
      <vt:lpstr>Les Services Vacances : les séjours de fin d'année</vt:lpstr>
      <vt:lpstr>Les Services Vacances: premières tendances</vt:lpstr>
      <vt:lpstr>Les centres permanents nationaux </vt:lpstr>
      <vt:lpstr>La ludothèque</vt:lpstr>
      <vt:lpstr>C’est tout pour le moment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Banque d’icones</dc:title>
  <dc:creator>EEDF - Tiphaine PARENT</dc:creator>
  <cp:revision>4</cp:revision>
  <dcterms:created xsi:type="dcterms:W3CDTF">2021-06-30T12:30:29Z</dcterms:created>
  <dcterms:modified xsi:type="dcterms:W3CDTF">2023-01-20T15:52:45Z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0x010100E35BDC7C7FE78F4392C0DD8D5794F7DC</vt:lpwstr>
  </property>
  <property fmtid="{D5CDD505-2E9C-101B-9397-08002B2CF9AE}" pid="3" name="MediaServiceImageTags">
    <vt:lpwstr/>
  </property>
</Properties>
</file>