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63" r:id="rId6"/>
    <p:sldId id="262" r:id="rId7"/>
    <p:sldId id="264" r:id="rId8"/>
    <p:sldId id="265" r:id="rId9"/>
    <p:sldId id="268" r:id="rId10"/>
    <p:sldId id="266" r:id="rId11"/>
    <p:sldId id="26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8080"/>
    <a:srgbClr val="14A0C8"/>
    <a:srgbClr val="97BF0D"/>
    <a:srgbClr val="F6A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EC9020-0624-DDEA-3973-AE82A9A79D8E}" v="89" dt="2023-01-21T08:31:07.623"/>
    <p1510:client id="{7E9D20FA-E8BD-08DC-9FC6-C79C9E12C96B}" v="1" dt="2023-01-23T10:39:12.5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6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60" y="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EDF - Emmanuel Louis" userId="S::emmanuel.louis@eedf.fr::8aa0b489-3473-474b-88c9-804b4d0cc6e3" providerId="AD" clId="Web-{7E9D20FA-E8BD-08DC-9FC6-C79C9E12C96B}"/>
    <pc:docChg chg="delSld">
      <pc:chgData name="EEDF - Emmanuel Louis" userId="S::emmanuel.louis@eedf.fr::8aa0b489-3473-474b-88c9-804b4d0cc6e3" providerId="AD" clId="Web-{7E9D20FA-E8BD-08DC-9FC6-C79C9E12C96B}" dt="2023-01-23T10:39:12.539" v="0"/>
      <pc:docMkLst>
        <pc:docMk/>
      </pc:docMkLst>
      <pc:sldChg chg="del">
        <pc:chgData name="EEDF - Emmanuel Louis" userId="S::emmanuel.louis@eedf.fr::8aa0b489-3473-474b-88c9-804b4d0cc6e3" providerId="AD" clId="Web-{7E9D20FA-E8BD-08DC-9FC6-C79C9E12C96B}" dt="2023-01-23T10:39:12.539" v="0"/>
        <pc:sldMkLst>
          <pc:docMk/>
          <pc:sldMk cId="947985675" sldId="257"/>
        </pc:sldMkLst>
      </pc:sldChg>
    </pc:docChg>
  </pc:docChgLst>
  <pc:docChgLst>
    <pc:chgData name="EEDF - Pascal Peron" userId="S::pascal.peron@eedf.fr::7d6cd763-1568-45be-bfc7-9161f64ebf96" providerId="AD" clId="Web-{5FEC9020-0624-DDEA-3973-AE82A9A79D8E}"/>
    <pc:docChg chg="modSld">
      <pc:chgData name="EEDF - Pascal Peron" userId="S::pascal.peron@eedf.fr::7d6cd763-1568-45be-bfc7-9161f64ebf96" providerId="AD" clId="Web-{5FEC9020-0624-DDEA-3973-AE82A9A79D8E}" dt="2023-01-21T08:31:01.998" v="87" actId="20577"/>
      <pc:docMkLst>
        <pc:docMk/>
      </pc:docMkLst>
      <pc:sldChg chg="modSp">
        <pc:chgData name="EEDF - Pascal Peron" userId="S::pascal.peron@eedf.fr::7d6cd763-1568-45be-bfc7-9161f64ebf96" providerId="AD" clId="Web-{5FEC9020-0624-DDEA-3973-AE82A9A79D8E}" dt="2023-01-21T08:27:23.629" v="35" actId="20577"/>
        <pc:sldMkLst>
          <pc:docMk/>
          <pc:sldMk cId="1242718487" sldId="262"/>
        </pc:sldMkLst>
        <pc:spChg chg="mod">
          <ac:chgData name="EEDF - Pascal Peron" userId="S::pascal.peron@eedf.fr::7d6cd763-1568-45be-bfc7-9161f64ebf96" providerId="AD" clId="Web-{5FEC9020-0624-DDEA-3973-AE82A9A79D8E}" dt="2023-01-21T08:27:23.629" v="35" actId="20577"/>
          <ac:spMkLst>
            <pc:docMk/>
            <pc:sldMk cId="1242718487" sldId="262"/>
            <ac:spMk id="3" creationId="{00000000-0000-0000-0000-000000000000}"/>
          </ac:spMkLst>
        </pc:spChg>
      </pc:sldChg>
      <pc:sldChg chg="modSp">
        <pc:chgData name="EEDF - Pascal Peron" userId="S::pascal.peron@eedf.fr::7d6cd763-1568-45be-bfc7-9161f64ebf96" providerId="AD" clId="Web-{5FEC9020-0624-DDEA-3973-AE82A9A79D8E}" dt="2023-01-21T08:28:29.632" v="50" actId="20577"/>
        <pc:sldMkLst>
          <pc:docMk/>
          <pc:sldMk cId="2387827282" sldId="264"/>
        </pc:sldMkLst>
        <pc:spChg chg="mod">
          <ac:chgData name="EEDF - Pascal Peron" userId="S::pascal.peron@eedf.fr::7d6cd763-1568-45be-bfc7-9161f64ebf96" providerId="AD" clId="Web-{5FEC9020-0624-DDEA-3973-AE82A9A79D8E}" dt="2023-01-21T08:28:29.632" v="50" actId="20577"/>
          <ac:spMkLst>
            <pc:docMk/>
            <pc:sldMk cId="2387827282" sldId="264"/>
            <ac:spMk id="3" creationId="{00000000-0000-0000-0000-000000000000}"/>
          </ac:spMkLst>
        </pc:spChg>
      </pc:sldChg>
      <pc:sldChg chg="modSp">
        <pc:chgData name="EEDF - Pascal Peron" userId="S::pascal.peron@eedf.fr::7d6cd763-1568-45be-bfc7-9161f64ebf96" providerId="AD" clId="Web-{5FEC9020-0624-DDEA-3973-AE82A9A79D8E}" dt="2023-01-21T08:30:34.122" v="78" actId="20577"/>
        <pc:sldMkLst>
          <pc:docMk/>
          <pc:sldMk cId="300710130" sldId="266"/>
        </pc:sldMkLst>
        <pc:spChg chg="mod">
          <ac:chgData name="EEDF - Pascal Peron" userId="S::pascal.peron@eedf.fr::7d6cd763-1568-45be-bfc7-9161f64ebf96" providerId="AD" clId="Web-{5FEC9020-0624-DDEA-3973-AE82A9A79D8E}" dt="2023-01-21T08:30:34.122" v="78" actId="20577"/>
          <ac:spMkLst>
            <pc:docMk/>
            <pc:sldMk cId="300710130" sldId="266"/>
            <ac:spMk id="3" creationId="{00000000-0000-0000-0000-000000000000}"/>
          </ac:spMkLst>
        </pc:spChg>
      </pc:sldChg>
      <pc:sldChg chg="modSp">
        <pc:chgData name="EEDF - Pascal Peron" userId="S::pascal.peron@eedf.fr::7d6cd763-1568-45be-bfc7-9161f64ebf96" providerId="AD" clId="Web-{5FEC9020-0624-DDEA-3973-AE82A9A79D8E}" dt="2023-01-21T08:31:01.998" v="87" actId="20577"/>
        <pc:sldMkLst>
          <pc:docMk/>
          <pc:sldMk cId="3787445109" sldId="267"/>
        </pc:sldMkLst>
        <pc:spChg chg="mod">
          <ac:chgData name="EEDF - Pascal Peron" userId="S::pascal.peron@eedf.fr::7d6cd763-1568-45be-bfc7-9161f64ebf96" providerId="AD" clId="Web-{5FEC9020-0624-DDEA-3973-AE82A9A79D8E}" dt="2023-01-21T08:31:01.998" v="87" actId="20577"/>
          <ac:spMkLst>
            <pc:docMk/>
            <pc:sldMk cId="3787445109" sldId="267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7672" y="3537530"/>
            <a:ext cx="9144000" cy="1173161"/>
          </a:xfrm>
        </p:spPr>
        <p:txBody>
          <a:bodyPr anchor="b"/>
          <a:lstStyle>
            <a:lvl1pPr algn="ctr">
              <a:defRPr sz="6000">
                <a:solidFill>
                  <a:srgbClr val="F6A800"/>
                </a:solidFill>
                <a:latin typeface="DK Lemon Yellow Sun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7" name="Image 3" descr="Imag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52721" y="363981"/>
            <a:ext cx="2394197" cy="252353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 2" descr="Imag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37672" y="5059155"/>
            <a:ext cx="9400216" cy="14797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33977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62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22593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67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5538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5538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7BF0D"/>
                </a:solidFill>
                <a:latin typeface="DK Lemon Yellow Sun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ista Slab OT Book" panose="02060504030204060204" pitchFamily="18" charset="0"/>
              </a:defRPr>
            </a:lvl1pPr>
            <a:lvl2pPr>
              <a:defRPr>
                <a:latin typeface="Vista Slab OT Book" panose="02060504030204060204" pitchFamily="18" charset="0"/>
              </a:defRPr>
            </a:lvl2pPr>
            <a:lvl3pPr>
              <a:defRPr>
                <a:latin typeface="Vista Slab OT Book" panose="02060504030204060204" pitchFamily="18" charset="0"/>
              </a:defRPr>
            </a:lvl3pPr>
            <a:lvl4pPr>
              <a:defRPr>
                <a:latin typeface="Vista Slab OT Book" panose="02060504030204060204" pitchFamily="18" charset="0"/>
              </a:defRPr>
            </a:lvl4pPr>
            <a:lvl5pPr>
              <a:defRPr>
                <a:latin typeface="Vista Slab OT Book" panose="02060504030204060204" pitchFamily="18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7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2022765"/>
            <a:ext cx="10515600" cy="1708447"/>
          </a:xfrm>
        </p:spPr>
        <p:txBody>
          <a:bodyPr anchor="b"/>
          <a:lstStyle>
            <a:lvl1pPr>
              <a:defRPr sz="6000">
                <a:latin typeface="DK Lemon Yellow Sun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382284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ista Slab OT Book" panose="0206050403020406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9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K Lemon Yellow Sun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0"/>
          </p:nvPr>
        </p:nvSpPr>
        <p:spPr>
          <a:xfrm>
            <a:off x="1219200" y="2225675"/>
            <a:ext cx="10002838" cy="33988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09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K Lemon Yellow Sun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graphique 6"/>
          <p:cNvSpPr>
            <a:spLocks noGrp="1"/>
          </p:cNvSpPr>
          <p:nvPr>
            <p:ph type="chart" sz="quarter" idx="13"/>
          </p:nvPr>
        </p:nvSpPr>
        <p:spPr>
          <a:xfrm>
            <a:off x="838200" y="2005013"/>
            <a:ext cx="10515600" cy="3979862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6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268518" y="2212398"/>
            <a:ext cx="5654963" cy="1325563"/>
          </a:xfrm>
        </p:spPr>
        <p:txBody>
          <a:bodyPr/>
          <a:lstStyle>
            <a:lvl1pPr algn="ctr">
              <a:defRPr>
                <a:latin typeface="DK Lemon Yellow Sun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68" y="2788781"/>
            <a:ext cx="1801372" cy="3383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99459" y="2706014"/>
            <a:ext cx="1801372" cy="33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9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904154"/>
            <a:ext cx="10515600" cy="482239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ista Slab OT Book" panose="0206050403020406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54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5400">
                <a:latin typeface="DK Lemon Yellow Sun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Vista Slab OT Bold" panose="0206080403020406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50780"/>
          </a:xfrm>
        </p:spPr>
        <p:txBody>
          <a:bodyPr/>
          <a:lstStyle>
            <a:lvl1pPr>
              <a:defRPr>
                <a:latin typeface="Vista Slab OT Book" panose="02060504030204060204" pitchFamily="18" charset="0"/>
              </a:defRPr>
            </a:lvl1pPr>
            <a:lvl2pPr>
              <a:defRPr>
                <a:latin typeface="Vista Slab OT Book" panose="02060504030204060204" pitchFamily="18" charset="0"/>
              </a:defRPr>
            </a:lvl2pPr>
            <a:lvl3pPr>
              <a:defRPr>
                <a:latin typeface="Vista Slab OT Book" panose="02060504030204060204" pitchFamily="18" charset="0"/>
              </a:defRPr>
            </a:lvl3pPr>
            <a:lvl4pPr>
              <a:defRPr>
                <a:latin typeface="Vista Slab OT Book" panose="02060504030204060204" pitchFamily="18" charset="0"/>
              </a:defRPr>
            </a:lvl4pPr>
            <a:lvl5pPr>
              <a:defRPr>
                <a:latin typeface="Vista Slab OT Book" panose="02060504030204060204" pitchFamily="18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Vista Slab OT Bold" panose="0206080403020406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50780"/>
          </a:xfrm>
        </p:spPr>
        <p:txBody>
          <a:bodyPr/>
          <a:lstStyle>
            <a:lvl1pPr>
              <a:defRPr>
                <a:latin typeface="Vista Slab OT Book" panose="02060504030204060204" pitchFamily="18" charset="0"/>
              </a:defRPr>
            </a:lvl1pPr>
            <a:lvl2pPr>
              <a:defRPr>
                <a:latin typeface="Vista Slab OT Book" panose="02060504030204060204" pitchFamily="18" charset="0"/>
              </a:defRPr>
            </a:lvl2pPr>
            <a:lvl3pPr>
              <a:defRPr>
                <a:latin typeface="Vista Slab OT Book" panose="02060504030204060204" pitchFamily="18" charset="0"/>
              </a:defRPr>
            </a:lvl3pPr>
            <a:lvl4pPr>
              <a:defRPr>
                <a:latin typeface="Vista Slab OT Book" panose="02060504030204060204" pitchFamily="18" charset="0"/>
              </a:defRPr>
            </a:lvl4pPr>
            <a:lvl5pPr>
              <a:defRPr>
                <a:latin typeface="Vista Slab OT Book" panose="02060504030204060204" pitchFamily="18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5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DK Lemon Yellow Sun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Vista Slab OT Book" panose="02060504030204060204" pitchFamily="18" charset="0"/>
              </a:defRPr>
            </a:lvl1pPr>
            <a:lvl2pPr>
              <a:defRPr sz="2800">
                <a:latin typeface="Vista Slab OT Book" panose="02060504030204060204" pitchFamily="18" charset="0"/>
              </a:defRPr>
            </a:lvl2pPr>
            <a:lvl3pPr>
              <a:defRPr sz="2400">
                <a:latin typeface="Vista Slab OT Book" panose="02060504030204060204" pitchFamily="18" charset="0"/>
              </a:defRPr>
            </a:lvl3pPr>
            <a:lvl4pPr>
              <a:defRPr sz="2000">
                <a:latin typeface="Vista Slab OT Book" panose="02060504030204060204" pitchFamily="18" charset="0"/>
              </a:defRPr>
            </a:lvl4pPr>
            <a:lvl5pPr>
              <a:defRPr sz="2000">
                <a:latin typeface="Vista Slab OT Book" panose="0206050403020406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ista Slab OT Book" panose="020605040302040602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0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901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60" r:id="rId7"/>
    <p:sldLayoutId id="2147483653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DK Lemon Yellow Sun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ista Slab OT Book" panose="0206050403020406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ista Slab OT Book" panose="0206050403020406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ista Slab OT Book" panose="0206050403020406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ista Slab OT Book" panose="0206050403020406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ista Slab OT Book" panose="0206050403020406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954" y="469414"/>
            <a:ext cx="9869039" cy="6978791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2023, l’appui aux équipes régionales </a:t>
            </a:r>
          </a:p>
        </p:txBody>
      </p:sp>
    </p:spTree>
    <p:extLst>
      <p:ext uri="{BB962C8B-B14F-4D97-AF65-F5344CB8AC3E}">
        <p14:creationId xmlns:p14="http://schemas.microsoft.com/office/powerpoint/2010/main" val="1802629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2023, l’appui aux équipes régionales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67930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sz="4800" dirty="0">
                <a:solidFill>
                  <a:srgbClr val="009999"/>
                </a:solidFill>
              </a:rPr>
              <a:t>L’accompagnement des projets régionaux </a:t>
            </a:r>
          </a:p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r>
              <a:rPr lang="fr-FR" sz="3600" b="1" dirty="0"/>
              <a:t>une mission « Vie associative et développement » </a:t>
            </a:r>
            <a:r>
              <a:rPr lang="fr-FR" sz="3600" dirty="0"/>
              <a:t>: </a:t>
            </a:r>
            <a:r>
              <a:rPr lang="fr-FR" sz="3600" b="1" dirty="0"/>
              <a:t>un référent salarié par région </a:t>
            </a:r>
          </a:p>
          <a:p>
            <a:pPr lvl="1">
              <a:buBlip>
                <a:blip r:embed="rId2"/>
              </a:buBlip>
            </a:pPr>
            <a:r>
              <a:rPr lang="fr-FR" sz="3200" dirty="0"/>
              <a:t>Garantir le fonctionnement et la mobilisation au sein des équipes régionales </a:t>
            </a:r>
          </a:p>
          <a:p>
            <a:pPr lvl="1">
              <a:buBlip>
                <a:blip r:embed="rId2"/>
              </a:buBlip>
            </a:pPr>
            <a:r>
              <a:rPr lang="fr-FR" sz="3200" dirty="0"/>
              <a:t>Faciliter la mise en œuvre du plan d’action et de développement au sein de la région </a:t>
            </a:r>
          </a:p>
          <a:p>
            <a:pPr lvl="1">
              <a:buBlip>
                <a:blip r:embed="rId2"/>
              </a:buBlip>
            </a:pPr>
            <a:r>
              <a:rPr lang="fr-FR" sz="3200" dirty="0"/>
              <a:t>Veiller aux conventions ou projets spécifiques des régions </a:t>
            </a:r>
          </a:p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r>
              <a:rPr lang="fr-FR" sz="3600" b="1" dirty="0"/>
              <a:t>3 mission « métier » : un réseau de salariés </a:t>
            </a:r>
          </a:p>
          <a:p>
            <a:pPr lvl="1">
              <a:buBlip>
                <a:blip r:embed="rId2"/>
              </a:buBlip>
            </a:pPr>
            <a:r>
              <a:rPr lang="fr-FR" sz="3200" dirty="0"/>
              <a:t>le suivi de la formation </a:t>
            </a:r>
          </a:p>
          <a:p>
            <a:pPr lvl="1">
              <a:buBlip>
                <a:blip r:embed="rId2"/>
              </a:buBlip>
            </a:pPr>
            <a:r>
              <a:rPr lang="fr-FR" sz="3200" dirty="0"/>
              <a:t>le suivi de la pédagogie </a:t>
            </a:r>
          </a:p>
          <a:p>
            <a:pPr lvl="1">
              <a:buBlip>
                <a:blip r:embed="rId2"/>
              </a:buBlip>
            </a:pPr>
            <a:r>
              <a:rPr lang="fr-FR" sz="3200" dirty="0"/>
              <a:t>la mobilisation des ressources </a:t>
            </a:r>
          </a:p>
          <a:p>
            <a:pPr marL="0" indent="0">
              <a:buNone/>
            </a:pPr>
            <a:endParaRPr lang="fr-FR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4531">
            <a:off x="9866160" y="509564"/>
            <a:ext cx="1417444" cy="14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28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2023, l’appui aux équipes régionales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0486"/>
            <a:ext cx="10515600" cy="40987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9999"/>
                </a:solidFill>
              </a:rPr>
              <a:t>Le réseau des </a:t>
            </a:r>
            <a:r>
              <a:rPr lang="fr-FR" b="1" dirty="0" err="1">
                <a:solidFill>
                  <a:srgbClr val="009999"/>
                </a:solidFill>
              </a:rPr>
              <a:t>animateur.rices</a:t>
            </a:r>
            <a:r>
              <a:rPr lang="fr-FR" b="1" dirty="0">
                <a:solidFill>
                  <a:srgbClr val="009999"/>
                </a:solidFill>
              </a:rPr>
              <a:t> développement </a:t>
            </a:r>
          </a:p>
          <a:p>
            <a:pPr marL="0" indent="0">
              <a:buNone/>
            </a:pPr>
            <a:endParaRPr lang="fr-FR" dirty="0"/>
          </a:p>
          <a:p>
            <a:pPr>
              <a:buBlip>
                <a:blip r:embed="rId2"/>
              </a:buBlip>
            </a:pPr>
            <a:r>
              <a:rPr lang="fr-FR" b="1" dirty="0">
                <a:latin typeface="Vista Slab OT Book"/>
              </a:rPr>
              <a:t>2022</a:t>
            </a:r>
            <a:r>
              <a:rPr lang="fr-FR" dirty="0">
                <a:latin typeface="Vista Slab OT Book"/>
              </a:rPr>
              <a:t> : 8 </a:t>
            </a:r>
            <a:r>
              <a:rPr lang="fr-FR" dirty="0" err="1">
                <a:latin typeface="Vista Slab OT Book"/>
              </a:rPr>
              <a:t>animateur.rices</a:t>
            </a:r>
            <a:r>
              <a:rPr lang="fr-FR" dirty="0">
                <a:latin typeface="Vista Slab OT Book"/>
              </a:rPr>
              <a:t> développement couvrent le suivi des 14 régions réparties en 2 contrées. </a:t>
            </a:r>
            <a:endParaRPr lang="fr-FR"/>
          </a:p>
          <a:p>
            <a:pPr>
              <a:buBlip>
                <a:blip r:embed="rId2"/>
              </a:buBlip>
            </a:pPr>
            <a:endParaRPr lang="fr-FR" dirty="0"/>
          </a:p>
          <a:p>
            <a:pPr>
              <a:buBlip>
                <a:blip r:embed="rId2"/>
              </a:buBlip>
            </a:pPr>
            <a:r>
              <a:rPr lang="fr-FR" b="1" dirty="0">
                <a:latin typeface="Vista Slab OT Book"/>
              </a:rPr>
              <a:t>2023</a:t>
            </a:r>
            <a:r>
              <a:rPr lang="fr-FR" dirty="0">
                <a:latin typeface="Vista Slab OT Book"/>
              </a:rPr>
              <a:t> : 11 </a:t>
            </a:r>
            <a:r>
              <a:rPr lang="fr-FR" dirty="0" err="1">
                <a:latin typeface="Vista Slab OT Book"/>
              </a:rPr>
              <a:t>animateur.rices</a:t>
            </a:r>
            <a:r>
              <a:rPr lang="fr-FR" dirty="0">
                <a:latin typeface="Vista Slab OT Book"/>
              </a:rPr>
              <a:t> développement, animés en un réseau unique  </a:t>
            </a:r>
            <a:r>
              <a:rPr lang="fr-FR" sz="2000" i="1" dirty="0">
                <a:latin typeface="Vista Slab OT Book"/>
              </a:rPr>
              <a:t> (évolution progressive – objectif sept 2023)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517" y="365125"/>
            <a:ext cx="1000775" cy="208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18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2023, l’appui aux équipes régionales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920240"/>
            <a:ext cx="10515600" cy="39990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3600" dirty="0">
                <a:solidFill>
                  <a:srgbClr val="009999"/>
                </a:solidFill>
              </a:rPr>
              <a:t>Le Conseil National d’avril : </a:t>
            </a:r>
          </a:p>
          <a:p>
            <a:pPr marL="0" indent="0">
              <a:buNone/>
            </a:pPr>
            <a:endParaRPr lang="fr-FR" sz="2000" dirty="0"/>
          </a:p>
          <a:p>
            <a:pPr>
              <a:buBlip>
                <a:blip r:embed="rId2"/>
              </a:buBlip>
            </a:pPr>
            <a:r>
              <a:rPr lang="fr-FR" sz="3000" dirty="0"/>
              <a:t>Accueil des Responsables </a:t>
            </a:r>
            <a:r>
              <a:rPr lang="fr-FR" sz="3000" dirty="0" err="1"/>
              <a:t>régional.es.aux</a:t>
            </a:r>
            <a:r>
              <a:rPr lang="fr-FR" sz="3000" dirty="0"/>
              <a:t> </a:t>
            </a:r>
          </a:p>
          <a:p>
            <a:pPr>
              <a:buBlip>
                <a:blip r:embed="rId2"/>
              </a:buBlip>
            </a:pPr>
            <a:r>
              <a:rPr lang="fr-FR" sz="3000" dirty="0">
                <a:latin typeface="Vista Slab OT Book"/>
              </a:rPr>
              <a:t>Echanges / finalisation autour des PAR et priorités régionales</a:t>
            </a:r>
          </a:p>
          <a:p>
            <a:pPr>
              <a:buBlip>
                <a:blip r:embed="rId2"/>
              </a:buBlip>
            </a:pPr>
            <a:r>
              <a:rPr lang="fr-FR" sz="3000" dirty="0"/>
              <a:t>Co-construction des interventions auprès des régions en 2023-2024</a:t>
            </a:r>
          </a:p>
          <a:p>
            <a:pPr>
              <a:buBlip>
                <a:blip r:embed="rId2"/>
              </a:buBlip>
            </a:pPr>
            <a:r>
              <a:rPr lang="fr-FR" sz="3000" dirty="0"/>
              <a:t>En présence des </a:t>
            </a:r>
            <a:r>
              <a:rPr lang="fr-FR" sz="3000" dirty="0" err="1"/>
              <a:t>Animateur.rices</a:t>
            </a:r>
            <a:r>
              <a:rPr lang="fr-FR" sz="3000" dirty="0"/>
              <a:t> salarié.es en charge du suivi des régions </a:t>
            </a:r>
          </a:p>
          <a:p>
            <a:pPr marL="0" indent="0">
              <a:buNone/>
            </a:pPr>
            <a:endParaRPr lang="fr-FR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465" y="1027906"/>
            <a:ext cx="1401211" cy="138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27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2023, l’appui aux équipes régionales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6793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>
                <a:solidFill>
                  <a:srgbClr val="009999"/>
                </a:solidFill>
              </a:rPr>
              <a:t>Calendrier 2023 </a:t>
            </a:r>
          </a:p>
          <a:p>
            <a:pPr marL="0" indent="0">
              <a:buNone/>
            </a:pPr>
            <a:endParaRPr lang="fr-FR" sz="3600" dirty="0"/>
          </a:p>
          <a:p>
            <a:pPr>
              <a:buBlip>
                <a:blip r:embed="rId2"/>
              </a:buBlip>
            </a:pPr>
            <a:r>
              <a:rPr lang="fr-FR" sz="2700" dirty="0"/>
              <a:t>Février : séminaire AD dédié au suivi des régions</a:t>
            </a:r>
          </a:p>
          <a:p>
            <a:pPr>
              <a:buBlip>
                <a:blip r:embed="rId2"/>
              </a:buBlip>
            </a:pPr>
            <a:r>
              <a:rPr lang="fr-FR" sz="2700" dirty="0"/>
              <a:t>Avril : CN de printemps centré sur les Plans d’Actions Régionaux </a:t>
            </a:r>
          </a:p>
          <a:p>
            <a:pPr>
              <a:buBlip>
                <a:blip r:embed="rId2"/>
              </a:buBlip>
            </a:pPr>
            <a:r>
              <a:rPr lang="fr-FR" sz="2700" dirty="0"/>
              <a:t>Juillet/août : camps de base nationaux et régionaux  </a:t>
            </a:r>
          </a:p>
          <a:p>
            <a:pPr>
              <a:buBlip>
                <a:blip r:embed="rId2"/>
              </a:buBlip>
            </a:pPr>
            <a:r>
              <a:rPr lang="fr-FR" sz="2700" dirty="0"/>
              <a:t>Septembre : rentrée partagée et fonctionnement complet</a:t>
            </a:r>
          </a:p>
          <a:p>
            <a:pPr>
              <a:buBlip>
                <a:blip r:embed="rId2"/>
              </a:buBlip>
            </a:pPr>
            <a:r>
              <a:rPr lang="fr-FR" sz="2700" dirty="0"/>
              <a:t>Vie associative : des outils communs entre AD et ER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4103">
            <a:off x="9090030" y="488535"/>
            <a:ext cx="2084941" cy="172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77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2023, l’appui aux équipes régionales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6793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>
                <a:solidFill>
                  <a:srgbClr val="009999"/>
                </a:solidFill>
              </a:rPr>
              <a:t>GRANDIR : </a:t>
            </a:r>
            <a:br>
              <a:rPr lang="fr-FR" sz="3600" dirty="0">
                <a:solidFill>
                  <a:srgbClr val="009999"/>
                </a:solidFill>
              </a:rPr>
            </a:br>
            <a:r>
              <a:rPr lang="fr-FR" sz="3600" dirty="0">
                <a:solidFill>
                  <a:srgbClr val="009999"/>
                </a:solidFill>
              </a:rPr>
              <a:t>un appui pédagogique et stratégique </a:t>
            </a:r>
          </a:p>
          <a:p>
            <a:pPr marL="0" indent="0">
              <a:buNone/>
            </a:pPr>
            <a:endParaRPr lang="fr-FR" sz="3600" dirty="0"/>
          </a:p>
          <a:p>
            <a:pPr>
              <a:buBlip>
                <a:blip r:embed="rId2"/>
              </a:buBlip>
            </a:pPr>
            <a:r>
              <a:rPr lang="fr-FR" sz="2700" dirty="0"/>
              <a:t>Accompagnement des régions à définir leur programme de développement : les Ateliers pour Grandir </a:t>
            </a:r>
          </a:p>
          <a:p>
            <a:pPr marL="0" indent="0">
              <a:buNone/>
            </a:pPr>
            <a:endParaRPr lang="fr-FR" sz="2000" dirty="0"/>
          </a:p>
          <a:p>
            <a:pPr>
              <a:buBlip>
                <a:blip r:embed="rId2"/>
              </a:buBlip>
            </a:pPr>
            <a:r>
              <a:rPr lang="fr-FR" sz="2700" dirty="0"/>
              <a:t>Appuis des Centres Ressources : proposition de camps accompagnés et de camps déclic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895" y="791817"/>
            <a:ext cx="1787905" cy="109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45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2023, l’appui aux équipes régionales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6793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3600" dirty="0">
                <a:solidFill>
                  <a:srgbClr val="009999"/>
                </a:solidFill>
              </a:rPr>
              <a:t>3 sujets communs à travailler lors des congrès </a:t>
            </a:r>
          </a:p>
          <a:p>
            <a:pPr lvl="1">
              <a:buBlip>
                <a:blip r:embed="rId2"/>
              </a:buBlip>
            </a:pPr>
            <a:r>
              <a:rPr lang="fr-FR" sz="3200" dirty="0"/>
              <a:t>Réforme de la gouvernance  </a:t>
            </a:r>
          </a:p>
          <a:p>
            <a:pPr lvl="1">
              <a:buBlip>
                <a:blip r:embed="rId2"/>
              </a:buBlip>
            </a:pPr>
            <a:r>
              <a:rPr lang="fr-FR" sz="3200" dirty="0">
                <a:latin typeface="Vista Slab OT Book"/>
              </a:rPr>
              <a:t>Grand Bivouac </a:t>
            </a:r>
            <a:r>
              <a:rPr lang="fr-FR" dirty="0">
                <a:latin typeface="Vista Slab OT Book"/>
              </a:rPr>
              <a:t>(lien OA/Pédagogie/formation)</a:t>
            </a:r>
            <a:endParaRPr lang="fr-FR" sz="2800" dirty="0"/>
          </a:p>
          <a:p>
            <a:pPr lvl="1">
              <a:buBlip>
                <a:blip r:embed="rId2"/>
              </a:buBlip>
            </a:pPr>
            <a:r>
              <a:rPr lang="fr-FR" sz="3200" dirty="0"/>
              <a:t>Evolution de la contribution</a:t>
            </a:r>
          </a:p>
          <a:p>
            <a:pPr marL="0" indent="0">
              <a:buNone/>
            </a:pPr>
            <a:r>
              <a:rPr lang="fr-FR" sz="2000" dirty="0">
                <a:latin typeface="5"/>
              </a:rPr>
              <a:t> </a:t>
            </a:r>
          </a:p>
          <a:p>
            <a:pPr marL="0" indent="0">
              <a:buNone/>
            </a:pPr>
            <a:r>
              <a:rPr lang="fr-FR" sz="3600" dirty="0">
                <a:solidFill>
                  <a:srgbClr val="009999"/>
                </a:solidFill>
              </a:rPr>
              <a:t>Des informations à transmettre aux participants  </a:t>
            </a:r>
          </a:p>
          <a:p>
            <a:pPr lvl="1">
              <a:buBlip>
                <a:blip r:embed="rId3"/>
              </a:buBlip>
            </a:pPr>
            <a:r>
              <a:rPr lang="fr-FR" sz="3200" dirty="0"/>
              <a:t>L’idéal laïque </a:t>
            </a:r>
          </a:p>
          <a:p>
            <a:pPr lvl="1">
              <a:buBlip>
                <a:blip r:embed="rId3"/>
              </a:buBlip>
            </a:pPr>
            <a:r>
              <a:rPr lang="fr-FR" sz="3200" dirty="0"/>
              <a:t>Actualités CME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02551" y="560677"/>
            <a:ext cx="1388933" cy="146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0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2023, l’appui aux équipes régionales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567930"/>
            <a:ext cx="10807931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fr-FR" sz="3600" dirty="0">
                <a:solidFill>
                  <a:srgbClr val="009999"/>
                </a:solidFill>
              </a:rPr>
              <a:t>Des questions : </a:t>
            </a:r>
          </a:p>
          <a:p>
            <a:pPr marL="0" indent="0">
              <a:buNone/>
            </a:pPr>
            <a:r>
              <a:rPr lang="fr-FR" sz="2700">
                <a:latin typeface="Vista Slab OT Book"/>
              </a:rPr>
              <a:t>Le plan d’action doit être le cœur pour définir l'accompagnement des régions et </a:t>
            </a:r>
            <a:r>
              <a:rPr lang="fr-FR" sz="2700" dirty="0">
                <a:latin typeface="Vista Slab OT Book"/>
              </a:rPr>
              <a:t>comporter : </a:t>
            </a:r>
            <a:endParaRPr lang="fr-FR" sz="2700" dirty="0"/>
          </a:p>
          <a:p>
            <a:pPr lvl="1">
              <a:buBlip>
                <a:blip r:embed="rId2"/>
              </a:buBlip>
            </a:pPr>
            <a:r>
              <a:rPr lang="fr-FR" sz="2300" dirty="0">
                <a:latin typeface="Vista Slab OT Book"/>
              </a:rPr>
              <a:t>Ce que l’on </a:t>
            </a:r>
            <a:r>
              <a:rPr lang="fr-FR" sz="2300">
                <a:latin typeface="Vista Slab OT Book"/>
              </a:rPr>
              <a:t>garantit</a:t>
            </a:r>
            <a:r>
              <a:rPr lang="fr-FR" sz="2300" dirty="0">
                <a:latin typeface="Vista Slab OT Book"/>
              </a:rPr>
              <a:t> (validation des camps, tremplins…) </a:t>
            </a:r>
            <a:endParaRPr lang="fr-FR" sz="2300" dirty="0"/>
          </a:p>
          <a:p>
            <a:pPr lvl="1">
              <a:buBlip>
                <a:blip r:embed="rId2"/>
              </a:buBlip>
            </a:pPr>
            <a:r>
              <a:rPr lang="fr-FR" sz="2300" dirty="0"/>
              <a:t>La déclinaison des orientations associatives : pédagogie, formation, développement, transition écologique </a:t>
            </a:r>
          </a:p>
          <a:p>
            <a:pPr lvl="1">
              <a:buBlip>
                <a:blip r:embed="rId2"/>
              </a:buBlip>
            </a:pPr>
            <a:r>
              <a:rPr lang="fr-FR" sz="2300" dirty="0"/>
              <a:t>La mise en œuvre opérationnelle : les calendriers, les rassemblements et actions clefs.</a:t>
            </a:r>
          </a:p>
          <a:p>
            <a:endParaRPr lang="fr-FR" sz="2000" dirty="0"/>
          </a:p>
          <a:p>
            <a:pPr marL="0" indent="0">
              <a:buNone/>
            </a:pPr>
            <a:r>
              <a:rPr lang="fr-FR" dirty="0"/>
              <a:t>Quelles places pour les salarié.es présent.es dans les territoires en plus du réseau des « </a:t>
            </a:r>
            <a:r>
              <a:rPr lang="fr-FR" dirty="0" err="1"/>
              <a:t>Animateur.rices</a:t>
            </a:r>
            <a:r>
              <a:rPr lang="fr-FR" dirty="0"/>
              <a:t> développement métier »</a:t>
            </a:r>
          </a:p>
          <a:p>
            <a:pPr marL="457200" lvl="1" indent="0">
              <a:buNone/>
            </a:pPr>
            <a:endParaRPr lang="fr-FR" sz="23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75" y="2171951"/>
            <a:ext cx="480723" cy="449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75" y="4984424"/>
            <a:ext cx="480723" cy="449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96363" y="417952"/>
            <a:ext cx="1601057" cy="149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451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EDF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4A0C8"/>
      </a:accent1>
      <a:accent2>
        <a:srgbClr val="F6A800"/>
      </a:accent2>
      <a:accent3>
        <a:srgbClr val="97BF0D"/>
      </a:accent3>
      <a:accent4>
        <a:srgbClr val="BD1220"/>
      </a:accent4>
      <a:accent5>
        <a:srgbClr val="14A0C8"/>
      </a:accent5>
      <a:accent6>
        <a:srgbClr val="000000"/>
      </a:accent6>
      <a:hlink>
        <a:srgbClr val="97BF0D"/>
      </a:hlink>
      <a:folHlink>
        <a:srgbClr val="14A0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EEDF" id="{DD585A6D-5622-455A-8F85-F90D18B8804F}" vid="{1B94727F-A19F-4BC8-B21D-6AF94C0AE9F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9beccd-562b-4eca-b519-b9dd0157ae54" xsi:nil="true"/>
    <lcf76f155ced4ddcb4097134ff3c332f xmlns="206710bc-b531-4918-b91d-86c6dea38ca7">
      <Terms xmlns="http://schemas.microsoft.com/office/infopath/2007/PartnerControls"/>
    </lcf76f155ced4ddcb4097134ff3c332f>
    <SharedWithUsers xmlns="749beccd-562b-4eca-b519-b9dd0157ae54">
      <UserInfo>
        <DisplayName>EEDF - Olivier BARBEY</DisplayName>
        <AccountId>15</AccountId>
        <AccountType/>
      </UserInfo>
      <UserInfo>
        <DisplayName>EEDF - Pascal Peron</DisplayName>
        <AccountId>13</AccountId>
        <AccountType/>
      </UserInfo>
      <UserInfo>
        <DisplayName>EEDF - Jean-Amand DECLERCK</DisplayName>
        <AccountId>27</AccountId>
        <AccountType/>
      </UserInfo>
      <UserInfo>
        <DisplayName>Isabelle SCHMITT</DisplayName>
        <AccountId>31</AccountId>
        <AccountType/>
      </UserInfo>
      <UserInfo>
        <DisplayName>EEDF - Damien QUAEGEBEUR</DisplayName>
        <AccountId>29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5BDC7C7FE78F4392C0DD8D5794F7DC" ma:contentTypeVersion="13" ma:contentTypeDescription="Crée un document." ma:contentTypeScope="" ma:versionID="a752db46b5e116e11317510c74521a89">
  <xsd:schema xmlns:xsd="http://www.w3.org/2001/XMLSchema" xmlns:xs="http://www.w3.org/2001/XMLSchema" xmlns:p="http://schemas.microsoft.com/office/2006/metadata/properties" xmlns:ns2="749beccd-562b-4eca-b519-b9dd0157ae54" xmlns:ns3="206710bc-b531-4918-b91d-86c6dea38ca7" targetNamespace="http://schemas.microsoft.com/office/2006/metadata/properties" ma:root="true" ma:fieldsID="4824806571b2f456f6f578a23e82fa59" ns2:_="" ns3:_="">
    <xsd:import namespace="749beccd-562b-4eca-b519-b9dd0157ae54"/>
    <xsd:import namespace="206710bc-b531-4918-b91d-86c6dea38ca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beccd-562b-4eca-b519-b9dd0157ae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9ac9f2d-9e65-4750-9d06-213843cab996}" ma:internalName="TaxCatchAll" ma:showField="CatchAllData" ma:web="749beccd-562b-4eca-b519-b9dd0157ae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6710bc-b531-4918-b91d-86c6dea38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aedfcfd1-765f-434b-a29f-cc2b337e4b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F34448-22E0-4EED-8F18-8F0DD8C311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A73D99-1252-43BD-B181-ACE0C6443682}">
  <ds:schemaRefs>
    <ds:schemaRef ds:uri="http://schemas.microsoft.com/office/2006/metadata/properties"/>
    <ds:schemaRef ds:uri="http://schemas.microsoft.com/office/infopath/2007/PartnerControls"/>
    <ds:schemaRef ds:uri="749beccd-562b-4eca-b519-b9dd0157ae54"/>
    <ds:schemaRef ds:uri="206710bc-b531-4918-b91d-86c6dea38ca7"/>
  </ds:schemaRefs>
</ds:datastoreItem>
</file>

<file path=customXml/itemProps3.xml><?xml version="1.0" encoding="utf-8"?>
<ds:datastoreItem xmlns:ds="http://schemas.openxmlformats.org/officeDocument/2006/customXml" ds:itemID="{87A12A21-65FF-47FB-ACCA-966AC282B2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9beccd-562b-4eca-b519-b9dd0157ae54"/>
    <ds:schemaRef ds:uri="206710bc-b531-4918-b91d-86c6dea38c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EEDF 2</Template>
  <TotalTime>852</TotalTime>
  <Words>396</Words>
  <Application>Microsoft Office PowerPoint</Application>
  <PresentationFormat>Widescreen</PresentationFormat>
  <Paragraphs>59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Thème Office</vt:lpstr>
      <vt:lpstr>2023, l’appui aux équipes régionales </vt:lpstr>
      <vt:lpstr>2023, l’appui aux équipes régionales </vt:lpstr>
      <vt:lpstr>2023, l’appui aux équipes régionales </vt:lpstr>
      <vt:lpstr>2023, l’appui aux équipes régionales </vt:lpstr>
      <vt:lpstr>2023, l’appui aux équipes régionales </vt:lpstr>
      <vt:lpstr>2023, l’appui aux équipes régionales </vt:lpstr>
      <vt:lpstr>2023, l’appui aux équipes régionales </vt:lpstr>
      <vt:lpstr>2023, l’appui aux équipes régionales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Banque d’icones</dc:title>
  <dc:creator>elouis</dc:creator>
  <cp:lastModifiedBy>elouis</cp:lastModifiedBy>
  <cp:revision>48</cp:revision>
  <dcterms:created xsi:type="dcterms:W3CDTF">2022-10-08T12:12:49Z</dcterms:created>
  <dcterms:modified xsi:type="dcterms:W3CDTF">2023-01-23T10:39:12Z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0x010100E35BDC7C7FE78F4392C0DD8D5794F7DC</vt:lpwstr>
  </property>
  <property fmtid="{D5CDD505-2E9C-101B-9397-08002B2CF9AE}" pid="3" name="MediaServiceImageTags">
    <vt:lpwstr/>
  </property>
</Properties>
</file>