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</p:sldIdLst>
  <p:sldSz cx="12192000" cy="6858000"/>
  <p:notesSz cx="9882188" cy="143065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6A800"/>
    <a:srgbClr val="008080"/>
    <a:srgbClr val="14A0C8"/>
    <a:srgbClr val="97B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6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0" y="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7672" y="3537530"/>
            <a:ext cx="9144000" cy="1173161"/>
          </a:xfrm>
        </p:spPr>
        <p:txBody>
          <a:bodyPr anchor="b"/>
          <a:lstStyle>
            <a:lvl1pPr algn="ctr">
              <a:defRPr sz="6000">
                <a:solidFill>
                  <a:srgbClr val="F6A800"/>
                </a:solidFill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7" name="Image 3" descr="Imag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52721" y="363981"/>
            <a:ext cx="2394197" cy="2523537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 2" descr="Imag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37672" y="5059155"/>
            <a:ext cx="9400216" cy="14797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33977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6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122593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66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55538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55538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48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7BF0D"/>
                </a:solidFill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ista Slab OT Book" panose="02060504030204060204" pitchFamily="18" charset="0"/>
              </a:defRPr>
            </a:lvl1pPr>
            <a:lvl2pPr>
              <a:defRPr>
                <a:latin typeface="Vista Slab OT Book" panose="02060504030204060204" pitchFamily="18" charset="0"/>
              </a:defRPr>
            </a:lvl2pPr>
            <a:lvl3pPr>
              <a:defRPr>
                <a:latin typeface="Vista Slab OT Book" panose="02060504030204060204" pitchFamily="18" charset="0"/>
              </a:defRPr>
            </a:lvl3pPr>
            <a:lvl4pPr>
              <a:defRPr>
                <a:latin typeface="Vista Slab OT Book" panose="02060504030204060204" pitchFamily="18" charset="0"/>
              </a:defRPr>
            </a:lvl4pPr>
            <a:lvl5pPr>
              <a:defRPr>
                <a:latin typeface="Vista Slab OT Book" panose="02060504030204060204" pitchFamily="18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67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2022765"/>
            <a:ext cx="10515600" cy="1708447"/>
          </a:xfrm>
        </p:spPr>
        <p:txBody>
          <a:bodyPr anchor="b"/>
          <a:lstStyle>
            <a:lvl1pPr>
              <a:defRPr sz="6000"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382284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ista Slab OT Book" panose="020605040302040602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9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0"/>
          </p:nvPr>
        </p:nvSpPr>
        <p:spPr>
          <a:xfrm>
            <a:off x="1219200" y="2225675"/>
            <a:ext cx="10002838" cy="3398838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90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graphique 6"/>
          <p:cNvSpPr>
            <a:spLocks noGrp="1"/>
          </p:cNvSpPr>
          <p:nvPr>
            <p:ph type="chart" sz="quarter" idx="13"/>
          </p:nvPr>
        </p:nvSpPr>
        <p:spPr>
          <a:xfrm>
            <a:off x="838200" y="2005013"/>
            <a:ext cx="10515600" cy="3979862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1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268518" y="2212398"/>
            <a:ext cx="5654963" cy="1325563"/>
          </a:xfrm>
        </p:spPr>
        <p:txBody>
          <a:bodyPr/>
          <a:lstStyle>
            <a:lvl1pPr algn="ctr">
              <a:defRPr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68" y="2788781"/>
            <a:ext cx="1801372" cy="33832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499459" y="2706014"/>
            <a:ext cx="1801372" cy="33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9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904154"/>
            <a:ext cx="10515600" cy="482239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Vista Slab OT Book" panose="020605040302040602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454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5400"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ista Slab OT Bold" panose="0206080403020406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50780"/>
          </a:xfrm>
        </p:spPr>
        <p:txBody>
          <a:bodyPr/>
          <a:lstStyle>
            <a:lvl1pPr>
              <a:defRPr>
                <a:latin typeface="Vista Slab OT Book" panose="02060504030204060204" pitchFamily="18" charset="0"/>
              </a:defRPr>
            </a:lvl1pPr>
            <a:lvl2pPr>
              <a:defRPr>
                <a:latin typeface="Vista Slab OT Book" panose="02060504030204060204" pitchFamily="18" charset="0"/>
              </a:defRPr>
            </a:lvl2pPr>
            <a:lvl3pPr>
              <a:defRPr>
                <a:latin typeface="Vista Slab OT Book" panose="02060504030204060204" pitchFamily="18" charset="0"/>
              </a:defRPr>
            </a:lvl3pPr>
            <a:lvl4pPr>
              <a:defRPr>
                <a:latin typeface="Vista Slab OT Book" panose="02060504030204060204" pitchFamily="18" charset="0"/>
              </a:defRPr>
            </a:lvl4pPr>
            <a:lvl5pPr>
              <a:defRPr>
                <a:latin typeface="Vista Slab OT Book" panose="02060504030204060204" pitchFamily="18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ista Slab OT Bold" panose="0206080403020406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50780"/>
          </a:xfrm>
        </p:spPr>
        <p:txBody>
          <a:bodyPr/>
          <a:lstStyle>
            <a:lvl1pPr>
              <a:defRPr>
                <a:latin typeface="Vista Slab OT Book" panose="02060504030204060204" pitchFamily="18" charset="0"/>
              </a:defRPr>
            </a:lvl1pPr>
            <a:lvl2pPr>
              <a:defRPr>
                <a:latin typeface="Vista Slab OT Book" panose="02060504030204060204" pitchFamily="18" charset="0"/>
              </a:defRPr>
            </a:lvl2pPr>
            <a:lvl3pPr>
              <a:defRPr>
                <a:latin typeface="Vista Slab OT Book" panose="02060504030204060204" pitchFamily="18" charset="0"/>
              </a:defRPr>
            </a:lvl3pPr>
            <a:lvl4pPr>
              <a:defRPr>
                <a:latin typeface="Vista Slab OT Book" panose="02060504030204060204" pitchFamily="18" charset="0"/>
              </a:defRPr>
            </a:lvl4pPr>
            <a:lvl5pPr>
              <a:defRPr>
                <a:latin typeface="Vista Slab OT Book" panose="02060504030204060204" pitchFamily="18" charset="0"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5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DK Lemon Yellow Sun" panose="02000000000000000000" pitchFamily="50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Vista Slab OT Book" panose="02060504030204060204" pitchFamily="18" charset="0"/>
              </a:defRPr>
            </a:lvl1pPr>
            <a:lvl2pPr>
              <a:defRPr sz="2800">
                <a:latin typeface="Vista Slab OT Book" panose="02060504030204060204" pitchFamily="18" charset="0"/>
              </a:defRPr>
            </a:lvl2pPr>
            <a:lvl3pPr>
              <a:defRPr sz="2400">
                <a:latin typeface="Vista Slab OT Book" panose="02060504030204060204" pitchFamily="18" charset="0"/>
              </a:defRPr>
            </a:lvl3pPr>
            <a:lvl4pPr>
              <a:defRPr sz="2000">
                <a:latin typeface="Vista Slab OT Book" panose="02060504030204060204" pitchFamily="18" charset="0"/>
              </a:defRPr>
            </a:lvl4pPr>
            <a:lvl5pPr>
              <a:defRPr sz="2000">
                <a:latin typeface="Vista Slab OT Book" panose="020605040302040602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Vista Slab OT Book" panose="020605040302040602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83" r="231" b="5612"/>
          <a:stretch/>
        </p:blipFill>
        <p:spPr>
          <a:xfrm>
            <a:off x="0" y="6040577"/>
            <a:ext cx="12192000" cy="812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90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90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60" r:id="rId7"/>
    <p:sldLayoutId id="2147483653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DK Lemon Yellow Sun" panose="020000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ista Slab OT Book" panose="0206050403020406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2481" y="469125"/>
            <a:ext cx="10773293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Souhaitez-vous 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que l’association conduise une large campagne de communication sur les valeurs portées par le mouvement et l’engagement que prend chaque adhérent.es 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en faveur 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de l’inclusion et l’ouverture 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?</a:t>
            </a:r>
          </a:p>
          <a:p>
            <a:pPr algn="ctr" fontAlgn="base"/>
            <a:endParaRPr lang="fr-FR" sz="1500" b="1" dirty="0">
              <a:solidFill>
                <a:srgbClr val="009999"/>
              </a:solidFill>
            </a:endParaRPr>
          </a:p>
          <a:p>
            <a:r>
              <a:rPr lang="fr-FR" sz="1700" b="1" dirty="0"/>
              <a:t>Oui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L’association doit affirmer sa volonté politique d'œuvrer, par l’engagement de ses </a:t>
            </a:r>
            <a:r>
              <a:rPr lang="fr-FR" sz="1500" dirty="0" smtClean="0">
                <a:latin typeface="Vista Slab OT Book" panose="02060504030204060204" pitchFamily="18" charset="0"/>
              </a:rPr>
              <a:t>membres</a:t>
            </a:r>
            <a:r>
              <a:rPr lang="fr-FR" sz="1500" dirty="0">
                <a:latin typeface="Vista Slab OT Book" panose="02060504030204060204" pitchFamily="18" charset="0"/>
              </a:rPr>
              <a:t>, en faveur de l'inclusion et de l'ouverture.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Cette politique doit affirmer un choix global, sans le lier spécifiquement au </a:t>
            </a:r>
            <a:r>
              <a:rPr lang="fr-FR" sz="1500" dirty="0" smtClean="0">
                <a:latin typeface="Vista Slab OT Book" panose="02060504030204060204" pitchFamily="18" charset="0"/>
              </a:rPr>
              <a:t>handicap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À </a:t>
            </a:r>
            <a:r>
              <a:rPr lang="fr-FR" sz="1500" dirty="0">
                <a:latin typeface="Vista Slab OT Book" panose="02060504030204060204" pitchFamily="18" charset="0"/>
              </a:rPr>
              <a:t>cette </a:t>
            </a:r>
            <a:r>
              <a:rPr lang="fr-FR" sz="1500" dirty="0" smtClean="0">
                <a:latin typeface="Vista Slab OT Book" panose="02060504030204060204" pitchFamily="18" charset="0"/>
              </a:rPr>
              <a:t>condition, une </a:t>
            </a:r>
            <a:r>
              <a:rPr lang="fr-FR" sz="1500" dirty="0">
                <a:latin typeface="Vista Slab OT Book" panose="02060504030204060204" pitchFamily="18" charset="0"/>
              </a:rPr>
              <a:t>campagne de communication globale peut venir appuyer une stratégie liée à un plan d'action </a:t>
            </a:r>
            <a:r>
              <a:rPr lang="fr-FR" sz="1500" dirty="0" smtClean="0">
                <a:latin typeface="Vista Slab OT Book" panose="02060504030204060204" pitchFamily="18" charset="0"/>
              </a:rPr>
              <a:t>associatif, </a:t>
            </a:r>
            <a:r>
              <a:rPr lang="fr-FR" sz="1500" dirty="0">
                <a:latin typeface="Vista Slab OT Book" panose="02060504030204060204" pitchFamily="18" charset="0"/>
              </a:rPr>
              <a:t>associé à des moyens </a:t>
            </a:r>
            <a:r>
              <a:rPr lang="fr-FR" sz="1500" dirty="0" smtClean="0">
                <a:latin typeface="Vista Slab OT Book" panose="02060504030204060204" pitchFamily="18" charset="0"/>
              </a:rPr>
              <a:t>affectés.</a:t>
            </a:r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endParaRPr lang="fr-FR" sz="1500" dirty="0" smtClean="0">
              <a:latin typeface="Vista Slab OT Book" panose="02060504030204060204" pitchFamily="18" charset="0"/>
            </a:endParaRPr>
          </a:p>
          <a:p>
            <a:pPr fontAlgn="base"/>
            <a:r>
              <a:rPr lang="fr-FR" sz="1700" b="1" dirty="0" smtClean="0">
                <a:latin typeface="Vista Slab OT Book" panose="02060504030204060204" pitchFamily="18" charset="0"/>
              </a:rPr>
              <a:t>Cela </a:t>
            </a:r>
            <a:r>
              <a:rPr lang="fr-FR" sz="1700" b="1" dirty="0">
                <a:latin typeface="Vista Slab OT Book" panose="02060504030204060204" pitchFamily="18" charset="0"/>
              </a:rPr>
              <a:t>peut être l'occasion </a:t>
            </a:r>
            <a:r>
              <a:rPr lang="fr-FR" sz="1700" b="1" dirty="0" smtClean="0">
                <a:latin typeface="Vista Slab OT Book" panose="02060504030204060204" pitchFamily="18" charset="0"/>
              </a:rPr>
              <a:t>de </a:t>
            </a:r>
            <a:endParaRPr lang="fr-FR" sz="1700" b="1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Repérer les ressources, compétences et expériences </a:t>
            </a:r>
            <a:r>
              <a:rPr lang="fr-FR" sz="1500" dirty="0" smtClean="0">
                <a:latin typeface="Vista Slab OT Book" panose="02060504030204060204" pitchFamily="18" charset="0"/>
              </a:rPr>
              <a:t>associatives ( y compris contribution dans l’histoire)</a:t>
            </a:r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Déployer certaines expériences, favoriser les initiatives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Rechercher une valorisation interne (reconnaissance</a:t>
            </a:r>
            <a:r>
              <a:rPr lang="fr-FR" sz="1500" dirty="0" smtClean="0">
                <a:latin typeface="Vista Slab OT Book" panose="02060504030204060204" pitchFamily="18" charset="0"/>
              </a:rPr>
              <a:t>) de l ’association et de ses membres</a:t>
            </a:r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Et externe ( reconnaissance vis-à-vis de l’État) , y </a:t>
            </a:r>
            <a:r>
              <a:rPr lang="fr-FR" sz="1500" dirty="0" smtClean="0">
                <a:latin typeface="Vista Slab OT Book" panose="02060504030204060204" pitchFamily="18" charset="0"/>
              </a:rPr>
              <a:t>compris </a:t>
            </a:r>
            <a:r>
              <a:rPr lang="fr-FR" sz="1500" dirty="0">
                <a:latin typeface="Vista Slab OT Book" panose="02060504030204060204" pitchFamily="18" charset="0"/>
              </a:rPr>
              <a:t>dans la reconnaissance de l’utilité publique.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Enfin cette volonté réaffirme, </a:t>
            </a:r>
            <a:r>
              <a:rPr lang="fr-FR" sz="1500" dirty="0">
                <a:latin typeface="Vista Slab OT Book" panose="02060504030204060204" pitchFamily="18" charset="0"/>
              </a:rPr>
              <a:t>à</a:t>
            </a:r>
            <a:r>
              <a:rPr lang="fr-FR" sz="1500" dirty="0" smtClean="0">
                <a:latin typeface="Vista Slab OT Book" panose="02060504030204060204" pitchFamily="18" charset="0"/>
              </a:rPr>
              <a:t> </a:t>
            </a:r>
            <a:r>
              <a:rPr lang="fr-FR" sz="1500" dirty="0">
                <a:latin typeface="Vista Slab OT Book" panose="02060504030204060204" pitchFamily="18" charset="0"/>
              </a:rPr>
              <a:t>condition qu'elle s’accompagne d'actes individuels et d'actions collectives évaluables et mesurables, </a:t>
            </a:r>
            <a:r>
              <a:rPr lang="fr-FR" sz="1500" dirty="0" smtClean="0">
                <a:latin typeface="Vista Slab OT Book" panose="02060504030204060204" pitchFamily="18" charset="0"/>
              </a:rPr>
              <a:t>l’engagement collectif des EEDF.  Association qui fonde son </a:t>
            </a:r>
            <a:r>
              <a:rPr lang="fr-FR" sz="1500" dirty="0">
                <a:latin typeface="Vista Slab OT Book" panose="02060504030204060204" pitchFamily="18" charset="0"/>
              </a:rPr>
              <a:t>action sur l'engagement - </a:t>
            </a:r>
            <a:r>
              <a:rPr lang="fr-FR" sz="1500" dirty="0" err="1">
                <a:latin typeface="Vista Slab OT Book" panose="02060504030204060204" pitchFamily="18" charset="0"/>
              </a:rPr>
              <a:t>benevole</a:t>
            </a:r>
            <a:r>
              <a:rPr lang="fr-FR" sz="1500" dirty="0">
                <a:latin typeface="Vista Slab OT Book" panose="02060504030204060204" pitchFamily="18" charset="0"/>
              </a:rPr>
              <a:t>- dans la communauté pour agir. </a:t>
            </a:r>
          </a:p>
          <a:p>
            <a:pPr fontAlgn="base"/>
            <a:endParaRPr lang="fr-FR" sz="1500" dirty="0" smtClean="0">
              <a:latin typeface="Vista Slab OT Book" panose="02060504030204060204" pitchFamily="18" charset="0"/>
            </a:endParaRPr>
          </a:p>
          <a:p>
            <a:pPr fontAlgn="base"/>
            <a:r>
              <a:rPr lang="fr-FR" sz="1700" b="1" dirty="0" smtClean="0">
                <a:latin typeface="Vista Slab OT Book" panose="02060504030204060204" pitchFamily="18" charset="0"/>
              </a:rPr>
              <a:t>Mais</a:t>
            </a:r>
            <a:r>
              <a:rPr lang="fr-FR" sz="1700" b="1" dirty="0">
                <a:latin typeface="Vista Slab OT Book" panose="02060504030204060204" pitchFamily="18" charset="0"/>
              </a:rPr>
              <a:t>, il faut s'accorder du temps </a:t>
            </a:r>
            <a:r>
              <a:rPr lang="fr-FR" sz="1500" dirty="0">
                <a:latin typeface="Vista Slab OT Book" panose="02060504030204060204" pitchFamily="18" charset="0"/>
              </a:rPr>
              <a:t>pour inscrire cette orientation dans un agenda compatible avec nos </a:t>
            </a:r>
            <a:r>
              <a:rPr lang="fr-FR" sz="1500" dirty="0" smtClean="0">
                <a:latin typeface="Vista Slab OT Book" panose="02060504030204060204" pitchFamily="18" charset="0"/>
              </a:rPr>
              <a:t>possibilités. </a:t>
            </a:r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Possiblement une </a:t>
            </a:r>
            <a:r>
              <a:rPr lang="fr-FR" sz="1500" dirty="0">
                <a:latin typeface="Vista Slab OT Book" panose="02060504030204060204" pitchFamily="18" charset="0"/>
              </a:rPr>
              <a:t>première mission pour </a:t>
            </a:r>
            <a:r>
              <a:rPr lang="fr-FR" sz="1500" dirty="0" smtClean="0">
                <a:latin typeface="Vista Slab OT Book" panose="02060504030204060204" pitchFamily="18" charset="0"/>
              </a:rPr>
              <a:t>l‘ENT </a:t>
            </a:r>
            <a:r>
              <a:rPr lang="fr-FR" sz="1500" dirty="0">
                <a:latin typeface="Vista Slab OT Book" panose="02060504030204060204" pitchFamily="18" charset="0"/>
              </a:rPr>
              <a:t>inclusion en lien avec la </a:t>
            </a:r>
            <a:r>
              <a:rPr lang="fr-FR" sz="1500" dirty="0" smtClean="0">
                <a:latin typeface="Vista Slab OT Book" panose="02060504030204060204" pitchFamily="18" charset="0"/>
              </a:rPr>
              <a:t>CME. </a:t>
            </a:r>
            <a:endParaRPr lang="fr-FR" sz="1500" dirty="0">
              <a:latin typeface="Vista Slab OT Book" panose="02060504030204060204" pitchFamily="18" charset="0"/>
            </a:endParaRPr>
          </a:p>
          <a:p>
            <a:r>
              <a:rPr lang="fr-FR" dirty="0"/>
              <a:t> </a:t>
            </a:r>
          </a:p>
          <a:p>
            <a:pPr algn="ctr" fontAlgn="base"/>
            <a:endParaRPr lang="fr-FR" sz="1500" b="1" dirty="0" smtClean="0">
              <a:solidFill>
                <a:srgbClr val="009999"/>
              </a:solidFill>
            </a:endParaRPr>
          </a:p>
          <a:p>
            <a:pPr algn="ctr" fontAlgn="base"/>
            <a:r>
              <a:rPr lang="fr-FR" sz="1500" b="1" dirty="0" smtClean="0"/>
              <a:t> </a:t>
            </a:r>
          </a:p>
          <a:p>
            <a:pPr fontAlgn="base"/>
            <a:r>
              <a:rPr lang="fr-FR" dirty="0"/>
              <a:t> 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83549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4046" y="577190"/>
            <a:ext cx="1077329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“Souhaitez-vous une stratégie différente pour l’accueil des mineurs et des majeurs dans les séjours adaptés 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?”</a:t>
            </a:r>
          </a:p>
          <a:p>
            <a:pPr algn="ctr" fontAlgn="base"/>
            <a:endParaRPr lang="fr-FR" sz="1500" b="1" dirty="0">
              <a:solidFill>
                <a:srgbClr val="009999"/>
              </a:solidFill>
            </a:endParaRPr>
          </a:p>
          <a:p>
            <a:r>
              <a:rPr lang="fr-FR" dirty="0"/>
              <a:t> </a:t>
            </a:r>
          </a:p>
          <a:p>
            <a:r>
              <a:rPr lang="fr-FR" sz="1700" b="1" dirty="0">
                <a:latin typeface="Vista Slab OT Book" panose="02060504030204060204" pitchFamily="18" charset="0"/>
              </a:rPr>
              <a:t>Il est important de dissocier la stratégie de l’organisation structurelle du secteur</a:t>
            </a:r>
            <a:r>
              <a:rPr lang="fr-FR" sz="1700" b="1" dirty="0" smtClean="0">
                <a:latin typeface="Vista Slab OT Book" panose="02060504030204060204" pitchFamily="18" charset="0"/>
              </a:rPr>
              <a:t>.</a:t>
            </a:r>
          </a:p>
          <a:p>
            <a:endParaRPr lang="fr-FR" sz="1700" b="1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Le </a:t>
            </a:r>
            <a:r>
              <a:rPr lang="fr-FR" sz="1500" dirty="0">
                <a:latin typeface="Vista Slab OT Book" panose="02060504030204060204" pitchFamily="18" charset="0"/>
              </a:rPr>
              <a:t>groupe semble favorable à une stratégie différente pour l’accueil des mineurs et des majeurs, au vue des singularités qui peuvent exister.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Le </a:t>
            </a:r>
            <a:r>
              <a:rPr lang="fr-FR" sz="1500" dirty="0">
                <a:latin typeface="Vista Slab OT Book" panose="02060504030204060204" pitchFamily="18" charset="0"/>
              </a:rPr>
              <a:t>groupe semble opposé à la création d’un service Mineur.es et un service Majeur.es ou de séparer la mise en </a:t>
            </a:r>
            <a:r>
              <a:rPr lang="fr-FR" sz="1500" dirty="0" err="1">
                <a:latin typeface="Vista Slab OT Book" panose="02060504030204060204" pitchFamily="18" charset="0"/>
              </a:rPr>
              <a:t>oeuvre</a:t>
            </a:r>
            <a:r>
              <a:rPr lang="fr-FR" sz="1500" dirty="0">
                <a:latin typeface="Vista Slab OT Book" panose="02060504030204060204" pitchFamily="18" charset="0"/>
              </a:rPr>
              <a:t> de la stratégie dans des structures dédiées spécifiquement à un public. </a:t>
            </a:r>
          </a:p>
          <a:p>
            <a:pPr fontAlgn="base"/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Il émerge une question sur les tranches d’âge dites Mineur.es/Majeur.es car cette distinction ne correspond pas toujours aux réalités de ces publics (ex : Amendement Creton : Les majeurs ne peuvent quitter les IME qu’avec des solutions viables). Parler de jeunes et d’adultes ?</a:t>
            </a:r>
          </a:p>
          <a:p>
            <a:pPr fontAlgn="base"/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Les séjours Mineurs nécessitent une formation importante des équipes</a:t>
            </a:r>
            <a:r>
              <a:rPr lang="fr-FR" sz="1500" dirty="0" smtClean="0">
                <a:latin typeface="Vista Slab OT Book" panose="02060504030204060204" pitchFamily="18" charset="0"/>
              </a:rPr>
              <a:t>.</a:t>
            </a:r>
          </a:p>
          <a:p>
            <a:pPr fontAlgn="base"/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Il est enfin posé la question de l’autodétermination par les acteurs des SV, de l’autonomie de choix stratégiques et organisationnelles, dans leur forme juridique et économique. </a:t>
            </a:r>
          </a:p>
          <a:p>
            <a:pPr algn="ctr" fontAlgn="base"/>
            <a:endParaRPr lang="fr-FR" sz="3200" b="1" dirty="0"/>
          </a:p>
          <a:p>
            <a:pPr algn="ctr" fontAlgn="base"/>
            <a:endParaRPr lang="fr-FR" sz="3200" b="1" dirty="0" smtClean="0"/>
          </a:p>
          <a:p>
            <a:pPr algn="ctr" fontAlgn="base"/>
            <a:endParaRPr lang="fr-FR" sz="3600" i="1" dirty="0"/>
          </a:p>
          <a:p>
            <a:pPr fontAlgn="base"/>
            <a:r>
              <a:rPr lang="fr-FR" dirty="0"/>
              <a:t> 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89009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4169" y="219742"/>
            <a:ext cx="10773293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“L'organisation des camps adaptés doit elle relever d’une vie militante et bénévoles 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?”</a:t>
            </a:r>
          </a:p>
          <a:p>
            <a:pPr algn="ctr" fontAlgn="base"/>
            <a:endParaRPr lang="fr-FR" sz="1500" b="1" dirty="0">
              <a:solidFill>
                <a:srgbClr val="009999"/>
              </a:solidFill>
            </a:endParaRPr>
          </a:p>
          <a:p>
            <a:r>
              <a:rPr lang="fr-FR" sz="1700" b="1" dirty="0">
                <a:latin typeface="Vista Slab OT Book" panose="02060504030204060204" pitchFamily="18" charset="0"/>
              </a:rPr>
              <a:t>PEUT-ELLE</a:t>
            </a:r>
            <a:r>
              <a:rPr lang="fr-FR" sz="1700" b="1" dirty="0">
                <a:latin typeface="Vista Slab OT Book" panose="02060504030204060204" pitchFamily="18" charset="0"/>
              </a:rPr>
              <a:t> ? </a:t>
            </a:r>
            <a:r>
              <a:rPr lang="fr-FR" sz="1700" b="1" smtClean="0">
                <a:latin typeface="Vista Slab OT Book" panose="02060504030204060204" pitchFamily="18" charset="0"/>
              </a:rPr>
              <a:t>OUI 	   DOIT-ELLE</a:t>
            </a:r>
            <a:r>
              <a:rPr lang="fr-FR" sz="1700" b="1" dirty="0">
                <a:latin typeface="Vista Slab OT Book" panose="02060504030204060204" pitchFamily="18" charset="0"/>
              </a:rPr>
              <a:t> ? </a:t>
            </a:r>
            <a:r>
              <a:rPr lang="fr-FR" sz="1700" b="1" dirty="0" smtClean="0">
                <a:latin typeface="Vista Slab OT Book" panose="02060504030204060204" pitchFamily="18" charset="0"/>
              </a:rPr>
              <a:t>NON</a:t>
            </a:r>
          </a:p>
          <a:p>
            <a:endParaRPr lang="fr-FR" sz="1700" b="1" dirty="0">
              <a:latin typeface="Vista Slab OT Book" panose="02060504030204060204" pitchFamily="18" charset="0"/>
            </a:endParaRPr>
          </a:p>
          <a:p>
            <a:r>
              <a:rPr lang="fr-FR" sz="1700" b="1" dirty="0">
                <a:latin typeface="Vista Slab OT Book" panose="02060504030204060204" pitchFamily="18" charset="0"/>
              </a:rPr>
              <a:t>OUI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L’organisateur c’est la SLAN, donc c’est le bénévoles.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Car on peut avoir un engagement sur différentes temporalités (week-end, semaine, séjour ou l’année).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Si on fait remplace la peur et la crainte par de la connaissance, de la reconnaissance, de la communication et de la formation.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Les bénévoles peuvent gérer la SLAN et organiser les séjours avec l’appui de compétences salariales.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A 30 euros la journée, c’est du militantisme.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En </a:t>
            </a:r>
            <a:r>
              <a:rPr lang="fr-FR" sz="1500" dirty="0" err="1">
                <a:latin typeface="Vista Slab OT Book" panose="02060504030204060204" pitchFamily="18" charset="0"/>
              </a:rPr>
              <a:t>co</a:t>
            </a:r>
            <a:r>
              <a:rPr lang="fr-FR" sz="1500" dirty="0">
                <a:latin typeface="Vista Slab OT Book" panose="02060504030204060204" pitchFamily="18" charset="0"/>
              </a:rPr>
              <a:t> organisant sur la même période estivale des camps ordinaires et </a:t>
            </a:r>
            <a:r>
              <a:rPr lang="fr-FR" sz="1500" dirty="0" smtClean="0">
                <a:latin typeface="Vista Slab OT Book" panose="02060504030204060204" pitchFamily="18" charset="0"/>
              </a:rPr>
              <a:t>adaptés</a:t>
            </a:r>
          </a:p>
          <a:p>
            <a:pPr lvl="0" fontAlgn="base"/>
            <a:endParaRPr lang="fr-FR" sz="1500" dirty="0">
              <a:latin typeface="Vista Slab OT Book" panose="02060504030204060204" pitchFamily="18" charset="0"/>
            </a:endParaRPr>
          </a:p>
          <a:p>
            <a:r>
              <a:rPr lang="fr-FR" sz="1700" b="1" dirty="0">
                <a:latin typeface="Vista Slab OT Book" panose="02060504030204060204" pitchFamily="18" charset="0"/>
              </a:rPr>
              <a:t>NON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Les VAO ne sont pas majoritairement un engagement sur toute l’année contrairement aux SLA.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Nous vivons dans une société </a:t>
            </a:r>
            <a:r>
              <a:rPr lang="fr-FR" sz="1500" dirty="0" err="1">
                <a:latin typeface="Vista Slab OT Book" panose="02060504030204060204" pitchFamily="18" charset="0"/>
              </a:rPr>
              <a:t>validiste</a:t>
            </a:r>
            <a:r>
              <a:rPr lang="fr-FR" sz="1500" dirty="0">
                <a:latin typeface="Vista Slab OT Book" panose="02060504030204060204" pitchFamily="18" charset="0"/>
              </a:rPr>
              <a:t> avec des pouvoirs publics qui délaissent une partie de la population obligeant l’associatif à palier au manquement en salariant des compétences.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On ne peut pas faire 2 mois de camps bénévolement ou prendre 3 semaines de congés de son travail sans être rémunéré pour pouvoir vivre. (d’ailleurs la rémunération du CEE est scandaleuse).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A part un nombre  réduit de militants qui ont la vocation, il faut a minimum pour recruter de futurs bénévoles / volontaires les rémunérer pour leur premier séjour.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Le bénévolat est quasiment impossible au vu du volume de vacanciers sur une si courte période.</a:t>
            </a:r>
          </a:p>
          <a:p>
            <a:pPr marL="285750" lvl="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Pour Beaucoup, c’est un vrai travail avec ses spécificités et ses exigences spécifiques.</a:t>
            </a:r>
          </a:p>
          <a:p>
            <a:pPr fontAlgn="base"/>
            <a:r>
              <a:rPr lang="fr-FR" sz="1500" dirty="0">
                <a:latin typeface="Vista Slab OT Book" panose="02060504030204060204" pitchFamily="18" charset="0"/>
              </a:rPr>
              <a:t> </a:t>
            </a:r>
          </a:p>
          <a:p>
            <a:r>
              <a:rPr lang="fr-FR" dirty="0"/>
              <a:t> </a:t>
            </a:r>
          </a:p>
          <a:p>
            <a:pPr algn="ctr" fontAlgn="base"/>
            <a:endParaRPr lang="fr-FR" sz="1500" b="1" dirty="0">
              <a:solidFill>
                <a:srgbClr val="009999"/>
              </a:solidFill>
            </a:endParaRPr>
          </a:p>
          <a:p>
            <a:pPr fontAlgn="base"/>
            <a:r>
              <a:rPr lang="fr-FR" dirty="0"/>
              <a:t> 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1364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67296" y="676943"/>
            <a:ext cx="10773293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"Souhaitez-vous une stratégie nationale pour l’organisation des camps ouverts en lien avec les activités des régions </a:t>
            </a:r>
            <a:r>
              <a:rPr lang="fr-FR" sz="2000" b="1" dirty="0" smtClean="0">
                <a:solidFill>
                  <a:srgbClr val="009999"/>
                </a:solidFill>
                <a:latin typeface="Vista Slab OT Bold" panose="02060804030204060204" pitchFamily="18" charset="0"/>
              </a:rPr>
              <a:t>?"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 </a:t>
            </a:r>
          </a:p>
          <a:p>
            <a:pPr algn="ctr" fontAlgn="base"/>
            <a:endParaRPr lang="fr-FR" sz="1500" b="1" dirty="0">
              <a:solidFill>
                <a:srgbClr val="009999"/>
              </a:solidFill>
            </a:endParaRPr>
          </a:p>
          <a:p>
            <a:r>
              <a:rPr lang="fr-FR" dirty="0"/>
              <a:t> </a:t>
            </a:r>
          </a:p>
          <a:p>
            <a:r>
              <a:rPr lang="fr-FR" sz="1700" b="1" dirty="0" smtClean="0">
                <a:latin typeface="Vista Slab OT Book" panose="02060504030204060204" pitchFamily="18" charset="0"/>
              </a:rPr>
              <a:t>OUI</a:t>
            </a:r>
          </a:p>
          <a:p>
            <a:endParaRPr lang="fr-FR" sz="1700" b="1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Les </a:t>
            </a:r>
            <a:r>
              <a:rPr lang="fr-FR" sz="1500" dirty="0">
                <a:latin typeface="Vista Slab OT Book" panose="02060504030204060204" pitchFamily="18" charset="0"/>
              </a:rPr>
              <a:t>SV ont toutes les compétences pour organiser ou accompagner les régions pour l'organisation de séjours ouverts avec une aide d'un niveau basique pour la </a:t>
            </a:r>
            <a:r>
              <a:rPr lang="fr-FR" sz="1500" dirty="0" smtClean="0">
                <a:latin typeface="Vista Slab OT Book" panose="02060504030204060204" pitchFamily="18" charset="0"/>
              </a:rPr>
              <a:t>communication </a:t>
            </a:r>
            <a:r>
              <a:rPr lang="fr-FR" sz="1500" dirty="0">
                <a:latin typeface="Vista Slab OT Book" panose="02060504030204060204" pitchFamily="18" charset="0"/>
              </a:rPr>
              <a:t>ou les inscriptions, jusqu'à un niveau plus poussé.</a:t>
            </a:r>
          </a:p>
          <a:p>
            <a:pPr marL="285750" indent="-285750" fontAlgn="base">
              <a:buBlip>
                <a:blip r:embed="rId2"/>
              </a:buBlip>
            </a:pPr>
            <a:endParaRPr lang="fr-FR" sz="1500" dirty="0" smtClean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Historiquement</a:t>
            </a:r>
            <a:r>
              <a:rPr lang="fr-FR" sz="1500" dirty="0">
                <a:latin typeface="Vista Slab OT Book" panose="02060504030204060204" pitchFamily="18" charset="0"/>
              </a:rPr>
              <a:t>, le SV de Chalon a fait beaucoup de vacances pour des publics de CE d'entreprise, avec le </a:t>
            </a:r>
            <a:r>
              <a:rPr lang="fr-FR" sz="1500" dirty="0" err="1">
                <a:latin typeface="Vista Slab OT Book" panose="02060504030204060204" pitchFamily="18" charset="0"/>
              </a:rPr>
              <a:t>Lion's</a:t>
            </a:r>
            <a:r>
              <a:rPr lang="fr-FR" sz="1500" dirty="0">
                <a:latin typeface="Vista Slab OT Book" panose="02060504030204060204" pitchFamily="18" charset="0"/>
              </a:rPr>
              <a:t> club, non reconnu en public de handicap, mais </a:t>
            </a:r>
            <a:r>
              <a:rPr lang="fr-FR" sz="1500" dirty="0" smtClean="0">
                <a:latin typeface="Vista Slab OT Book" panose="02060504030204060204" pitchFamily="18" charset="0"/>
              </a:rPr>
              <a:t>pouvant également bénéficier d’une démarche d'inclusion. </a:t>
            </a:r>
          </a:p>
          <a:p>
            <a:pPr fontAlgn="base"/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à </a:t>
            </a:r>
            <a:r>
              <a:rPr lang="fr-FR" sz="1500" dirty="0">
                <a:latin typeface="Vista Slab OT Book" panose="02060504030204060204" pitchFamily="18" charset="0"/>
              </a:rPr>
              <a:t>Caen, il y avait des </a:t>
            </a:r>
            <a:r>
              <a:rPr lang="fr-FR" sz="1500" dirty="0" smtClean="0">
                <a:latin typeface="Vista Slab OT Book" panose="02060504030204060204" pitchFamily="18" charset="0"/>
              </a:rPr>
              <a:t>écolo camp, </a:t>
            </a:r>
            <a:r>
              <a:rPr lang="fr-FR" sz="1500" dirty="0">
                <a:latin typeface="Vista Slab OT Book" panose="02060504030204060204" pitchFamily="18" charset="0"/>
              </a:rPr>
              <a:t>en lien avec une SLA.</a:t>
            </a:r>
          </a:p>
          <a:p>
            <a:pPr fontAlgn="base"/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Des </a:t>
            </a:r>
            <a:r>
              <a:rPr lang="fr-FR" sz="1500" dirty="0">
                <a:latin typeface="Vista Slab OT Book" panose="02060504030204060204" pitchFamily="18" charset="0"/>
              </a:rPr>
              <a:t>camps ouverts organisé par les régions </a:t>
            </a:r>
            <a:r>
              <a:rPr lang="fr-FR" sz="1500" dirty="0" smtClean="0">
                <a:latin typeface="Vista Slab OT Book" panose="02060504030204060204" pitchFamily="18" charset="0"/>
              </a:rPr>
              <a:t>peuvent avoir un </a:t>
            </a:r>
            <a:r>
              <a:rPr lang="fr-FR" sz="1500" dirty="0">
                <a:latin typeface="Vista Slab OT Book" panose="02060504030204060204" pitchFamily="18" charset="0"/>
              </a:rPr>
              <a:t>lien avec des séjours </a:t>
            </a:r>
            <a:r>
              <a:rPr lang="fr-FR" sz="1500" dirty="0" smtClean="0">
                <a:latin typeface="Vista Slab OT Book" panose="02060504030204060204" pitchFamily="18" charset="0"/>
              </a:rPr>
              <a:t>vacances. </a:t>
            </a:r>
            <a:endParaRPr lang="fr-FR" sz="1500" dirty="0">
              <a:latin typeface="Vista Slab OT Book" panose="02060504030204060204" pitchFamily="18" charset="0"/>
            </a:endParaRPr>
          </a:p>
          <a:p>
            <a:pPr fontAlgn="base"/>
            <a:r>
              <a:rPr lang="fr-FR" sz="1500" dirty="0">
                <a:latin typeface="Vista Slab OT Book" panose="02060504030204060204" pitchFamily="18" charset="0"/>
              </a:rPr>
              <a:t> 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Il est </a:t>
            </a:r>
            <a:r>
              <a:rPr lang="fr-FR" sz="1500" dirty="0">
                <a:latin typeface="Vista Slab OT Book" panose="02060504030204060204" pitchFamily="18" charset="0"/>
              </a:rPr>
              <a:t>possible de demander à chaque SLA (ou région) qui organise un camp d'été d'inclure un équipage des </a:t>
            </a:r>
            <a:r>
              <a:rPr lang="fr-FR" sz="1500" dirty="0" smtClean="0">
                <a:latin typeface="Vista Slab OT Book" panose="02060504030204060204" pitchFamily="18" charset="0"/>
              </a:rPr>
              <a:t>SV. </a:t>
            </a:r>
            <a:endParaRPr lang="fr-FR" sz="1500" dirty="0">
              <a:latin typeface="Vista Slab OT Book" panose="02060504030204060204" pitchFamily="18" charset="0"/>
            </a:endParaRPr>
          </a:p>
          <a:p>
            <a:pPr fontAlgn="base"/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Nous pourrions envisager </a:t>
            </a:r>
            <a:r>
              <a:rPr lang="fr-FR" sz="1500" dirty="0">
                <a:latin typeface="Vista Slab OT Book" panose="02060504030204060204" pitchFamily="18" charset="0"/>
              </a:rPr>
              <a:t>que la stratégie nationale </a:t>
            </a:r>
            <a:r>
              <a:rPr lang="fr-FR" sz="1500" dirty="0" smtClean="0">
                <a:latin typeface="Vista Slab OT Book" panose="02060504030204060204" pitchFamily="18" charset="0"/>
              </a:rPr>
              <a:t>(Grandir</a:t>
            </a:r>
            <a:r>
              <a:rPr lang="fr-FR" sz="1500" dirty="0">
                <a:latin typeface="Vista Slab OT Book" panose="02060504030204060204" pitchFamily="18" charset="0"/>
              </a:rPr>
              <a:t>) rappelle que chaque camp peut être un camp ouvert.</a:t>
            </a:r>
          </a:p>
          <a:p>
            <a:pPr algn="ctr" fontAlgn="base"/>
            <a:endParaRPr lang="fr-FR" sz="1500" b="1" dirty="0">
              <a:solidFill>
                <a:srgbClr val="009999"/>
              </a:solidFill>
            </a:endParaRPr>
          </a:p>
          <a:p>
            <a:pPr fontAlgn="base"/>
            <a:r>
              <a:rPr lang="fr-FR" dirty="0"/>
              <a:t> 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69140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2481" y="419248"/>
            <a:ext cx="1077329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"Souhaitez-vous que la programmation des activités des séjours adaptés soient construite en synergie avec les stratégies des centres et des régions ?"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 </a:t>
            </a:r>
          </a:p>
          <a:p>
            <a:pPr algn="ctr" fontAlgn="base"/>
            <a:endParaRPr lang="fr-FR" sz="3500" b="1" dirty="0"/>
          </a:p>
          <a:p>
            <a:pPr fontAlgn="base"/>
            <a:r>
              <a:rPr lang="fr-FR" sz="1700" b="1" dirty="0" smtClean="0">
                <a:latin typeface="Vista Slab OT Book" panose="02060504030204060204" pitchFamily="18" charset="0"/>
              </a:rPr>
              <a:t>Oui</a:t>
            </a:r>
          </a:p>
          <a:p>
            <a:pPr fontAlgn="base"/>
            <a:endParaRPr lang="fr-FR" sz="3500" b="1" dirty="0" smtClean="0"/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Tous les centres ressources peuvent accueillir sur leurs camps de base (camps école / camps accompagnés) </a:t>
            </a:r>
            <a:r>
              <a:rPr lang="fr-FR" sz="1500" dirty="0" smtClean="0">
                <a:latin typeface="Vista Slab OT Book" panose="02060504030204060204" pitchFamily="18" charset="0"/>
              </a:rPr>
              <a:t>en partageant les calendriers et en formant les équipes d’accueil</a:t>
            </a:r>
            <a:endParaRPr lang="fr-FR" sz="1500" dirty="0">
              <a:latin typeface="Vista Slab OT Book" panose="02060504030204060204" pitchFamily="18" charset="0"/>
            </a:endParaRPr>
          </a:p>
          <a:p>
            <a:pPr fontAlgn="base"/>
            <a:endParaRPr lang="fr-FR" sz="1500" dirty="0" smtClean="0">
              <a:latin typeface="Vista Slab OT Book" panose="02060504030204060204" pitchFamily="18" charset="0"/>
            </a:endParaRPr>
          </a:p>
          <a:p>
            <a:pPr fontAlgn="base"/>
            <a:r>
              <a:rPr lang="fr-FR" sz="1700" b="1" dirty="0">
                <a:latin typeface="Vista Slab OT Book" panose="02060504030204060204" pitchFamily="18" charset="0"/>
              </a:rPr>
              <a:t>Comment ? </a:t>
            </a:r>
          </a:p>
          <a:p>
            <a:pPr fontAlgn="base"/>
            <a:endParaRPr lang="fr-FR" sz="1500" dirty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Les différents rassemblements régionaux et nationaux sont communiqués et des équipes de jeunes des SVN sont invitées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Mutualisation des compétences et des calendriers de formation : tremplins, BAFA, AVAL, DVLA, BAFD pour faciliter le recrutement des équipes sur les territoires en vivant des choses ensemble.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Réunir l’EDV et le réseau des équipes des centres ressources pour leurs réunions et faciliter les projets communs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Réinvestir les terrains d’aventure et les centres régionaux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Que les centres et les régions soient des relais locaux pour mobiliser les équipes autour des centres où se déroulent le séjours. </a:t>
            </a:r>
            <a:endParaRPr lang="fr-FR" sz="1500" dirty="0">
              <a:latin typeface="Vista Slab OT Book" panose="02060504030204060204" pitchFamily="18" charset="0"/>
            </a:endParaRPr>
          </a:p>
          <a:p>
            <a:pPr fontAlgn="base"/>
            <a:r>
              <a:rPr lang="fr-FR" dirty="0"/>
              <a:t> 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483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2482" y="809946"/>
            <a:ext cx="10773293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"Souhaitez-vous 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que les structures organisatrices de séjours adaptés soient en lien avec la vie associative </a:t>
            </a:r>
            <a:r>
              <a:rPr lang="fr-FR" sz="2000" b="1" dirty="0" smtClean="0">
                <a:solidFill>
                  <a:srgbClr val="009999"/>
                </a:solidFill>
                <a:latin typeface="Vista Slab OT Bold" panose="02060804030204060204" pitchFamily="18" charset="0"/>
              </a:rPr>
              <a:t>des régions 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au sein de leur </a:t>
            </a:r>
            <a:r>
              <a:rPr lang="fr-FR" sz="2000" b="1" dirty="0">
                <a:solidFill>
                  <a:srgbClr val="009999"/>
                </a:solidFill>
                <a:latin typeface="Vista Slab OT Bold" panose="02060804030204060204" pitchFamily="18" charset="0"/>
              </a:rPr>
              <a:t>territoire ?" </a:t>
            </a:r>
          </a:p>
          <a:p>
            <a:pPr algn="ctr" fontAlgn="base"/>
            <a:endParaRPr lang="fr-FR" dirty="0">
              <a:latin typeface="Vista Slab OT Book" panose="02060504030204060204" pitchFamily="18" charset="0"/>
            </a:endParaRPr>
          </a:p>
          <a:p>
            <a:pPr fontAlgn="base"/>
            <a:r>
              <a:rPr lang="fr-FR" sz="1700" b="1" dirty="0">
                <a:latin typeface="Vista Slab OT Book" panose="02060504030204060204" pitchFamily="18" charset="0"/>
              </a:rPr>
              <a:t> </a:t>
            </a:r>
            <a:r>
              <a:rPr lang="fr-FR" sz="1700" b="1" dirty="0">
                <a:latin typeface="Vista Slab OT Book" panose="02060504030204060204" pitchFamily="18" charset="0"/>
              </a:rPr>
              <a:t>OUI, car :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Comment pourrions nous faire autrement ?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Pour créer des liens associatifs, de la formation et de l’innovation pédagogique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Pour se soutenir et mutualiser nos ressources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>
                <a:latin typeface="Vista Slab OT Book" panose="02060504030204060204" pitchFamily="18" charset="0"/>
              </a:rPr>
              <a:t>Pour construire des stratégies communes </a:t>
            </a:r>
          </a:p>
          <a:p>
            <a:pPr fontAlgn="base"/>
            <a:endParaRPr lang="fr-FR" sz="1500" b="1" dirty="0">
              <a:latin typeface="Vista Slab OT Book" panose="02060504030204060204" pitchFamily="18" charset="0"/>
            </a:endParaRPr>
          </a:p>
          <a:p>
            <a:pPr fontAlgn="base"/>
            <a:r>
              <a:rPr lang="fr-FR" sz="1700" b="1" dirty="0">
                <a:latin typeface="Vista Slab OT Book" panose="02060504030204060204" pitchFamily="18" charset="0"/>
              </a:rPr>
              <a:t>Comment ? </a:t>
            </a:r>
            <a:endParaRPr lang="fr-FR" sz="1700" b="1" dirty="0" smtClean="0">
              <a:latin typeface="Vista Slab OT Book" panose="02060504030204060204" pitchFamily="18" charset="0"/>
            </a:endParaRP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En déployant des "modules Marchepieds"  comme des centres de ressources dans les régions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En créant des évènements communs et en les diffusant les invitations des temps associatifs à </a:t>
            </a:r>
            <a:r>
              <a:rPr lang="fr-FR" sz="1500" dirty="0" err="1" smtClean="0">
                <a:latin typeface="Vista Slab OT Book" panose="02060504030204060204" pitchFamily="18" charset="0"/>
              </a:rPr>
              <a:t>tou.te.s</a:t>
            </a:r>
            <a:r>
              <a:rPr lang="fr-FR" sz="1500" dirty="0" smtClean="0">
                <a:latin typeface="Vista Slab OT Book" panose="02060504030204060204" pitchFamily="18" charset="0"/>
              </a:rPr>
              <a:t> les adhérents présent.es sur le territoire : groupes/SV adresse d’habitation et non structure de rattachement 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En identifiant le lieu d’habitation des </a:t>
            </a:r>
            <a:r>
              <a:rPr lang="fr-FR" sz="1500" dirty="0" err="1" smtClean="0">
                <a:latin typeface="Vista Slab OT Book" panose="02060504030204060204" pitchFamily="18" charset="0"/>
              </a:rPr>
              <a:t>respons</a:t>
            </a:r>
            <a:r>
              <a:rPr lang="fr-FR" sz="1500" dirty="0" smtClean="0">
                <a:latin typeface="Vista Slab OT Book" panose="02060504030204060204" pitchFamily="18" charset="0"/>
              </a:rPr>
              <a:t>’ plus que leur structure de rattachement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Par une place dans les comités de gestion des centres qui accueillent des séjours adaptés 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En pensant notre communication : en </a:t>
            </a:r>
            <a:r>
              <a:rPr lang="fr-FR" sz="1500" dirty="0">
                <a:latin typeface="Vista Slab OT Book" panose="02060504030204060204" pitchFamily="18" charset="0"/>
              </a:rPr>
              <a:t>assumant la possible d’un « parcours total » d’engagement aux EEDF « juillet/août </a:t>
            </a:r>
            <a:r>
              <a:rPr lang="fr-FR" sz="1500" dirty="0" smtClean="0">
                <a:latin typeface="Vista Slab OT Book" panose="02060504030204060204" pitchFamily="18" charset="0"/>
              </a:rPr>
              <a:t>» // « groupes/SVN »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En développant le réseau de l’ENT OI, notamment en l’intégrant notamment dans les régions</a:t>
            </a:r>
          </a:p>
          <a:p>
            <a:pPr marL="285750" indent="-285750" fontAlgn="base">
              <a:buBlip>
                <a:blip r:embed="rId2"/>
              </a:buBlip>
            </a:pPr>
            <a:r>
              <a:rPr lang="fr-FR" sz="1500" dirty="0" smtClean="0">
                <a:latin typeface="Vista Slab OT Book" panose="02060504030204060204" pitchFamily="18" charset="0"/>
              </a:rPr>
              <a:t>En mutualisant les locaux des permanences </a:t>
            </a:r>
          </a:p>
          <a:p>
            <a:pPr algn="ctr" fontAlgn="base"/>
            <a:endParaRPr lang="fr-FR" sz="1500" b="1" dirty="0" smtClean="0">
              <a:latin typeface="Vista Slab OT Book" panose="02060504030204060204" pitchFamily="18" charset="0"/>
            </a:endParaRPr>
          </a:p>
          <a:p>
            <a:pPr fontAlgn="base"/>
            <a:r>
              <a:rPr lang="fr-FR" dirty="0">
                <a:latin typeface="Vista Slab OT Bold" panose="02060804030204060204" pitchFamily="18" charset="0"/>
              </a:rPr>
              <a:t> </a:t>
            </a:r>
            <a:endParaRPr lang="fr-FR" sz="3600" dirty="0">
              <a:latin typeface="Vista Slab OT Bold" panose="0206080403020406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10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EED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4A0C8"/>
      </a:accent1>
      <a:accent2>
        <a:srgbClr val="F6A800"/>
      </a:accent2>
      <a:accent3>
        <a:srgbClr val="97BF0D"/>
      </a:accent3>
      <a:accent4>
        <a:srgbClr val="BD1220"/>
      </a:accent4>
      <a:accent5>
        <a:srgbClr val="14A0C8"/>
      </a:accent5>
      <a:accent6>
        <a:srgbClr val="000000"/>
      </a:accent6>
      <a:hlink>
        <a:srgbClr val="97BF0D"/>
      </a:hlink>
      <a:folHlink>
        <a:srgbClr val="14A0C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EEDF" id="{DD585A6D-5622-455A-8F85-F90D18B8804F}" vid="{1B94727F-A19F-4BC8-B21D-6AF94C0AE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5BDC7C7FE78F4392C0DD8D5794F7DC" ma:contentTypeVersion="13" ma:contentTypeDescription="Crée un document." ma:contentTypeScope="" ma:versionID="a752db46b5e116e11317510c74521a89">
  <xsd:schema xmlns:xsd="http://www.w3.org/2001/XMLSchema" xmlns:xs="http://www.w3.org/2001/XMLSchema" xmlns:p="http://schemas.microsoft.com/office/2006/metadata/properties" xmlns:ns2="749beccd-562b-4eca-b519-b9dd0157ae54" xmlns:ns3="206710bc-b531-4918-b91d-86c6dea38ca7" targetNamespace="http://schemas.microsoft.com/office/2006/metadata/properties" ma:root="true" ma:fieldsID="4824806571b2f456f6f578a23e82fa59" ns2:_="" ns3:_="">
    <xsd:import namespace="749beccd-562b-4eca-b519-b9dd0157ae54"/>
    <xsd:import namespace="206710bc-b531-4918-b91d-86c6dea38ca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9beccd-562b-4eca-b519-b9dd0157ae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9ac9f2d-9e65-4750-9d06-213843cab996}" ma:internalName="TaxCatchAll" ma:showField="CatchAllData" ma:web="749beccd-562b-4eca-b519-b9dd0157ae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710bc-b531-4918-b91d-86c6dea38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aedfcfd1-765f-434b-a29f-cc2b337e4b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9beccd-562b-4eca-b519-b9dd0157ae54" xsi:nil="true"/>
    <lcf76f155ced4ddcb4097134ff3c332f xmlns="206710bc-b531-4918-b91d-86c6dea38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4D5C2F-9D60-453C-B03D-0FE85FD3E20C}"/>
</file>

<file path=customXml/itemProps2.xml><?xml version="1.0" encoding="utf-8"?>
<ds:datastoreItem xmlns:ds="http://schemas.openxmlformats.org/officeDocument/2006/customXml" ds:itemID="{EC5A7AB8-6CF5-4F1D-9741-E754AAB85572}"/>
</file>

<file path=customXml/itemProps3.xml><?xml version="1.0" encoding="utf-8"?>
<ds:datastoreItem xmlns:ds="http://schemas.openxmlformats.org/officeDocument/2006/customXml" ds:itemID="{8480CBAB-5C1A-4A77-AEBE-7D3111E13952}"/>
</file>

<file path=docProps/app.xml><?xml version="1.0" encoding="utf-8"?>
<Properties xmlns="http://schemas.openxmlformats.org/officeDocument/2006/extended-properties" xmlns:vt="http://schemas.openxmlformats.org/officeDocument/2006/docPropsVTypes">
  <Template>Template EEDF 2</Template>
  <TotalTime>1664</TotalTime>
  <Words>1183</Words>
  <Application>Microsoft Office PowerPoint</Application>
  <PresentationFormat>Grand écran</PresentationFormat>
  <Paragraphs>110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DK Lemon Yellow Sun</vt:lpstr>
      <vt:lpstr>Vista Slab OT Bold</vt:lpstr>
      <vt:lpstr>Vista Slab OT Book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Banque d’icones</dc:title>
  <dc:creator>elouis</dc:creator>
  <cp:lastModifiedBy>elouis</cp:lastModifiedBy>
  <cp:revision>45</cp:revision>
  <cp:lastPrinted>2023-01-21T16:43:01Z</cp:lastPrinted>
  <dcterms:created xsi:type="dcterms:W3CDTF">2022-10-08T12:12:49Z</dcterms:created>
  <dcterms:modified xsi:type="dcterms:W3CDTF">2023-01-21T21:40:13Z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0x010100E35BDC7C7FE78F4392C0DD8D5794F7DC</vt:lpwstr>
  </property>
</Properties>
</file>