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7556500" cy="10693400"/>
  <p:notesSz cx="6858000" cy="9144000"/>
  <p:embeddedFontLst>
    <p:embeddedFont>
      <p:font typeface="DK Lemon Yellow Sun" panose="02000000000000000000" pitchFamily="50" charset="0"/>
      <p:regular r:id="rId19"/>
    </p:embeddedFont>
    <p:embeddedFont>
      <p:font typeface="DK Lemon Yellow Sun 1" panose="020B0604020202020204" charset="0"/>
      <p:regular r:id="rId20"/>
    </p:embeddedFont>
    <p:embeddedFont>
      <p:font typeface="DK Lemon Yellow Sun 2" panose="020B0604020202020204" charset="0"/>
      <p:regular r:id="rId21"/>
    </p:embeddedFont>
    <p:embeddedFont>
      <p:font typeface="Montserrat" panose="00000500000000000000" pitchFamily="50" charset="0"/>
      <p:regular r:id="rId22"/>
    </p:embeddedFont>
    <p:embeddedFont>
      <p:font typeface="Montserrat Bold" panose="020B0604020202020204" charset="0"/>
      <p:regular r:id="rId23"/>
    </p:embeddedFont>
    <p:embeddedFont>
      <p:font typeface="Montserrat Semi-Bold" panose="020B0604020202020204" charset="0"/>
      <p:regular r:id="rId24"/>
    </p:embeddedFont>
    <p:embeddedFont>
      <p:font typeface="Montserrat Semi-Bold Italics"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0" d="100"/>
          <a:sy n="40" d="100"/>
        </p:scale>
        <p:origin x="2875" y="6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1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svg"/><Relationship Id="rId7"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944875D0-488A-D425-D86C-EA4183C19F90}"/>
              </a:ext>
            </a:extLst>
          </p:cNvPr>
          <p:cNvSpPr txBox="1"/>
          <p:nvPr/>
        </p:nvSpPr>
        <p:spPr>
          <a:xfrm>
            <a:off x="254306" y="673350"/>
            <a:ext cx="7048538" cy="1912960"/>
          </a:xfrm>
          <a:prstGeom prst="rect">
            <a:avLst/>
          </a:prstGeom>
        </p:spPr>
        <p:txBody>
          <a:bodyPr lIns="0" tIns="0" rIns="0" bIns="0" rtlCol="0" anchor="t">
            <a:spAutoFit/>
          </a:bodyPr>
          <a:lstStyle/>
          <a:p>
            <a:pPr algn="ctr">
              <a:lnSpc>
                <a:spcPts val="7893"/>
              </a:lnSpc>
            </a:pPr>
            <a:r>
              <a:rPr lang="fr-FR" sz="4800" dirty="0">
                <a:solidFill>
                  <a:schemeClr val="accent6"/>
                </a:solidFill>
                <a:latin typeface="DK Lemon Yellow Sun" panose="02000000000000000000" pitchFamily="50" charset="0"/>
              </a:rPr>
              <a:t>Notice pour personnaliser </a:t>
            </a:r>
          </a:p>
          <a:p>
            <a:pPr algn="ctr">
              <a:lnSpc>
                <a:spcPts val="7893"/>
              </a:lnSpc>
            </a:pPr>
            <a:r>
              <a:rPr lang="fr-FR" sz="4800" dirty="0">
                <a:solidFill>
                  <a:schemeClr val="accent6"/>
                </a:solidFill>
                <a:latin typeface="DK Lemon Yellow Sun" panose="02000000000000000000" pitchFamily="50" charset="0"/>
              </a:rPr>
              <a:t>le dossier APL 2025</a:t>
            </a:r>
            <a:endParaRPr lang="en-US" sz="4800" spc="195" dirty="0">
              <a:solidFill>
                <a:schemeClr val="accent6"/>
              </a:solidFill>
              <a:latin typeface="DK Lemon Yellow Sun" panose="02000000000000000000" pitchFamily="50" charset="0"/>
              <a:ea typeface="DK Lemon Yellow Sun 1"/>
              <a:cs typeface="DK Lemon Yellow Sun 1"/>
              <a:sym typeface="DK Lemon Yellow Sun 1"/>
            </a:endParaRPr>
          </a:p>
        </p:txBody>
      </p:sp>
      <p:grpSp>
        <p:nvGrpSpPr>
          <p:cNvPr id="21" name="Groupe 20">
            <a:extLst>
              <a:ext uri="{FF2B5EF4-FFF2-40B4-BE49-F238E27FC236}">
                <a16:creationId xmlns:a16="http://schemas.microsoft.com/office/drawing/2014/main" id="{B96DE16B-965B-0159-D94C-1F58D55D9796}"/>
              </a:ext>
            </a:extLst>
          </p:cNvPr>
          <p:cNvGrpSpPr/>
          <p:nvPr/>
        </p:nvGrpSpPr>
        <p:grpSpPr>
          <a:xfrm>
            <a:off x="259011" y="6032500"/>
            <a:ext cx="7024439" cy="2929566"/>
            <a:chOff x="349250" y="3300968"/>
            <a:chExt cx="7024439" cy="2929566"/>
          </a:xfrm>
        </p:grpSpPr>
        <p:sp>
          <p:nvSpPr>
            <p:cNvPr id="3" name="TextBox 3">
              <a:extLst>
                <a:ext uri="{FF2B5EF4-FFF2-40B4-BE49-F238E27FC236}">
                  <a16:creationId xmlns:a16="http://schemas.microsoft.com/office/drawing/2014/main" id="{CCBAFA79-6EF7-013D-70A6-AFFA639CB5F3}"/>
                </a:ext>
              </a:extLst>
            </p:cNvPr>
            <p:cNvSpPr txBox="1"/>
            <p:nvPr/>
          </p:nvSpPr>
          <p:spPr>
            <a:xfrm>
              <a:off x="577849" y="3842632"/>
              <a:ext cx="4509839" cy="1016560"/>
            </a:xfrm>
            <a:prstGeom prst="rect">
              <a:avLst/>
            </a:prstGeom>
          </p:spPr>
          <p:txBody>
            <a:bodyPr wrap="square" lIns="0" tIns="0" rIns="0" bIns="0" rtlCol="0" anchor="t">
              <a:spAutoFit/>
            </a:bodyPr>
            <a:lstStyle/>
            <a:p>
              <a:pPr marL="228600" indent="-228600">
                <a:buFont typeface="+mj-lt"/>
                <a:buAutoNum type="arabicPeriod"/>
              </a:pPr>
              <a:r>
                <a:rPr lang="fr-FR" sz="1100" dirty="0">
                  <a:latin typeface="Montserrat" panose="00000500000000000000" pitchFamily="50" charset="0"/>
                </a:rPr>
                <a:t>Double-cliquez sur l’image que vous souhaitez remplacer.</a:t>
              </a:r>
            </a:p>
            <a:p>
              <a:pPr marL="228600" indent="-228600">
                <a:buFont typeface="+mj-lt"/>
                <a:buAutoNum type="arabicPeriod"/>
              </a:pPr>
              <a:r>
                <a:rPr lang="fr-FR" sz="1100" dirty="0">
                  <a:latin typeface="Montserrat" panose="00000500000000000000" pitchFamily="50" charset="0"/>
                </a:rPr>
                <a:t>En haut à droite, cliquez sur </a:t>
              </a:r>
              <a:r>
                <a:rPr lang="fr-FR" sz="1100" b="1" dirty="0">
                  <a:latin typeface="Montserrat" panose="00000500000000000000" pitchFamily="50" charset="0"/>
                </a:rPr>
                <a:t>« Format de l’image »</a:t>
              </a:r>
              <a:r>
                <a:rPr lang="fr-FR" sz="1100" dirty="0">
                  <a:latin typeface="Montserrat" panose="00000500000000000000" pitchFamily="50" charset="0"/>
                </a:rPr>
                <a:t> (indiqué en rouge).</a:t>
              </a:r>
            </a:p>
            <a:p>
              <a:pPr marL="228600" indent="-228600">
                <a:buFont typeface="+mj-lt"/>
                <a:buAutoNum type="arabicPeriod"/>
              </a:pPr>
              <a:r>
                <a:rPr lang="fr-FR" sz="1100" dirty="0">
                  <a:latin typeface="Montserrat" panose="00000500000000000000" pitchFamily="50" charset="0"/>
                </a:rPr>
                <a:t>Sélectionnez </a:t>
              </a:r>
              <a:r>
                <a:rPr lang="fr-FR" sz="1100" b="1" dirty="0">
                  <a:latin typeface="Montserrat" panose="00000500000000000000" pitchFamily="50" charset="0"/>
                </a:rPr>
                <a:t>« Changer d’image »</a:t>
              </a:r>
              <a:r>
                <a:rPr lang="fr-FR" sz="1100" dirty="0">
                  <a:latin typeface="Montserrat" panose="00000500000000000000" pitchFamily="50" charset="0"/>
                </a:rPr>
                <a:t> puis « cet appareil » et choisissez la nouvelle photo.</a:t>
              </a:r>
            </a:p>
            <a:p>
              <a:pPr algn="just">
                <a:lnSpc>
                  <a:spcPts val="1373"/>
                </a:lnSpc>
              </a:pPr>
              <a:endParaRPr lang="en-US" sz="1050" b="1" spc="9" dirty="0">
                <a:solidFill>
                  <a:srgbClr val="000000"/>
                </a:solidFill>
                <a:latin typeface="Montserrat" panose="00000500000000000000" pitchFamily="50" charset="0"/>
                <a:ea typeface="Montserrat Semi-Bold"/>
                <a:cs typeface="Montserrat Semi-Bold"/>
                <a:sym typeface="Montserrat Semi-Bold"/>
              </a:endParaRPr>
            </a:p>
          </p:txBody>
        </p:sp>
        <p:grpSp>
          <p:nvGrpSpPr>
            <p:cNvPr id="18" name="Groupe 17">
              <a:extLst>
                <a:ext uri="{FF2B5EF4-FFF2-40B4-BE49-F238E27FC236}">
                  <a16:creationId xmlns:a16="http://schemas.microsoft.com/office/drawing/2014/main" id="{1D195709-7434-7A55-D409-7A203B0B2367}"/>
                </a:ext>
              </a:extLst>
            </p:cNvPr>
            <p:cNvGrpSpPr/>
            <p:nvPr/>
          </p:nvGrpSpPr>
          <p:grpSpPr>
            <a:xfrm>
              <a:off x="5438899" y="3786298"/>
              <a:ext cx="1542637" cy="1052687"/>
              <a:chOff x="719282" y="3913013"/>
              <a:chExt cx="1542637" cy="1052687"/>
            </a:xfrm>
          </p:grpSpPr>
          <p:pic>
            <p:nvPicPr>
              <p:cNvPr id="5" name="Image 4">
                <a:extLst>
                  <a:ext uri="{FF2B5EF4-FFF2-40B4-BE49-F238E27FC236}">
                    <a16:creationId xmlns:a16="http://schemas.microsoft.com/office/drawing/2014/main" id="{97FBAA40-3167-0F7C-020D-D0A6FB8D546E}"/>
                  </a:ext>
                </a:extLst>
              </p:cNvPr>
              <p:cNvPicPr>
                <a:picLocks noChangeAspect="1"/>
              </p:cNvPicPr>
              <p:nvPr/>
            </p:nvPicPr>
            <p:blipFill>
              <a:blip r:embed="rId2"/>
              <a:srcRect r="80827" b="81044"/>
              <a:stretch>
                <a:fillRect/>
              </a:stretch>
            </p:blipFill>
            <p:spPr>
              <a:xfrm>
                <a:off x="719282" y="3913013"/>
                <a:ext cx="1542637" cy="1052687"/>
              </a:xfrm>
              <a:prstGeom prst="rect">
                <a:avLst/>
              </a:prstGeom>
            </p:spPr>
          </p:pic>
          <p:sp>
            <p:nvSpPr>
              <p:cNvPr id="9" name="ZoneTexte 8">
                <a:extLst>
                  <a:ext uri="{FF2B5EF4-FFF2-40B4-BE49-F238E27FC236}">
                    <a16:creationId xmlns:a16="http://schemas.microsoft.com/office/drawing/2014/main" id="{5243DBE7-C65C-CE65-3C9C-3A230033AAD3}"/>
                  </a:ext>
                </a:extLst>
              </p:cNvPr>
              <p:cNvSpPr txBox="1"/>
              <p:nvPr/>
            </p:nvSpPr>
            <p:spPr>
              <a:xfrm>
                <a:off x="806450" y="3918786"/>
                <a:ext cx="609600" cy="369332"/>
              </a:xfrm>
              <a:prstGeom prst="rect">
                <a:avLst/>
              </a:prstGeom>
              <a:noFill/>
            </p:spPr>
            <p:txBody>
              <a:bodyPr wrap="square" rtlCol="0">
                <a:spAutoFit/>
              </a:bodyPr>
              <a:lstStyle/>
              <a:p>
                <a:r>
                  <a:rPr lang="fr-FR" dirty="0">
                    <a:solidFill>
                      <a:srgbClr val="FF0000"/>
                    </a:solidFill>
                  </a:rPr>
                  <a:t>1</a:t>
                </a:r>
              </a:p>
            </p:txBody>
          </p:sp>
        </p:grpSp>
        <p:grpSp>
          <p:nvGrpSpPr>
            <p:cNvPr id="17" name="Groupe 16">
              <a:extLst>
                <a:ext uri="{FF2B5EF4-FFF2-40B4-BE49-F238E27FC236}">
                  <a16:creationId xmlns:a16="http://schemas.microsoft.com/office/drawing/2014/main" id="{EA3114DF-6E69-1D82-56BB-5D5286AE66BF}"/>
                </a:ext>
              </a:extLst>
            </p:cNvPr>
            <p:cNvGrpSpPr/>
            <p:nvPr/>
          </p:nvGrpSpPr>
          <p:grpSpPr>
            <a:xfrm>
              <a:off x="349250" y="4889500"/>
              <a:ext cx="7024439" cy="1341034"/>
              <a:chOff x="349250" y="5358368"/>
              <a:chExt cx="7024439" cy="1341034"/>
            </a:xfrm>
          </p:grpSpPr>
          <p:pic>
            <p:nvPicPr>
              <p:cNvPr id="8" name="Image 7">
                <a:extLst>
                  <a:ext uri="{FF2B5EF4-FFF2-40B4-BE49-F238E27FC236}">
                    <a16:creationId xmlns:a16="http://schemas.microsoft.com/office/drawing/2014/main" id="{A942A903-FC1E-B615-43DE-C65108BE6F66}"/>
                  </a:ext>
                </a:extLst>
              </p:cNvPr>
              <p:cNvPicPr>
                <a:picLocks noChangeAspect="1"/>
              </p:cNvPicPr>
              <p:nvPr/>
            </p:nvPicPr>
            <p:blipFill>
              <a:blip r:embed="rId3"/>
              <a:srcRect l="18940" r="31671"/>
              <a:stretch>
                <a:fillRect/>
              </a:stretch>
            </p:blipFill>
            <p:spPr>
              <a:xfrm>
                <a:off x="719282" y="5509328"/>
                <a:ext cx="6654407" cy="1190074"/>
              </a:xfrm>
              <a:prstGeom prst="rect">
                <a:avLst/>
              </a:prstGeom>
            </p:spPr>
          </p:pic>
          <p:sp>
            <p:nvSpPr>
              <p:cNvPr id="10" name="ZoneTexte 9">
                <a:extLst>
                  <a:ext uri="{FF2B5EF4-FFF2-40B4-BE49-F238E27FC236}">
                    <a16:creationId xmlns:a16="http://schemas.microsoft.com/office/drawing/2014/main" id="{8AD4E61B-4202-883E-6E9B-C45C004A1526}"/>
                  </a:ext>
                </a:extLst>
              </p:cNvPr>
              <p:cNvSpPr txBox="1"/>
              <p:nvPr/>
            </p:nvSpPr>
            <p:spPr>
              <a:xfrm>
                <a:off x="6597650" y="5358368"/>
                <a:ext cx="609600" cy="369332"/>
              </a:xfrm>
              <a:prstGeom prst="rect">
                <a:avLst/>
              </a:prstGeom>
              <a:noFill/>
            </p:spPr>
            <p:txBody>
              <a:bodyPr wrap="square" rtlCol="0">
                <a:spAutoFit/>
              </a:bodyPr>
              <a:lstStyle/>
              <a:p>
                <a:r>
                  <a:rPr lang="fr-FR" dirty="0">
                    <a:solidFill>
                      <a:srgbClr val="FF0000"/>
                    </a:solidFill>
                  </a:rPr>
                  <a:t>2</a:t>
                </a:r>
              </a:p>
            </p:txBody>
          </p:sp>
          <p:sp>
            <p:nvSpPr>
              <p:cNvPr id="11" name="ZoneTexte 10">
                <a:extLst>
                  <a:ext uri="{FF2B5EF4-FFF2-40B4-BE49-F238E27FC236}">
                    <a16:creationId xmlns:a16="http://schemas.microsoft.com/office/drawing/2014/main" id="{515863BB-EC02-3146-ECCE-9B607698A570}"/>
                  </a:ext>
                </a:extLst>
              </p:cNvPr>
              <p:cNvSpPr txBox="1"/>
              <p:nvPr/>
            </p:nvSpPr>
            <p:spPr>
              <a:xfrm>
                <a:off x="349250" y="6110138"/>
                <a:ext cx="609600" cy="369332"/>
              </a:xfrm>
              <a:prstGeom prst="rect">
                <a:avLst/>
              </a:prstGeom>
              <a:noFill/>
            </p:spPr>
            <p:txBody>
              <a:bodyPr wrap="square" rtlCol="0">
                <a:spAutoFit/>
              </a:bodyPr>
              <a:lstStyle/>
              <a:p>
                <a:r>
                  <a:rPr lang="fr-FR" dirty="0">
                    <a:solidFill>
                      <a:srgbClr val="FF0000"/>
                    </a:solidFill>
                  </a:rPr>
                  <a:t>3</a:t>
                </a:r>
              </a:p>
            </p:txBody>
          </p:sp>
          <p:cxnSp>
            <p:nvCxnSpPr>
              <p:cNvPr id="13" name="Connecteur droit avec flèche 12">
                <a:extLst>
                  <a:ext uri="{FF2B5EF4-FFF2-40B4-BE49-F238E27FC236}">
                    <a16:creationId xmlns:a16="http://schemas.microsoft.com/office/drawing/2014/main" id="{CD066281-40D8-9E77-AA57-2CD49B469E35}"/>
                  </a:ext>
                </a:extLst>
              </p:cNvPr>
              <p:cNvCxnSpPr/>
              <p:nvPr/>
            </p:nvCxnSpPr>
            <p:spPr>
              <a:xfrm>
                <a:off x="577850" y="6337300"/>
                <a:ext cx="1524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A90208C1-F50E-6D33-371E-098BD418EA9C}"/>
                  </a:ext>
                </a:extLst>
              </p:cNvPr>
              <p:cNvCxnSpPr>
                <a:cxnSpLocks/>
              </p:cNvCxnSpPr>
              <p:nvPr/>
            </p:nvCxnSpPr>
            <p:spPr>
              <a:xfrm>
                <a:off x="6750050" y="5651500"/>
                <a:ext cx="0" cy="15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ZoneTexte 19">
              <a:extLst>
                <a:ext uri="{FF2B5EF4-FFF2-40B4-BE49-F238E27FC236}">
                  <a16:creationId xmlns:a16="http://schemas.microsoft.com/office/drawing/2014/main" id="{598221B5-878E-7BAF-3968-72B4DA4184E3}"/>
                </a:ext>
              </a:extLst>
            </p:cNvPr>
            <p:cNvSpPr txBox="1"/>
            <p:nvPr/>
          </p:nvSpPr>
          <p:spPr>
            <a:xfrm>
              <a:off x="428335" y="3300968"/>
              <a:ext cx="6945353" cy="369332"/>
            </a:xfrm>
            <a:prstGeom prst="rect">
              <a:avLst/>
            </a:prstGeom>
            <a:noFill/>
          </p:spPr>
          <p:txBody>
            <a:bodyPr wrap="square">
              <a:spAutoFit/>
            </a:bodyPr>
            <a:lstStyle/>
            <a:p>
              <a:r>
                <a:rPr lang="fr-FR" sz="1800" b="1" dirty="0">
                  <a:solidFill>
                    <a:schemeClr val="accent6"/>
                  </a:solidFill>
                  <a:latin typeface="Montserrat" panose="00000500000000000000" pitchFamily="50" charset="0"/>
                </a:rPr>
                <a:t>Pour modifier une photo tout en conservant sa forme :</a:t>
              </a:r>
              <a:endParaRPr lang="fr-FR" sz="1800" dirty="0">
                <a:solidFill>
                  <a:schemeClr val="accent6"/>
                </a:solidFill>
                <a:latin typeface="Montserrat" panose="00000500000000000000" pitchFamily="50" charset="0"/>
              </a:endParaRPr>
            </a:p>
          </p:txBody>
        </p:sp>
      </p:grpSp>
      <p:sp>
        <p:nvSpPr>
          <p:cNvPr id="22" name="TextBox 3">
            <a:extLst>
              <a:ext uri="{FF2B5EF4-FFF2-40B4-BE49-F238E27FC236}">
                <a16:creationId xmlns:a16="http://schemas.microsoft.com/office/drawing/2014/main" id="{6BE4A7B5-5BFF-F485-9091-7EDF30D1AE9B}"/>
              </a:ext>
            </a:extLst>
          </p:cNvPr>
          <p:cNvSpPr txBox="1"/>
          <p:nvPr/>
        </p:nvSpPr>
        <p:spPr>
          <a:xfrm>
            <a:off x="563810" y="3025964"/>
            <a:ext cx="6262439" cy="2523768"/>
          </a:xfrm>
          <a:prstGeom prst="rect">
            <a:avLst/>
          </a:prstGeom>
        </p:spPr>
        <p:txBody>
          <a:bodyPr wrap="square" lIns="0" tIns="0" rIns="0" bIns="0" rtlCol="0" anchor="t">
            <a:spAutoFit/>
          </a:bodyPr>
          <a:lstStyle/>
          <a:p>
            <a:endParaRPr lang="fr-FR" sz="1000" dirty="0"/>
          </a:p>
          <a:p>
            <a:pPr algn="just"/>
            <a:r>
              <a:rPr lang="fr-FR" sz="1100" dirty="0">
                <a:latin typeface="Montserrat" panose="00000500000000000000" pitchFamily="50" charset="0"/>
              </a:rPr>
              <a:t>Nous vous proposons ici un modèle de dossier APL conforme à la nouvelle charte graphique.</a:t>
            </a:r>
          </a:p>
          <a:p>
            <a:pPr algn="just"/>
            <a:br>
              <a:rPr lang="fr-FR" sz="1100" dirty="0">
                <a:latin typeface="Montserrat" panose="00000500000000000000" pitchFamily="50" charset="0"/>
              </a:rPr>
            </a:br>
            <a:r>
              <a:rPr lang="fr-FR" sz="1100" dirty="0">
                <a:latin typeface="Montserrat" panose="00000500000000000000" pitchFamily="50" charset="0"/>
              </a:rPr>
              <a:t>Il comprend le rapport moral, le rapport d’activité et le rapport financier, prêts à être complétés avec les informations propres à votre structure.</a:t>
            </a:r>
          </a:p>
          <a:p>
            <a:pPr algn="just"/>
            <a:endParaRPr lang="fr-FR" sz="1100" dirty="0">
              <a:latin typeface="Montserrat" panose="00000500000000000000" pitchFamily="50" charset="0"/>
            </a:endParaRPr>
          </a:p>
          <a:p>
            <a:pPr algn="just"/>
            <a:r>
              <a:rPr lang="fr-FR" sz="1100" dirty="0">
                <a:latin typeface="Montserrat" panose="00000500000000000000" pitchFamily="50" charset="0"/>
              </a:rPr>
              <a:t>Ce modèle est </a:t>
            </a:r>
            <a:r>
              <a:rPr lang="fr-FR" sz="1100" b="1" dirty="0">
                <a:latin typeface="Montserrat" panose="00000500000000000000" pitchFamily="50" charset="0"/>
              </a:rPr>
              <a:t>entièrement personnalisable</a:t>
            </a:r>
            <a:r>
              <a:rPr lang="fr-FR" sz="1100" dirty="0">
                <a:latin typeface="Montserrat" panose="00000500000000000000" pitchFamily="50" charset="0"/>
              </a:rPr>
              <a:t> : n’hésitez pas à l’adapter pour qu’il corresponde à vos besoins.</a:t>
            </a:r>
          </a:p>
          <a:p>
            <a:pPr algn="just"/>
            <a:endParaRPr lang="fr-FR" sz="1100" dirty="0">
              <a:latin typeface="Montserrat" panose="00000500000000000000" pitchFamily="50" charset="0"/>
            </a:endParaRPr>
          </a:p>
          <a:p>
            <a:pPr algn="just"/>
            <a:r>
              <a:rPr lang="fr-FR" sz="1100" dirty="0">
                <a:latin typeface="Montserrat" panose="00000500000000000000" pitchFamily="50" charset="0"/>
              </a:rPr>
              <a:t>Il a été conçu afin de pouvoir être facilement imprimé au format livret. Si vous ajoutez ou supprimez des pages, assurez-vous que le total reste un multiple de 4. </a:t>
            </a:r>
          </a:p>
          <a:p>
            <a:pPr algn="just"/>
            <a:endParaRPr lang="fr-FR" sz="1100" dirty="0">
              <a:latin typeface="Montserrat" panose="00000500000000000000" pitchFamily="50" charset="0"/>
            </a:endParaRPr>
          </a:p>
          <a:p>
            <a:pPr algn="just"/>
            <a:r>
              <a:rPr lang="fr-FR" sz="1100" dirty="0">
                <a:latin typeface="Montserrat" panose="00000500000000000000" pitchFamily="50" charset="0"/>
              </a:rPr>
              <a:t>Vos retours sont précieux ! Si vous avez des suggestions, des propositions ou des modifications à apporter, n’hésitez pas à nous écrire à cgva@eedf.fr</a:t>
            </a:r>
          </a:p>
        </p:txBody>
      </p:sp>
      <p:sp>
        <p:nvSpPr>
          <p:cNvPr id="23" name="ZoneTexte 22">
            <a:extLst>
              <a:ext uri="{FF2B5EF4-FFF2-40B4-BE49-F238E27FC236}">
                <a16:creationId xmlns:a16="http://schemas.microsoft.com/office/drawing/2014/main" id="{4B8F2F57-9FEE-771B-0F98-BAF91922F481}"/>
              </a:ext>
            </a:extLst>
          </p:cNvPr>
          <p:cNvSpPr txBox="1"/>
          <p:nvPr/>
        </p:nvSpPr>
        <p:spPr>
          <a:xfrm>
            <a:off x="483569" y="9884946"/>
            <a:ext cx="6945353" cy="338554"/>
          </a:xfrm>
          <a:prstGeom prst="rect">
            <a:avLst/>
          </a:prstGeom>
          <a:noFill/>
        </p:spPr>
        <p:txBody>
          <a:bodyPr wrap="square">
            <a:spAutoFit/>
          </a:bodyPr>
          <a:lstStyle/>
          <a:p>
            <a:r>
              <a:rPr lang="fr-FR" sz="1600" i="1" dirty="0">
                <a:solidFill>
                  <a:schemeClr val="accent6"/>
                </a:solidFill>
                <a:latin typeface="Montserrat" panose="00000500000000000000" pitchFamily="50" charset="0"/>
              </a:rPr>
              <a:t>N’oubliez pas de supprimer cette page une fois terminé </a:t>
            </a:r>
            <a:r>
              <a:rPr lang="fr-FR" sz="1600" dirty="0">
                <a:solidFill>
                  <a:schemeClr val="accent6"/>
                </a:solidFill>
                <a:latin typeface="Montserrat" panose="00000500000000000000" pitchFamily="50" charset="0"/>
              </a:rPr>
              <a:t>😉</a:t>
            </a:r>
          </a:p>
        </p:txBody>
      </p:sp>
    </p:spTree>
    <p:extLst>
      <p:ext uri="{BB962C8B-B14F-4D97-AF65-F5344CB8AC3E}">
        <p14:creationId xmlns:p14="http://schemas.microsoft.com/office/powerpoint/2010/main" val="1250616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2050" y="298811"/>
            <a:ext cx="2428317" cy="457189"/>
            <a:chOff x="0" y="0"/>
            <a:chExt cx="870254" cy="163846"/>
          </a:xfrm>
        </p:grpSpPr>
        <p:sp>
          <p:nvSpPr>
            <p:cNvPr id="3" name="Freeform 3"/>
            <p:cNvSpPr/>
            <p:nvPr/>
          </p:nvSpPr>
          <p:spPr>
            <a:xfrm>
              <a:off x="0" y="0"/>
              <a:ext cx="870254" cy="163846"/>
            </a:xfrm>
            <a:custGeom>
              <a:avLst/>
              <a:gdLst/>
              <a:ahLst/>
              <a:cxnLst/>
              <a:rect l="l" t="t" r="r" b="b"/>
              <a:pathLst>
                <a:path w="870254" h="163846">
                  <a:moveTo>
                    <a:pt x="0" y="0"/>
                  </a:moveTo>
                  <a:lnTo>
                    <a:pt x="870254" y="0"/>
                  </a:lnTo>
                  <a:lnTo>
                    <a:pt x="870254" y="163846"/>
                  </a:lnTo>
                  <a:lnTo>
                    <a:pt x="0" y="163846"/>
                  </a:lnTo>
                  <a:close/>
                </a:path>
              </a:pathLst>
            </a:custGeom>
            <a:solidFill>
              <a:srgbClr val="29A3C0"/>
            </a:solidFill>
          </p:spPr>
        </p:sp>
        <p:sp>
          <p:nvSpPr>
            <p:cNvPr id="4" name="TextBox 4"/>
            <p:cNvSpPr txBox="1"/>
            <p:nvPr/>
          </p:nvSpPr>
          <p:spPr>
            <a:xfrm>
              <a:off x="0" y="-47625"/>
              <a:ext cx="870254" cy="211471"/>
            </a:xfrm>
            <a:prstGeom prst="rect">
              <a:avLst/>
            </a:prstGeom>
          </p:spPr>
          <p:txBody>
            <a:bodyPr lIns="50800" tIns="50800" rIns="50800" bIns="50800" rtlCol="0" anchor="ctr"/>
            <a:lstStyle/>
            <a:p>
              <a:pPr algn="ctr">
                <a:lnSpc>
                  <a:spcPts val="2308"/>
                </a:lnSpc>
              </a:pPr>
              <a:endParaRPr/>
            </a:p>
          </p:txBody>
        </p:sp>
      </p:grpSp>
      <p:sp>
        <p:nvSpPr>
          <p:cNvPr id="5" name="Freeform 5"/>
          <p:cNvSpPr/>
          <p:nvPr/>
        </p:nvSpPr>
        <p:spPr>
          <a:xfrm>
            <a:off x="1979315" y="1657914"/>
            <a:ext cx="3601370" cy="6854221"/>
          </a:xfrm>
          <a:custGeom>
            <a:avLst/>
            <a:gdLst/>
            <a:ahLst/>
            <a:cxnLst/>
            <a:rect l="l" t="t" r="r" b="b"/>
            <a:pathLst>
              <a:path w="3601370" h="6854221">
                <a:moveTo>
                  <a:pt x="0" y="0"/>
                </a:moveTo>
                <a:lnTo>
                  <a:pt x="3601370" y="0"/>
                </a:lnTo>
                <a:lnTo>
                  <a:pt x="3601370" y="6854221"/>
                </a:lnTo>
                <a:lnTo>
                  <a:pt x="0" y="6854221"/>
                </a:lnTo>
                <a:lnTo>
                  <a:pt x="0" y="0"/>
                </a:lnTo>
                <a:close/>
              </a:path>
            </a:pathLst>
          </a:custGeom>
          <a:blipFill>
            <a:blip r:embed="rId2"/>
            <a:stretch>
              <a:fillRect/>
            </a:stretch>
          </a:blipFill>
        </p:spPr>
      </p:sp>
      <p:sp>
        <p:nvSpPr>
          <p:cNvPr id="6" name="TextBox 6"/>
          <p:cNvSpPr txBox="1"/>
          <p:nvPr/>
        </p:nvSpPr>
        <p:spPr>
          <a:xfrm>
            <a:off x="392759" y="384531"/>
            <a:ext cx="6017915" cy="276203"/>
          </a:xfrm>
          <a:prstGeom prst="rect">
            <a:avLst/>
          </a:prstGeom>
        </p:spPr>
        <p:txBody>
          <a:bodyPr lIns="0" tIns="0" rIns="0" bIns="0" rtlCol="0" anchor="t">
            <a:spAutoFit/>
          </a:bodyPr>
          <a:lstStyle/>
          <a:p>
            <a:pPr marL="0" lvl="0" indent="0" algn="l">
              <a:lnSpc>
                <a:spcPts val="2160"/>
              </a:lnSpc>
            </a:pPr>
            <a:r>
              <a:rPr lang="en-US" sz="1800">
                <a:solidFill>
                  <a:srgbClr val="FFFFFF"/>
                </a:solidFill>
                <a:latin typeface="DK Lemon Yellow Sun 2"/>
                <a:ea typeface="DK Lemon Yellow Sun 2"/>
                <a:cs typeface="DK Lemon Yellow Sun 2"/>
                <a:sym typeface="DK Lemon Yellow Sun 2"/>
              </a:rPr>
              <a:t>RAPPORT FINANCIER </a:t>
            </a:r>
          </a:p>
        </p:txBody>
      </p:sp>
      <p:sp>
        <p:nvSpPr>
          <p:cNvPr id="7" name="TextBox 7"/>
          <p:cNvSpPr txBox="1"/>
          <p:nvPr/>
        </p:nvSpPr>
        <p:spPr>
          <a:xfrm>
            <a:off x="392759" y="861884"/>
            <a:ext cx="4497476" cy="167662"/>
          </a:xfrm>
          <a:prstGeom prst="rect">
            <a:avLst/>
          </a:prstGeom>
        </p:spPr>
        <p:txBody>
          <a:bodyPr lIns="0" tIns="0" rIns="0" bIns="0" rtlCol="0" anchor="t">
            <a:spAutoFit/>
          </a:bodyPr>
          <a:lstStyle/>
          <a:p>
            <a:pPr algn="ctr">
              <a:lnSpc>
                <a:spcPts val="1320"/>
              </a:lnSpc>
              <a:spcBef>
                <a:spcPct val="0"/>
              </a:spcBef>
            </a:pPr>
            <a:r>
              <a:rPr lang="en-US" sz="1200" b="1">
                <a:solidFill>
                  <a:srgbClr val="29A3C0"/>
                </a:solidFill>
                <a:latin typeface="Montserrat Bold"/>
                <a:ea typeface="Montserrat Bold"/>
                <a:cs typeface="Montserrat Bold"/>
                <a:sym typeface="Montserrat Bold"/>
              </a:rPr>
              <a:t>Résumé comptable de l’année 2024 arrêté au 12/09/2025</a:t>
            </a:r>
          </a:p>
        </p:txBody>
      </p:sp>
      <p:sp>
        <p:nvSpPr>
          <p:cNvPr id="8" name="TextBox 8"/>
          <p:cNvSpPr txBox="1"/>
          <p:nvPr/>
        </p:nvSpPr>
        <p:spPr>
          <a:xfrm>
            <a:off x="7246801" y="9996002"/>
            <a:ext cx="78581" cy="316230"/>
          </a:xfrm>
          <a:prstGeom prst="rect">
            <a:avLst/>
          </a:prstGeom>
        </p:spPr>
        <p:txBody>
          <a:bodyPr lIns="0" tIns="0" rIns="0" bIns="0" rtlCol="0" anchor="t">
            <a:spAutoFit/>
          </a:bodyPr>
          <a:lstStyle/>
          <a:p>
            <a:pPr algn="l">
              <a:lnSpc>
                <a:spcPts val="2520"/>
              </a:lnSpc>
            </a:pPr>
            <a:r>
              <a:rPr lang="en-US" sz="1800">
                <a:solidFill>
                  <a:srgbClr val="000000"/>
                </a:solidFill>
                <a:latin typeface="DK Lemon Yellow Sun 1"/>
                <a:ea typeface="DK Lemon Yellow Sun 1"/>
                <a:cs typeface="DK Lemon Yellow Sun 1"/>
                <a:sym typeface="DK Lemon Yellow Sun 1"/>
              </a:rPr>
              <a:t>7</a:t>
            </a:r>
          </a:p>
        </p:txBody>
      </p:sp>
      <p:sp>
        <p:nvSpPr>
          <p:cNvPr id="9" name="TextBox 9"/>
          <p:cNvSpPr txBox="1"/>
          <p:nvPr/>
        </p:nvSpPr>
        <p:spPr>
          <a:xfrm rot="-1609996">
            <a:off x="1484110" y="4978153"/>
            <a:ext cx="4497476" cy="549275"/>
          </a:xfrm>
          <a:prstGeom prst="rect">
            <a:avLst/>
          </a:prstGeom>
        </p:spPr>
        <p:txBody>
          <a:bodyPr lIns="0" tIns="0" rIns="0" bIns="0" rtlCol="0" anchor="t">
            <a:spAutoFit/>
          </a:bodyPr>
          <a:lstStyle/>
          <a:p>
            <a:pPr algn="ctr">
              <a:lnSpc>
                <a:spcPts val="2199"/>
              </a:lnSpc>
              <a:spcBef>
                <a:spcPct val="0"/>
              </a:spcBef>
            </a:pPr>
            <a:r>
              <a:rPr lang="en-US" sz="1999" b="1" dirty="0">
                <a:solidFill>
                  <a:srgbClr val="BD1220"/>
                </a:solidFill>
                <a:latin typeface="Montserrat Bold"/>
                <a:ea typeface="Montserrat Bold"/>
                <a:cs typeface="Montserrat Bold"/>
                <a:sym typeface="Montserrat Bold"/>
              </a:rPr>
              <a:t>COLLER ICI UNE CAPTURE D’ECRAN DES PRODUITS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2050" y="298811"/>
            <a:ext cx="7162783" cy="457189"/>
            <a:chOff x="0" y="0"/>
            <a:chExt cx="2566980" cy="163846"/>
          </a:xfrm>
        </p:grpSpPr>
        <p:sp>
          <p:nvSpPr>
            <p:cNvPr id="3" name="Freeform 3"/>
            <p:cNvSpPr/>
            <p:nvPr/>
          </p:nvSpPr>
          <p:spPr>
            <a:xfrm>
              <a:off x="0" y="0"/>
              <a:ext cx="2566980" cy="163846"/>
            </a:xfrm>
            <a:custGeom>
              <a:avLst/>
              <a:gdLst/>
              <a:ahLst/>
              <a:cxnLst/>
              <a:rect l="l" t="t" r="r" b="b"/>
              <a:pathLst>
                <a:path w="2566980" h="163846">
                  <a:moveTo>
                    <a:pt x="0" y="0"/>
                  </a:moveTo>
                  <a:lnTo>
                    <a:pt x="2566980" y="0"/>
                  </a:lnTo>
                  <a:lnTo>
                    <a:pt x="2566980" y="163846"/>
                  </a:lnTo>
                  <a:lnTo>
                    <a:pt x="0" y="163846"/>
                  </a:lnTo>
                  <a:close/>
                </a:path>
              </a:pathLst>
            </a:custGeom>
            <a:solidFill>
              <a:srgbClr val="29A3C0"/>
            </a:solidFill>
          </p:spPr>
        </p:sp>
        <p:sp>
          <p:nvSpPr>
            <p:cNvPr id="4" name="TextBox 4"/>
            <p:cNvSpPr txBox="1"/>
            <p:nvPr/>
          </p:nvSpPr>
          <p:spPr>
            <a:xfrm>
              <a:off x="0" y="-47625"/>
              <a:ext cx="2566980" cy="211471"/>
            </a:xfrm>
            <a:prstGeom prst="rect">
              <a:avLst/>
            </a:prstGeom>
          </p:spPr>
          <p:txBody>
            <a:bodyPr lIns="50800" tIns="50800" rIns="50800" bIns="50800" rtlCol="0" anchor="ctr"/>
            <a:lstStyle/>
            <a:p>
              <a:pPr algn="ctr">
                <a:lnSpc>
                  <a:spcPts val="2308"/>
                </a:lnSpc>
              </a:pPr>
              <a:endParaRPr/>
            </a:p>
          </p:txBody>
        </p:sp>
      </p:grpSp>
      <p:sp>
        <p:nvSpPr>
          <p:cNvPr id="5" name="Freeform 5"/>
          <p:cNvSpPr/>
          <p:nvPr/>
        </p:nvSpPr>
        <p:spPr>
          <a:xfrm>
            <a:off x="1132812" y="1531674"/>
            <a:ext cx="5234039" cy="5326752"/>
          </a:xfrm>
          <a:custGeom>
            <a:avLst/>
            <a:gdLst/>
            <a:ahLst/>
            <a:cxnLst/>
            <a:rect l="l" t="t" r="r" b="b"/>
            <a:pathLst>
              <a:path w="5234039" h="5326752">
                <a:moveTo>
                  <a:pt x="0" y="0"/>
                </a:moveTo>
                <a:lnTo>
                  <a:pt x="5234039" y="0"/>
                </a:lnTo>
                <a:lnTo>
                  <a:pt x="5234039" y="5326752"/>
                </a:lnTo>
                <a:lnTo>
                  <a:pt x="0" y="5326752"/>
                </a:lnTo>
                <a:lnTo>
                  <a:pt x="0" y="0"/>
                </a:lnTo>
                <a:close/>
              </a:path>
            </a:pathLst>
          </a:custGeom>
          <a:blipFill>
            <a:blip r:embed="rId2"/>
            <a:stretch>
              <a:fillRect/>
            </a:stretch>
          </a:blipFill>
        </p:spPr>
      </p:sp>
      <p:sp>
        <p:nvSpPr>
          <p:cNvPr id="6" name="TextBox 6"/>
          <p:cNvSpPr txBox="1"/>
          <p:nvPr/>
        </p:nvSpPr>
        <p:spPr>
          <a:xfrm>
            <a:off x="392759" y="384531"/>
            <a:ext cx="6309691" cy="276203"/>
          </a:xfrm>
          <a:prstGeom prst="rect">
            <a:avLst/>
          </a:prstGeom>
        </p:spPr>
        <p:txBody>
          <a:bodyPr lIns="0" tIns="0" rIns="0" bIns="0" rtlCol="0" anchor="t">
            <a:spAutoFit/>
          </a:bodyPr>
          <a:lstStyle/>
          <a:p>
            <a:pPr marL="0" lvl="0" indent="0" algn="l">
              <a:lnSpc>
                <a:spcPts val="2160"/>
              </a:lnSpc>
            </a:pPr>
            <a:r>
              <a:rPr lang="en-US" sz="1800">
                <a:solidFill>
                  <a:srgbClr val="FFFFFF"/>
                </a:solidFill>
                <a:latin typeface="DK Lemon Yellow Sun 2"/>
                <a:ea typeface="DK Lemon Yellow Sun 2"/>
                <a:cs typeface="DK Lemon Yellow Sun 2"/>
                <a:sym typeface="DK Lemon Yellow Sun 2"/>
              </a:rPr>
              <a:t>RAPPORT FINANCIER - Budget prévisionnel de l’année 2026 (camps d’été inclus)</a:t>
            </a:r>
          </a:p>
        </p:txBody>
      </p:sp>
      <p:sp>
        <p:nvSpPr>
          <p:cNvPr id="7" name="TextBox 7"/>
          <p:cNvSpPr txBox="1"/>
          <p:nvPr/>
        </p:nvSpPr>
        <p:spPr>
          <a:xfrm>
            <a:off x="7246801" y="9996002"/>
            <a:ext cx="84892" cy="316230"/>
          </a:xfrm>
          <a:prstGeom prst="rect">
            <a:avLst/>
          </a:prstGeom>
        </p:spPr>
        <p:txBody>
          <a:bodyPr lIns="0" tIns="0" rIns="0" bIns="0" rtlCol="0" anchor="t">
            <a:spAutoFit/>
          </a:bodyPr>
          <a:lstStyle/>
          <a:p>
            <a:pPr algn="l">
              <a:lnSpc>
                <a:spcPts val="2520"/>
              </a:lnSpc>
            </a:pPr>
            <a:r>
              <a:rPr lang="en-US" sz="1800">
                <a:solidFill>
                  <a:srgbClr val="000000"/>
                </a:solidFill>
                <a:latin typeface="DK Lemon Yellow Sun 1"/>
                <a:ea typeface="DK Lemon Yellow Sun 1"/>
                <a:cs typeface="DK Lemon Yellow Sun 1"/>
                <a:sym typeface="DK Lemon Yellow Sun 1"/>
              </a:rPr>
              <a:t>8</a:t>
            </a:r>
          </a:p>
        </p:txBody>
      </p:sp>
      <p:sp>
        <p:nvSpPr>
          <p:cNvPr id="8" name="TextBox 8"/>
          <p:cNvSpPr txBox="1"/>
          <p:nvPr/>
        </p:nvSpPr>
        <p:spPr>
          <a:xfrm rot="-1609996">
            <a:off x="1507543" y="3714711"/>
            <a:ext cx="4497476" cy="825500"/>
          </a:xfrm>
          <a:prstGeom prst="rect">
            <a:avLst/>
          </a:prstGeom>
        </p:spPr>
        <p:txBody>
          <a:bodyPr lIns="0" tIns="0" rIns="0" bIns="0" rtlCol="0" anchor="t">
            <a:spAutoFit/>
          </a:bodyPr>
          <a:lstStyle/>
          <a:p>
            <a:pPr algn="ctr">
              <a:lnSpc>
                <a:spcPts val="2199"/>
              </a:lnSpc>
              <a:spcBef>
                <a:spcPct val="0"/>
              </a:spcBef>
            </a:pPr>
            <a:r>
              <a:rPr lang="en-US" sz="1999" b="1">
                <a:solidFill>
                  <a:srgbClr val="BD1220"/>
                </a:solidFill>
                <a:latin typeface="Montserrat Bold"/>
                <a:ea typeface="Montserrat Bold"/>
                <a:cs typeface="Montserrat Bold"/>
                <a:sym typeface="Montserrat Bold"/>
              </a:rPr>
              <a:t>COLLER  ICI VOTRE BUDGET PRÉVISIONNEL 2026 REFLÉTANT VOS ACTIVITÉS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2050" y="298811"/>
            <a:ext cx="4618791" cy="457189"/>
            <a:chOff x="0" y="0"/>
            <a:chExt cx="1655270" cy="163846"/>
          </a:xfrm>
        </p:grpSpPr>
        <p:sp>
          <p:nvSpPr>
            <p:cNvPr id="3" name="Freeform 3"/>
            <p:cNvSpPr/>
            <p:nvPr/>
          </p:nvSpPr>
          <p:spPr>
            <a:xfrm>
              <a:off x="0" y="0"/>
              <a:ext cx="1655270" cy="163846"/>
            </a:xfrm>
            <a:custGeom>
              <a:avLst/>
              <a:gdLst/>
              <a:ahLst/>
              <a:cxnLst/>
              <a:rect l="l" t="t" r="r" b="b"/>
              <a:pathLst>
                <a:path w="1655270" h="163846">
                  <a:moveTo>
                    <a:pt x="0" y="0"/>
                  </a:moveTo>
                  <a:lnTo>
                    <a:pt x="1655270" y="0"/>
                  </a:lnTo>
                  <a:lnTo>
                    <a:pt x="1655270" y="163846"/>
                  </a:lnTo>
                  <a:lnTo>
                    <a:pt x="0" y="163846"/>
                  </a:lnTo>
                  <a:close/>
                </a:path>
              </a:pathLst>
            </a:custGeom>
            <a:solidFill>
              <a:srgbClr val="F7A800"/>
            </a:solidFill>
          </p:spPr>
        </p:sp>
        <p:sp>
          <p:nvSpPr>
            <p:cNvPr id="4" name="TextBox 4"/>
            <p:cNvSpPr txBox="1"/>
            <p:nvPr/>
          </p:nvSpPr>
          <p:spPr>
            <a:xfrm>
              <a:off x="0" y="-47625"/>
              <a:ext cx="1655270" cy="211471"/>
            </a:xfrm>
            <a:prstGeom prst="rect">
              <a:avLst/>
            </a:prstGeom>
          </p:spPr>
          <p:txBody>
            <a:bodyPr lIns="50800" tIns="50800" rIns="50800" bIns="50800" rtlCol="0" anchor="ctr"/>
            <a:lstStyle/>
            <a:p>
              <a:pPr algn="ctr">
                <a:lnSpc>
                  <a:spcPts val="2308"/>
                </a:lnSpc>
              </a:pPr>
              <a:endParaRPr/>
            </a:p>
          </p:txBody>
        </p:sp>
      </p:grpSp>
      <p:sp>
        <p:nvSpPr>
          <p:cNvPr id="5" name="TextBox 5"/>
          <p:cNvSpPr txBox="1"/>
          <p:nvPr/>
        </p:nvSpPr>
        <p:spPr>
          <a:xfrm>
            <a:off x="248439" y="6927023"/>
            <a:ext cx="6598330" cy="419474"/>
          </a:xfrm>
          <a:prstGeom prst="rect">
            <a:avLst/>
          </a:prstGeom>
        </p:spPr>
        <p:txBody>
          <a:bodyPr lIns="0" tIns="0" rIns="0" bIns="0" rtlCol="0" anchor="t">
            <a:spAutoFit/>
          </a:bodyPr>
          <a:lstStyle/>
          <a:p>
            <a:pPr algn="l">
              <a:lnSpc>
                <a:spcPts val="1660"/>
              </a:lnSpc>
            </a:pPr>
            <a:r>
              <a:rPr lang="en-US" sz="1198" b="1" dirty="0">
                <a:latin typeface="Montserrat Bold"/>
                <a:ea typeface="Montserrat Bold"/>
                <a:cs typeface="Montserrat Bold"/>
                <a:sym typeface="Montserrat Bold"/>
              </a:rPr>
              <a:t>quelle place pour </a:t>
            </a:r>
            <a:r>
              <a:rPr lang="en-US" sz="1198" b="1" dirty="0" err="1">
                <a:latin typeface="Montserrat Bold"/>
                <a:ea typeface="Montserrat Bold"/>
                <a:cs typeface="Montserrat Bold"/>
                <a:sym typeface="Montserrat Bold"/>
              </a:rPr>
              <a:t>répondre</a:t>
            </a:r>
            <a:r>
              <a:rPr lang="en-US" sz="1198" b="1" dirty="0">
                <a:latin typeface="Montserrat Bold"/>
                <a:ea typeface="Montserrat Bold"/>
                <a:cs typeface="Montserrat Bold"/>
                <a:sym typeface="Montserrat Bold"/>
              </a:rPr>
              <a:t> à </a:t>
            </a:r>
            <a:r>
              <a:rPr lang="en-US" sz="1198" b="1" dirty="0" err="1">
                <a:latin typeface="Montserrat Bold"/>
                <a:ea typeface="Montserrat Bold"/>
                <a:cs typeface="Montserrat Bold"/>
                <a:sym typeface="Montserrat Bold"/>
              </a:rPr>
              <a:t>quels</a:t>
            </a:r>
            <a:r>
              <a:rPr lang="en-US" sz="1198" b="1" dirty="0">
                <a:latin typeface="Montserrat Bold"/>
                <a:ea typeface="Montserrat Bold"/>
                <a:cs typeface="Montserrat Bold"/>
                <a:sym typeface="Montserrat Bold"/>
              </a:rPr>
              <a:t> </a:t>
            </a:r>
            <a:r>
              <a:rPr lang="en-US" sz="1198" b="1" dirty="0" err="1">
                <a:latin typeface="Montserrat Bold"/>
                <a:ea typeface="Montserrat Bold"/>
                <a:cs typeface="Montserrat Bold"/>
                <a:sym typeface="Montserrat Bold"/>
              </a:rPr>
              <a:t>enjeux</a:t>
            </a:r>
            <a:r>
              <a:rPr lang="en-US" sz="1198" b="1" dirty="0">
                <a:latin typeface="Montserrat Bold"/>
                <a:ea typeface="Montserrat Bold"/>
                <a:cs typeface="Montserrat Bold"/>
                <a:sym typeface="Montserrat Bold"/>
              </a:rPr>
              <a:t> </a:t>
            </a:r>
            <a:r>
              <a:rPr lang="en-US" sz="1198" b="1" dirty="0" err="1">
                <a:latin typeface="Montserrat Bold"/>
                <a:ea typeface="Montserrat Bold"/>
                <a:cs typeface="Montserrat Bold"/>
                <a:sym typeface="Montserrat Bold"/>
              </a:rPr>
              <a:t>locaux</a:t>
            </a:r>
            <a:r>
              <a:rPr lang="en-US" sz="1198" b="1" dirty="0">
                <a:latin typeface="Montserrat Bold"/>
                <a:ea typeface="Montserrat Bold"/>
                <a:cs typeface="Montserrat Bold"/>
                <a:sym typeface="Montserrat Bold"/>
              </a:rPr>
              <a:t> et/</a:t>
            </a:r>
            <a:r>
              <a:rPr lang="en-US" sz="1198" b="1" dirty="0" err="1">
                <a:latin typeface="Montserrat Bold"/>
                <a:ea typeface="Montserrat Bold"/>
                <a:cs typeface="Montserrat Bold"/>
                <a:sym typeface="Montserrat Bold"/>
              </a:rPr>
              <a:t>ou</a:t>
            </a:r>
            <a:r>
              <a:rPr lang="en-US" sz="1198" b="1" dirty="0">
                <a:latin typeface="Montserrat Bold"/>
                <a:ea typeface="Montserrat Bold"/>
                <a:cs typeface="Montserrat Bold"/>
                <a:sym typeface="Montserrat Bold"/>
              </a:rPr>
              <a:t> </a:t>
            </a:r>
            <a:r>
              <a:rPr lang="en-US" sz="1198" b="1" dirty="0" err="1">
                <a:latin typeface="Montserrat Bold"/>
                <a:ea typeface="Montserrat Bold"/>
                <a:cs typeface="Montserrat Bold"/>
                <a:sym typeface="Montserrat Bold"/>
              </a:rPr>
              <a:t>globaux</a:t>
            </a:r>
            <a:r>
              <a:rPr lang="en-US" sz="1198" b="1" dirty="0">
                <a:latin typeface="Montserrat Bold"/>
                <a:ea typeface="Montserrat Bold"/>
                <a:cs typeface="Montserrat Bold"/>
                <a:sym typeface="Montserrat Bold"/>
              </a:rPr>
              <a:t> ? </a:t>
            </a:r>
          </a:p>
          <a:p>
            <a:pPr algn="l">
              <a:lnSpc>
                <a:spcPts val="1660"/>
              </a:lnSpc>
            </a:pPr>
            <a:endParaRPr lang="en-US" sz="1198" b="1" dirty="0">
              <a:latin typeface="Montserrat Bold"/>
              <a:ea typeface="Montserrat Bold"/>
              <a:cs typeface="Montserrat Bold"/>
              <a:sym typeface="Montserrat Bold"/>
            </a:endParaRPr>
          </a:p>
        </p:txBody>
      </p:sp>
      <p:sp>
        <p:nvSpPr>
          <p:cNvPr id="6" name="TextBox 6"/>
          <p:cNvSpPr txBox="1"/>
          <p:nvPr/>
        </p:nvSpPr>
        <p:spPr>
          <a:xfrm>
            <a:off x="392759" y="384531"/>
            <a:ext cx="6309691" cy="809625"/>
          </a:xfrm>
          <a:prstGeom prst="rect">
            <a:avLst/>
          </a:prstGeom>
        </p:spPr>
        <p:txBody>
          <a:bodyPr lIns="0" tIns="0" rIns="0" bIns="0" rtlCol="0" anchor="t">
            <a:spAutoFit/>
          </a:bodyPr>
          <a:lstStyle/>
          <a:p>
            <a:pPr algn="l">
              <a:lnSpc>
                <a:spcPts val="2160"/>
              </a:lnSpc>
            </a:pPr>
            <a:r>
              <a:rPr lang="en-US" sz="1800">
                <a:solidFill>
                  <a:srgbClr val="FFFFFF"/>
                </a:solidFill>
                <a:latin typeface="DK Lemon Yellow Sun 2"/>
                <a:ea typeface="DK Lemon Yellow Sun 2"/>
                <a:cs typeface="DK Lemon Yellow Sun 2"/>
                <a:sym typeface="DK Lemon Yellow Sun 2"/>
              </a:rPr>
              <a:t>PLAN D’ACTION ET DE DÉVELOPPEMENT 2025-26</a:t>
            </a:r>
          </a:p>
          <a:p>
            <a:pPr algn="l">
              <a:lnSpc>
                <a:spcPts val="2160"/>
              </a:lnSpc>
            </a:pPr>
            <a:endParaRPr lang="en-US" sz="1800">
              <a:solidFill>
                <a:srgbClr val="FFFFFF"/>
              </a:solidFill>
              <a:latin typeface="DK Lemon Yellow Sun 2"/>
              <a:ea typeface="DK Lemon Yellow Sun 2"/>
              <a:cs typeface="DK Lemon Yellow Sun 2"/>
              <a:sym typeface="DK Lemon Yellow Sun 2"/>
            </a:endParaRPr>
          </a:p>
          <a:p>
            <a:pPr marL="0" lvl="0" indent="0" algn="l">
              <a:lnSpc>
                <a:spcPts val="2160"/>
              </a:lnSpc>
            </a:pPr>
            <a:endParaRPr lang="en-US" sz="1800">
              <a:solidFill>
                <a:srgbClr val="FFFFFF"/>
              </a:solidFill>
              <a:latin typeface="DK Lemon Yellow Sun 2"/>
              <a:ea typeface="DK Lemon Yellow Sun 2"/>
              <a:cs typeface="DK Lemon Yellow Sun 2"/>
              <a:sym typeface="DK Lemon Yellow Sun 2"/>
            </a:endParaRPr>
          </a:p>
        </p:txBody>
      </p:sp>
      <p:sp>
        <p:nvSpPr>
          <p:cNvPr id="7" name="TextBox 7"/>
          <p:cNvSpPr txBox="1"/>
          <p:nvPr/>
        </p:nvSpPr>
        <p:spPr>
          <a:xfrm>
            <a:off x="216640" y="980406"/>
            <a:ext cx="6922384" cy="592478"/>
          </a:xfrm>
          <a:prstGeom prst="rect">
            <a:avLst/>
          </a:prstGeom>
        </p:spPr>
        <p:txBody>
          <a:bodyPr lIns="0" tIns="0" rIns="0" bIns="0" rtlCol="0" anchor="t">
            <a:spAutoFit/>
          </a:bodyPr>
          <a:lstStyle/>
          <a:p>
            <a:pPr algn="just">
              <a:lnSpc>
                <a:spcPts val="1648"/>
              </a:lnSpc>
            </a:pPr>
            <a:r>
              <a:rPr lang="en-US" sz="1198" spc="11">
                <a:solidFill>
                  <a:srgbClr val="000000"/>
                </a:solidFill>
                <a:latin typeface="Montserrat"/>
                <a:ea typeface="Montserrat"/>
                <a:cs typeface="Montserrat"/>
                <a:sym typeface="Montserrat"/>
              </a:rPr>
              <a:t>RETOUR GÉNÉRAL SUR VOTRE PLAN D’ACTION ET DE DÉVELOPPEMENT, ET DESCRIPTION DE SON ÉVALUATION GLOBALE</a:t>
            </a:r>
          </a:p>
          <a:p>
            <a:pPr algn="just">
              <a:lnSpc>
                <a:spcPts val="1648"/>
              </a:lnSpc>
            </a:pPr>
            <a:endParaRPr lang="en-US" sz="1198" spc="11">
              <a:solidFill>
                <a:srgbClr val="000000"/>
              </a:solidFill>
              <a:latin typeface="Montserrat"/>
              <a:ea typeface="Montserrat"/>
              <a:cs typeface="Montserrat"/>
              <a:sym typeface="Montserrat"/>
            </a:endParaRPr>
          </a:p>
        </p:txBody>
      </p:sp>
      <p:sp>
        <p:nvSpPr>
          <p:cNvPr id="8" name="TextBox 8"/>
          <p:cNvSpPr txBox="1"/>
          <p:nvPr/>
        </p:nvSpPr>
        <p:spPr>
          <a:xfrm>
            <a:off x="216640" y="6568249"/>
            <a:ext cx="3225356" cy="276765"/>
          </a:xfrm>
          <a:prstGeom prst="rect">
            <a:avLst/>
          </a:prstGeom>
        </p:spPr>
        <p:txBody>
          <a:bodyPr lIns="0" tIns="0" rIns="0" bIns="0" rtlCol="0" anchor="t">
            <a:spAutoFit/>
          </a:bodyPr>
          <a:lstStyle/>
          <a:p>
            <a:pPr marL="0" lvl="0" indent="0" algn="l">
              <a:lnSpc>
                <a:spcPts val="2214"/>
              </a:lnSpc>
              <a:spcBef>
                <a:spcPct val="0"/>
              </a:spcBef>
            </a:pPr>
            <a:r>
              <a:rPr lang="en-US" sz="1598">
                <a:solidFill>
                  <a:srgbClr val="F7A800"/>
                </a:solidFill>
                <a:latin typeface="DK Lemon Yellow Sun 1"/>
                <a:ea typeface="DK Lemon Yellow Sun 1"/>
                <a:cs typeface="DK Lemon Yellow Sun 1"/>
                <a:sym typeface="DK Lemon Yellow Sun 1"/>
              </a:rPr>
              <a:t>L</a:t>
            </a:r>
            <a:r>
              <a:rPr lang="en-US" sz="1598" u="none" strike="noStrike">
                <a:solidFill>
                  <a:srgbClr val="F7A800"/>
                </a:solidFill>
                <a:latin typeface="DK Lemon Yellow Sun 1"/>
                <a:ea typeface="DK Lemon Yellow Sun 1"/>
                <a:cs typeface="DK Lemon Yellow Sun 1"/>
                <a:sym typeface="DK Lemon Yellow Sun 1"/>
              </a:rPr>
              <a:t>e groupe dans le territoire </a:t>
            </a:r>
          </a:p>
        </p:txBody>
      </p:sp>
      <p:sp>
        <p:nvSpPr>
          <p:cNvPr id="9" name="TextBox 9"/>
          <p:cNvSpPr txBox="1"/>
          <p:nvPr/>
        </p:nvSpPr>
        <p:spPr>
          <a:xfrm>
            <a:off x="7246801" y="9996002"/>
            <a:ext cx="89178" cy="316230"/>
          </a:xfrm>
          <a:prstGeom prst="rect">
            <a:avLst/>
          </a:prstGeom>
        </p:spPr>
        <p:txBody>
          <a:bodyPr lIns="0" tIns="0" rIns="0" bIns="0" rtlCol="0" anchor="t">
            <a:spAutoFit/>
          </a:bodyPr>
          <a:lstStyle/>
          <a:p>
            <a:pPr algn="l">
              <a:lnSpc>
                <a:spcPts val="2520"/>
              </a:lnSpc>
            </a:pPr>
            <a:r>
              <a:rPr lang="en-US" sz="1800">
                <a:solidFill>
                  <a:srgbClr val="000000"/>
                </a:solidFill>
                <a:latin typeface="DK Lemon Yellow Sun 1"/>
                <a:ea typeface="DK Lemon Yellow Sun 1"/>
                <a:cs typeface="DK Lemon Yellow Sun 1"/>
                <a:sym typeface="DK Lemon Yellow Sun 1"/>
              </a:rPr>
              <a:t>9</a:t>
            </a:r>
          </a:p>
        </p:txBody>
      </p:sp>
      <p:sp>
        <p:nvSpPr>
          <p:cNvPr id="10" name="TextBox 10"/>
          <p:cNvSpPr txBox="1"/>
          <p:nvPr/>
        </p:nvSpPr>
        <p:spPr>
          <a:xfrm>
            <a:off x="248439" y="3393995"/>
            <a:ext cx="6598330" cy="200438"/>
          </a:xfrm>
          <a:prstGeom prst="rect">
            <a:avLst/>
          </a:prstGeom>
        </p:spPr>
        <p:txBody>
          <a:bodyPr lIns="0" tIns="0" rIns="0" bIns="0" rtlCol="0" anchor="t">
            <a:spAutoFit/>
          </a:bodyPr>
          <a:lstStyle/>
          <a:p>
            <a:pPr algn="l">
              <a:lnSpc>
                <a:spcPts val="1660"/>
              </a:lnSpc>
            </a:pPr>
            <a:r>
              <a:rPr lang="en-US" sz="1198" b="1" dirty="0">
                <a:latin typeface="Montserrat Bold"/>
                <a:ea typeface="Montserrat Bold"/>
                <a:cs typeface="Montserrat Bold"/>
                <a:sym typeface="Montserrat Bold"/>
              </a:rPr>
              <a:t>Du </a:t>
            </a:r>
            <a:r>
              <a:rPr lang="en-US" sz="1198" b="1" dirty="0" err="1">
                <a:latin typeface="Montserrat Bold"/>
                <a:ea typeface="Montserrat Bold"/>
                <a:cs typeface="Montserrat Bold"/>
                <a:sym typeface="Montserrat Bold"/>
              </a:rPr>
              <a:t>côté</a:t>
            </a:r>
            <a:r>
              <a:rPr lang="en-US" sz="1198" b="1" dirty="0">
                <a:latin typeface="Montserrat Bold"/>
                <a:ea typeface="Montserrat Bold"/>
                <a:cs typeface="Montserrat Bold"/>
                <a:sym typeface="Montserrat Bold"/>
              </a:rPr>
              <a:t> de </a:t>
            </a:r>
            <a:r>
              <a:rPr lang="en-US" sz="1198" b="1" dirty="0" err="1">
                <a:latin typeface="Montserrat Bold"/>
                <a:ea typeface="Montserrat Bold"/>
                <a:cs typeface="Montserrat Bold"/>
                <a:sym typeface="Montserrat Bold"/>
              </a:rPr>
              <a:t>l’activité</a:t>
            </a:r>
            <a:r>
              <a:rPr lang="en-US" sz="1198" b="1" dirty="0">
                <a:latin typeface="Montserrat Bold"/>
                <a:ea typeface="Montserrat Bold"/>
                <a:cs typeface="Montserrat Bold"/>
                <a:sym typeface="Montserrat Bold"/>
              </a:rPr>
              <a:t> et des camps. </a:t>
            </a:r>
          </a:p>
        </p:txBody>
      </p:sp>
      <p:grpSp>
        <p:nvGrpSpPr>
          <p:cNvPr id="11" name="Group 11"/>
          <p:cNvGrpSpPr/>
          <p:nvPr/>
        </p:nvGrpSpPr>
        <p:grpSpPr>
          <a:xfrm>
            <a:off x="216640" y="3778781"/>
            <a:ext cx="3406907" cy="2429509"/>
            <a:chOff x="0" y="0"/>
            <a:chExt cx="1220959" cy="870681"/>
          </a:xfrm>
        </p:grpSpPr>
        <p:sp>
          <p:nvSpPr>
            <p:cNvPr id="12" name="Freeform 12"/>
            <p:cNvSpPr/>
            <p:nvPr/>
          </p:nvSpPr>
          <p:spPr>
            <a:xfrm>
              <a:off x="0" y="0"/>
              <a:ext cx="1220959" cy="870681"/>
            </a:xfrm>
            <a:custGeom>
              <a:avLst/>
              <a:gdLst/>
              <a:ahLst/>
              <a:cxnLst/>
              <a:rect l="l" t="t" r="r" b="b"/>
              <a:pathLst>
                <a:path w="1220959" h="870681">
                  <a:moveTo>
                    <a:pt x="0" y="0"/>
                  </a:moveTo>
                  <a:lnTo>
                    <a:pt x="1220959" y="0"/>
                  </a:lnTo>
                  <a:lnTo>
                    <a:pt x="1220959" y="870681"/>
                  </a:lnTo>
                  <a:lnTo>
                    <a:pt x="0" y="870681"/>
                  </a:lnTo>
                  <a:close/>
                </a:path>
              </a:pathLst>
            </a:custGeom>
            <a:solidFill>
              <a:srgbClr val="F7A800">
                <a:alpha val="9804"/>
              </a:srgbClr>
            </a:solidFill>
          </p:spPr>
        </p:sp>
        <p:sp>
          <p:nvSpPr>
            <p:cNvPr id="13" name="TextBox 13"/>
            <p:cNvSpPr txBox="1"/>
            <p:nvPr/>
          </p:nvSpPr>
          <p:spPr>
            <a:xfrm>
              <a:off x="0" y="-38100"/>
              <a:ext cx="1220959" cy="908781"/>
            </a:xfrm>
            <a:prstGeom prst="rect">
              <a:avLst/>
            </a:prstGeom>
          </p:spPr>
          <p:txBody>
            <a:bodyPr lIns="50800" tIns="50800" rIns="50800" bIns="50800" rtlCol="0" anchor="ctr"/>
            <a:lstStyle/>
            <a:p>
              <a:pPr algn="ctr">
                <a:lnSpc>
                  <a:spcPts val="2239"/>
                </a:lnSpc>
              </a:pPr>
              <a:endParaRPr/>
            </a:p>
          </p:txBody>
        </p:sp>
      </p:grpSp>
      <p:sp>
        <p:nvSpPr>
          <p:cNvPr id="14" name="TextBox 14"/>
          <p:cNvSpPr txBox="1"/>
          <p:nvPr/>
        </p:nvSpPr>
        <p:spPr>
          <a:xfrm>
            <a:off x="216640" y="3035221"/>
            <a:ext cx="3225356" cy="276765"/>
          </a:xfrm>
          <a:prstGeom prst="rect">
            <a:avLst/>
          </a:prstGeom>
        </p:spPr>
        <p:txBody>
          <a:bodyPr lIns="0" tIns="0" rIns="0" bIns="0" rtlCol="0" anchor="t">
            <a:spAutoFit/>
          </a:bodyPr>
          <a:lstStyle/>
          <a:p>
            <a:pPr marL="0" lvl="0" indent="0" algn="l">
              <a:lnSpc>
                <a:spcPts val="2214"/>
              </a:lnSpc>
              <a:spcBef>
                <a:spcPct val="0"/>
              </a:spcBef>
            </a:pPr>
            <a:r>
              <a:rPr lang="en-US" sz="1598">
                <a:solidFill>
                  <a:srgbClr val="F7A800"/>
                </a:solidFill>
                <a:latin typeface="DK Lemon Yellow Sun 1"/>
                <a:ea typeface="DK Lemon Yellow Sun 1"/>
                <a:cs typeface="DK Lemon Yellow Sun 1"/>
                <a:sym typeface="DK Lemon Yellow Sun 1"/>
              </a:rPr>
              <a:t>Les</a:t>
            </a:r>
            <a:r>
              <a:rPr lang="en-US" sz="1598" u="none" strike="noStrike">
                <a:solidFill>
                  <a:srgbClr val="F7A800"/>
                </a:solidFill>
                <a:latin typeface="DK Lemon Yellow Sun 1"/>
                <a:ea typeface="DK Lemon Yellow Sun 1"/>
                <a:cs typeface="DK Lemon Yellow Sun 1"/>
                <a:sym typeface="DK Lemon Yellow Sun 1"/>
              </a:rPr>
              <a:t> enfants et les jeunes : </a:t>
            </a:r>
          </a:p>
        </p:txBody>
      </p:sp>
      <p:sp>
        <p:nvSpPr>
          <p:cNvPr id="15" name="TextBox 15"/>
          <p:cNvSpPr txBox="1"/>
          <p:nvPr/>
        </p:nvSpPr>
        <p:spPr>
          <a:xfrm>
            <a:off x="392759" y="3954283"/>
            <a:ext cx="1969743"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Où en sommes nous ?</a:t>
            </a:r>
          </a:p>
        </p:txBody>
      </p:sp>
      <p:sp>
        <p:nvSpPr>
          <p:cNvPr id="16" name="TextBox 16"/>
          <p:cNvSpPr txBox="1"/>
          <p:nvPr/>
        </p:nvSpPr>
        <p:spPr>
          <a:xfrm>
            <a:off x="392759" y="5041406"/>
            <a:ext cx="1969743"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Nouveaux objectifs</a:t>
            </a:r>
          </a:p>
        </p:txBody>
      </p:sp>
      <p:sp>
        <p:nvSpPr>
          <p:cNvPr id="17" name="TextBox 17"/>
          <p:cNvSpPr txBox="1"/>
          <p:nvPr/>
        </p:nvSpPr>
        <p:spPr>
          <a:xfrm>
            <a:off x="4057915" y="3954283"/>
            <a:ext cx="2486591"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Moyens à mettre en place : </a:t>
            </a:r>
          </a:p>
        </p:txBody>
      </p:sp>
      <p:sp>
        <p:nvSpPr>
          <p:cNvPr id="18" name="TextBox 18"/>
          <p:cNvSpPr txBox="1"/>
          <p:nvPr/>
        </p:nvSpPr>
        <p:spPr>
          <a:xfrm>
            <a:off x="4057915" y="5041406"/>
            <a:ext cx="2486591"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Personnes à mobiliser : </a:t>
            </a:r>
          </a:p>
        </p:txBody>
      </p:sp>
      <p:sp>
        <p:nvSpPr>
          <p:cNvPr id="19" name="TextBox 19"/>
          <p:cNvSpPr txBox="1"/>
          <p:nvPr/>
        </p:nvSpPr>
        <p:spPr>
          <a:xfrm>
            <a:off x="392759" y="5218325"/>
            <a:ext cx="3062282" cy="162271"/>
          </a:xfrm>
          <a:prstGeom prst="rect">
            <a:avLst/>
          </a:prstGeom>
        </p:spPr>
        <p:txBody>
          <a:bodyPr lIns="0" tIns="0" rIns="0" bIns="0" rtlCol="0" anchor="t">
            <a:spAutoFit/>
          </a:bodyPr>
          <a:lstStyle/>
          <a:p>
            <a:pPr algn="l">
              <a:lnSpc>
                <a:spcPts val="1325"/>
              </a:lnSpc>
            </a:pPr>
            <a:r>
              <a:rPr lang="en-US" sz="981" spc="58">
                <a:solidFill>
                  <a:srgbClr val="000000"/>
                </a:solidFill>
                <a:latin typeface="Montserrat"/>
                <a:ea typeface="Montserrat"/>
                <a:cs typeface="Montserrat"/>
                <a:sym typeface="Montserrat"/>
              </a:rPr>
              <a:t>NOTEZ ICI VOS NOUVEAUX OBJECTIFS </a:t>
            </a:r>
          </a:p>
        </p:txBody>
      </p:sp>
      <p:sp>
        <p:nvSpPr>
          <p:cNvPr id="20" name="TextBox 20"/>
          <p:cNvSpPr txBox="1"/>
          <p:nvPr/>
        </p:nvSpPr>
        <p:spPr>
          <a:xfrm>
            <a:off x="4057915" y="4102873"/>
            <a:ext cx="3062282" cy="486121"/>
          </a:xfrm>
          <a:prstGeom prst="rect">
            <a:avLst/>
          </a:prstGeom>
        </p:spPr>
        <p:txBody>
          <a:bodyPr lIns="0" tIns="0" rIns="0" bIns="0" rtlCol="0" anchor="t">
            <a:spAutoFit/>
          </a:bodyPr>
          <a:lstStyle/>
          <a:p>
            <a:pPr marL="0" lvl="0" indent="0" algn="l">
              <a:lnSpc>
                <a:spcPts val="1325"/>
              </a:lnSpc>
              <a:spcBef>
                <a:spcPct val="0"/>
              </a:spcBef>
            </a:pPr>
            <a:r>
              <a:rPr lang="en-US" sz="981" spc="58">
                <a:solidFill>
                  <a:srgbClr val="000000"/>
                </a:solidFill>
                <a:latin typeface="Montserrat"/>
                <a:ea typeface="Montserrat"/>
                <a:cs typeface="Montserrat"/>
                <a:sym typeface="Montserrat"/>
              </a:rPr>
              <a:t>NOTEZ ICI LES MOYENS QUE VOUS ALLEZ MOBILISER POUR ATTEINDRE CES NOUVEAUX OBJECTIFS.</a:t>
            </a:r>
          </a:p>
        </p:txBody>
      </p:sp>
      <p:sp>
        <p:nvSpPr>
          <p:cNvPr id="21" name="TextBox 21"/>
          <p:cNvSpPr txBox="1"/>
          <p:nvPr/>
        </p:nvSpPr>
        <p:spPr>
          <a:xfrm>
            <a:off x="4076741" y="5218325"/>
            <a:ext cx="3062282" cy="494678"/>
          </a:xfrm>
          <a:prstGeom prst="rect">
            <a:avLst/>
          </a:prstGeom>
        </p:spPr>
        <p:txBody>
          <a:bodyPr lIns="0" tIns="0" rIns="0" bIns="0" rtlCol="0" anchor="t">
            <a:spAutoFit/>
          </a:bodyPr>
          <a:lstStyle/>
          <a:p>
            <a:pPr marL="0" lvl="0" indent="0" algn="l">
              <a:lnSpc>
                <a:spcPts val="1325"/>
              </a:lnSpc>
              <a:spcBef>
                <a:spcPct val="0"/>
              </a:spcBef>
            </a:pPr>
            <a:r>
              <a:rPr lang="en-US" sz="981" spc="58">
                <a:solidFill>
                  <a:srgbClr val="000000"/>
                </a:solidFill>
                <a:latin typeface="Montserrat"/>
                <a:ea typeface="Montserrat"/>
                <a:cs typeface="Montserrat"/>
                <a:sym typeface="Montserrat"/>
              </a:rPr>
              <a:t>NOTEZ ICI LES PERSONNES À MOBILISER POUR ATTEINDRE CES NOUVEAUX OBJECTIFS.</a:t>
            </a:r>
          </a:p>
        </p:txBody>
      </p:sp>
      <p:sp>
        <p:nvSpPr>
          <p:cNvPr id="22" name="TextBox 22"/>
          <p:cNvSpPr txBox="1"/>
          <p:nvPr/>
        </p:nvSpPr>
        <p:spPr>
          <a:xfrm>
            <a:off x="379713" y="4143073"/>
            <a:ext cx="3062282" cy="324196"/>
          </a:xfrm>
          <a:prstGeom prst="rect">
            <a:avLst/>
          </a:prstGeom>
        </p:spPr>
        <p:txBody>
          <a:bodyPr lIns="0" tIns="0" rIns="0" bIns="0" rtlCol="0" anchor="t">
            <a:spAutoFit/>
          </a:bodyPr>
          <a:lstStyle/>
          <a:p>
            <a:pPr algn="l">
              <a:lnSpc>
                <a:spcPts val="1325"/>
              </a:lnSpc>
            </a:pPr>
            <a:r>
              <a:rPr lang="en-US" sz="981" spc="58">
                <a:solidFill>
                  <a:srgbClr val="000000"/>
                </a:solidFill>
                <a:latin typeface="Montserrat"/>
                <a:ea typeface="Montserrat"/>
                <a:cs typeface="Montserrat"/>
                <a:sym typeface="Montserrat"/>
              </a:rPr>
              <a:t>DÉCRIVEZ ICI UN PETIT ÉTAT DES LIEUX DE VOTRE STRUCTURE ET DE VOS ACTIONS</a:t>
            </a:r>
          </a:p>
        </p:txBody>
      </p:sp>
      <p:grpSp>
        <p:nvGrpSpPr>
          <p:cNvPr id="23" name="Group 23"/>
          <p:cNvGrpSpPr/>
          <p:nvPr/>
        </p:nvGrpSpPr>
        <p:grpSpPr>
          <a:xfrm>
            <a:off x="198085" y="7365586"/>
            <a:ext cx="3406907" cy="2429509"/>
            <a:chOff x="0" y="0"/>
            <a:chExt cx="1220959" cy="870681"/>
          </a:xfrm>
        </p:grpSpPr>
        <p:sp>
          <p:nvSpPr>
            <p:cNvPr id="24" name="Freeform 24"/>
            <p:cNvSpPr/>
            <p:nvPr/>
          </p:nvSpPr>
          <p:spPr>
            <a:xfrm>
              <a:off x="0" y="0"/>
              <a:ext cx="1220959" cy="870681"/>
            </a:xfrm>
            <a:custGeom>
              <a:avLst/>
              <a:gdLst/>
              <a:ahLst/>
              <a:cxnLst/>
              <a:rect l="l" t="t" r="r" b="b"/>
              <a:pathLst>
                <a:path w="1220959" h="870681">
                  <a:moveTo>
                    <a:pt x="0" y="0"/>
                  </a:moveTo>
                  <a:lnTo>
                    <a:pt x="1220959" y="0"/>
                  </a:lnTo>
                  <a:lnTo>
                    <a:pt x="1220959" y="870681"/>
                  </a:lnTo>
                  <a:lnTo>
                    <a:pt x="0" y="870681"/>
                  </a:lnTo>
                  <a:close/>
                </a:path>
              </a:pathLst>
            </a:custGeom>
            <a:solidFill>
              <a:srgbClr val="F7A800">
                <a:alpha val="9804"/>
              </a:srgbClr>
            </a:solidFill>
          </p:spPr>
        </p:sp>
        <p:sp>
          <p:nvSpPr>
            <p:cNvPr id="25" name="TextBox 25"/>
            <p:cNvSpPr txBox="1"/>
            <p:nvPr/>
          </p:nvSpPr>
          <p:spPr>
            <a:xfrm>
              <a:off x="0" y="-38100"/>
              <a:ext cx="1220959" cy="908781"/>
            </a:xfrm>
            <a:prstGeom prst="rect">
              <a:avLst/>
            </a:prstGeom>
          </p:spPr>
          <p:txBody>
            <a:bodyPr lIns="50800" tIns="50800" rIns="50800" bIns="50800" rtlCol="0" anchor="ctr"/>
            <a:lstStyle/>
            <a:p>
              <a:pPr algn="ctr">
                <a:lnSpc>
                  <a:spcPts val="2239"/>
                </a:lnSpc>
              </a:pPr>
              <a:endParaRPr/>
            </a:p>
          </p:txBody>
        </p:sp>
      </p:grpSp>
      <p:sp>
        <p:nvSpPr>
          <p:cNvPr id="26" name="TextBox 26"/>
          <p:cNvSpPr txBox="1"/>
          <p:nvPr/>
        </p:nvSpPr>
        <p:spPr>
          <a:xfrm>
            <a:off x="374205" y="7541088"/>
            <a:ext cx="1969743"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Où en sommes nous ?</a:t>
            </a:r>
          </a:p>
        </p:txBody>
      </p:sp>
      <p:sp>
        <p:nvSpPr>
          <p:cNvPr id="27" name="TextBox 27"/>
          <p:cNvSpPr txBox="1"/>
          <p:nvPr/>
        </p:nvSpPr>
        <p:spPr>
          <a:xfrm>
            <a:off x="374205" y="8628211"/>
            <a:ext cx="1969743"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Nouveaux objectifs</a:t>
            </a:r>
          </a:p>
        </p:txBody>
      </p:sp>
      <p:sp>
        <p:nvSpPr>
          <p:cNvPr id="28" name="TextBox 28"/>
          <p:cNvSpPr txBox="1"/>
          <p:nvPr/>
        </p:nvSpPr>
        <p:spPr>
          <a:xfrm>
            <a:off x="4039361" y="7541088"/>
            <a:ext cx="2486591"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Moyens à mettre en place : </a:t>
            </a:r>
          </a:p>
        </p:txBody>
      </p:sp>
      <p:sp>
        <p:nvSpPr>
          <p:cNvPr id="29" name="TextBox 29"/>
          <p:cNvSpPr txBox="1"/>
          <p:nvPr/>
        </p:nvSpPr>
        <p:spPr>
          <a:xfrm>
            <a:off x="4039361" y="8628211"/>
            <a:ext cx="2486591"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Personnes à mobiliser : </a:t>
            </a:r>
          </a:p>
        </p:txBody>
      </p:sp>
      <p:sp>
        <p:nvSpPr>
          <p:cNvPr id="30" name="TextBox 30"/>
          <p:cNvSpPr txBox="1"/>
          <p:nvPr/>
        </p:nvSpPr>
        <p:spPr>
          <a:xfrm>
            <a:off x="374205" y="8805130"/>
            <a:ext cx="3062282" cy="162271"/>
          </a:xfrm>
          <a:prstGeom prst="rect">
            <a:avLst/>
          </a:prstGeom>
        </p:spPr>
        <p:txBody>
          <a:bodyPr lIns="0" tIns="0" rIns="0" bIns="0" rtlCol="0" anchor="t">
            <a:spAutoFit/>
          </a:bodyPr>
          <a:lstStyle/>
          <a:p>
            <a:pPr algn="l">
              <a:lnSpc>
                <a:spcPts val="1325"/>
              </a:lnSpc>
            </a:pPr>
            <a:r>
              <a:rPr lang="en-US" sz="981" spc="58">
                <a:solidFill>
                  <a:srgbClr val="000000"/>
                </a:solidFill>
                <a:latin typeface="Montserrat"/>
                <a:ea typeface="Montserrat"/>
                <a:cs typeface="Montserrat"/>
                <a:sym typeface="Montserrat"/>
              </a:rPr>
              <a:t>NOTEZ ICI VOS NOUVEAUX OBJECTIFS </a:t>
            </a:r>
          </a:p>
        </p:txBody>
      </p:sp>
      <p:sp>
        <p:nvSpPr>
          <p:cNvPr id="31" name="TextBox 31"/>
          <p:cNvSpPr txBox="1"/>
          <p:nvPr/>
        </p:nvSpPr>
        <p:spPr>
          <a:xfrm>
            <a:off x="4039361" y="7689678"/>
            <a:ext cx="3062282" cy="486121"/>
          </a:xfrm>
          <a:prstGeom prst="rect">
            <a:avLst/>
          </a:prstGeom>
        </p:spPr>
        <p:txBody>
          <a:bodyPr lIns="0" tIns="0" rIns="0" bIns="0" rtlCol="0" anchor="t">
            <a:spAutoFit/>
          </a:bodyPr>
          <a:lstStyle/>
          <a:p>
            <a:pPr marL="0" lvl="0" indent="0" algn="l">
              <a:lnSpc>
                <a:spcPts val="1325"/>
              </a:lnSpc>
              <a:spcBef>
                <a:spcPct val="0"/>
              </a:spcBef>
            </a:pPr>
            <a:r>
              <a:rPr lang="en-US" sz="981" spc="58">
                <a:solidFill>
                  <a:srgbClr val="000000"/>
                </a:solidFill>
                <a:latin typeface="Montserrat"/>
                <a:ea typeface="Montserrat"/>
                <a:cs typeface="Montserrat"/>
                <a:sym typeface="Montserrat"/>
              </a:rPr>
              <a:t>NOTEZ ICI LES MOYENS QUE VOUS ALLEZ MOBILISER POUR ATTEINDRE CES NOUVEAUX OBJECTIFS.</a:t>
            </a:r>
          </a:p>
        </p:txBody>
      </p:sp>
      <p:sp>
        <p:nvSpPr>
          <p:cNvPr id="32" name="TextBox 32"/>
          <p:cNvSpPr txBox="1"/>
          <p:nvPr/>
        </p:nvSpPr>
        <p:spPr>
          <a:xfrm>
            <a:off x="4058187" y="8805130"/>
            <a:ext cx="3062282" cy="494678"/>
          </a:xfrm>
          <a:prstGeom prst="rect">
            <a:avLst/>
          </a:prstGeom>
        </p:spPr>
        <p:txBody>
          <a:bodyPr lIns="0" tIns="0" rIns="0" bIns="0" rtlCol="0" anchor="t">
            <a:spAutoFit/>
          </a:bodyPr>
          <a:lstStyle/>
          <a:p>
            <a:pPr marL="0" lvl="0" indent="0" algn="l">
              <a:lnSpc>
                <a:spcPts val="1325"/>
              </a:lnSpc>
              <a:spcBef>
                <a:spcPct val="0"/>
              </a:spcBef>
            </a:pPr>
            <a:r>
              <a:rPr lang="en-US" sz="981" spc="58">
                <a:solidFill>
                  <a:srgbClr val="000000"/>
                </a:solidFill>
                <a:latin typeface="Montserrat"/>
                <a:ea typeface="Montserrat"/>
                <a:cs typeface="Montserrat"/>
                <a:sym typeface="Montserrat"/>
              </a:rPr>
              <a:t>NOTEZ ICI LES PERSONNES À MOBILISER POUR ATTEINDRE CES NOUVEAUX OBJECTIFS.</a:t>
            </a:r>
          </a:p>
        </p:txBody>
      </p:sp>
      <p:sp>
        <p:nvSpPr>
          <p:cNvPr id="33" name="TextBox 33"/>
          <p:cNvSpPr txBox="1"/>
          <p:nvPr/>
        </p:nvSpPr>
        <p:spPr>
          <a:xfrm>
            <a:off x="361159" y="7729878"/>
            <a:ext cx="3062282" cy="324196"/>
          </a:xfrm>
          <a:prstGeom prst="rect">
            <a:avLst/>
          </a:prstGeom>
        </p:spPr>
        <p:txBody>
          <a:bodyPr lIns="0" tIns="0" rIns="0" bIns="0" rtlCol="0" anchor="t">
            <a:spAutoFit/>
          </a:bodyPr>
          <a:lstStyle/>
          <a:p>
            <a:pPr algn="l">
              <a:lnSpc>
                <a:spcPts val="1325"/>
              </a:lnSpc>
            </a:pPr>
            <a:r>
              <a:rPr lang="en-US" sz="981" spc="58">
                <a:solidFill>
                  <a:srgbClr val="000000"/>
                </a:solidFill>
                <a:latin typeface="Montserrat"/>
                <a:ea typeface="Montserrat"/>
                <a:cs typeface="Montserrat"/>
                <a:sym typeface="Montserrat"/>
              </a:rPr>
              <a:t>DÉCRIVEZ ICI UN PETIT ÉTAT DES LIEUX DE VOTRE STRUCTURE ET DE VOS ACTIONS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2050" y="298811"/>
            <a:ext cx="4322050" cy="457189"/>
            <a:chOff x="0" y="0"/>
            <a:chExt cx="1548925" cy="163846"/>
          </a:xfrm>
        </p:grpSpPr>
        <p:sp>
          <p:nvSpPr>
            <p:cNvPr id="3" name="Freeform 3"/>
            <p:cNvSpPr/>
            <p:nvPr/>
          </p:nvSpPr>
          <p:spPr>
            <a:xfrm>
              <a:off x="0" y="0"/>
              <a:ext cx="1548925" cy="163846"/>
            </a:xfrm>
            <a:custGeom>
              <a:avLst/>
              <a:gdLst/>
              <a:ahLst/>
              <a:cxnLst/>
              <a:rect l="l" t="t" r="r" b="b"/>
              <a:pathLst>
                <a:path w="1548925" h="163846">
                  <a:moveTo>
                    <a:pt x="0" y="0"/>
                  </a:moveTo>
                  <a:lnTo>
                    <a:pt x="1548925" y="0"/>
                  </a:lnTo>
                  <a:lnTo>
                    <a:pt x="1548925" y="163846"/>
                  </a:lnTo>
                  <a:lnTo>
                    <a:pt x="0" y="163846"/>
                  </a:lnTo>
                  <a:close/>
                </a:path>
              </a:pathLst>
            </a:custGeom>
            <a:solidFill>
              <a:srgbClr val="BC1220"/>
            </a:solidFill>
          </p:spPr>
        </p:sp>
        <p:sp>
          <p:nvSpPr>
            <p:cNvPr id="4" name="TextBox 4"/>
            <p:cNvSpPr txBox="1"/>
            <p:nvPr/>
          </p:nvSpPr>
          <p:spPr>
            <a:xfrm>
              <a:off x="0" y="-47625"/>
              <a:ext cx="1548925" cy="211471"/>
            </a:xfrm>
            <a:prstGeom prst="rect">
              <a:avLst/>
            </a:prstGeom>
          </p:spPr>
          <p:txBody>
            <a:bodyPr lIns="50800" tIns="50800" rIns="50800" bIns="50800" rtlCol="0" anchor="ctr"/>
            <a:lstStyle/>
            <a:p>
              <a:pPr algn="ctr">
                <a:lnSpc>
                  <a:spcPts val="2308"/>
                </a:lnSpc>
              </a:pPr>
              <a:endParaRPr/>
            </a:p>
          </p:txBody>
        </p:sp>
      </p:grpSp>
      <p:sp>
        <p:nvSpPr>
          <p:cNvPr id="5" name="TextBox 5"/>
          <p:cNvSpPr txBox="1"/>
          <p:nvPr/>
        </p:nvSpPr>
        <p:spPr>
          <a:xfrm>
            <a:off x="248439" y="7409705"/>
            <a:ext cx="6598330" cy="409988"/>
          </a:xfrm>
          <a:prstGeom prst="rect">
            <a:avLst/>
          </a:prstGeom>
        </p:spPr>
        <p:txBody>
          <a:bodyPr lIns="0" tIns="0" rIns="0" bIns="0" rtlCol="0" anchor="t">
            <a:spAutoFit/>
          </a:bodyPr>
          <a:lstStyle/>
          <a:p>
            <a:pPr algn="l">
              <a:lnSpc>
                <a:spcPts val="1660"/>
              </a:lnSpc>
            </a:pPr>
            <a:r>
              <a:rPr lang="en-US" sz="1198" b="1">
                <a:solidFill>
                  <a:srgbClr val="FFFFFF"/>
                </a:solidFill>
                <a:latin typeface="Montserrat Bold"/>
                <a:ea typeface="Montserrat Bold"/>
                <a:cs typeface="Montserrat Bold"/>
                <a:sym typeface="Montserrat Bold"/>
              </a:rPr>
              <a:t>Développer la place de tout-es les jeunes dans l’association et dans la société</a:t>
            </a:r>
          </a:p>
          <a:p>
            <a:pPr algn="l">
              <a:lnSpc>
                <a:spcPts val="1660"/>
              </a:lnSpc>
            </a:pPr>
            <a:endParaRPr lang="en-US" sz="1198" b="1">
              <a:solidFill>
                <a:srgbClr val="FFFFFF"/>
              </a:solidFill>
              <a:latin typeface="Montserrat Bold"/>
              <a:ea typeface="Montserrat Bold"/>
              <a:cs typeface="Montserrat Bold"/>
              <a:sym typeface="Montserrat Bold"/>
            </a:endParaRPr>
          </a:p>
        </p:txBody>
      </p:sp>
      <p:grpSp>
        <p:nvGrpSpPr>
          <p:cNvPr id="6" name="Group 6"/>
          <p:cNvGrpSpPr/>
          <p:nvPr/>
        </p:nvGrpSpPr>
        <p:grpSpPr>
          <a:xfrm>
            <a:off x="216640" y="7794491"/>
            <a:ext cx="3406907" cy="2429509"/>
            <a:chOff x="0" y="0"/>
            <a:chExt cx="1220959" cy="870681"/>
          </a:xfrm>
        </p:grpSpPr>
        <p:sp>
          <p:nvSpPr>
            <p:cNvPr id="7" name="Freeform 7"/>
            <p:cNvSpPr/>
            <p:nvPr/>
          </p:nvSpPr>
          <p:spPr>
            <a:xfrm>
              <a:off x="0" y="0"/>
              <a:ext cx="1220959" cy="870681"/>
            </a:xfrm>
            <a:custGeom>
              <a:avLst/>
              <a:gdLst/>
              <a:ahLst/>
              <a:cxnLst/>
              <a:rect l="l" t="t" r="r" b="b"/>
              <a:pathLst>
                <a:path w="1220959" h="870681">
                  <a:moveTo>
                    <a:pt x="0" y="0"/>
                  </a:moveTo>
                  <a:lnTo>
                    <a:pt x="1220959" y="0"/>
                  </a:lnTo>
                  <a:lnTo>
                    <a:pt x="1220959" y="870681"/>
                  </a:lnTo>
                  <a:lnTo>
                    <a:pt x="0" y="870681"/>
                  </a:lnTo>
                  <a:close/>
                </a:path>
              </a:pathLst>
            </a:custGeom>
            <a:solidFill>
              <a:srgbClr val="F7A800">
                <a:alpha val="9804"/>
              </a:srgbClr>
            </a:solidFill>
          </p:spPr>
        </p:sp>
        <p:sp>
          <p:nvSpPr>
            <p:cNvPr id="8" name="TextBox 8"/>
            <p:cNvSpPr txBox="1"/>
            <p:nvPr/>
          </p:nvSpPr>
          <p:spPr>
            <a:xfrm>
              <a:off x="0" y="-38100"/>
              <a:ext cx="1220959" cy="908781"/>
            </a:xfrm>
            <a:prstGeom prst="rect">
              <a:avLst/>
            </a:prstGeom>
          </p:spPr>
          <p:txBody>
            <a:bodyPr lIns="50800" tIns="50800" rIns="50800" bIns="50800" rtlCol="0" anchor="ctr"/>
            <a:lstStyle/>
            <a:p>
              <a:pPr algn="ctr">
                <a:lnSpc>
                  <a:spcPts val="2239"/>
                </a:lnSpc>
              </a:pPr>
              <a:endParaRPr/>
            </a:p>
          </p:txBody>
        </p:sp>
      </p:grpSp>
      <p:pic>
        <p:nvPicPr>
          <p:cNvPr id="9" name="Picture 9"/>
          <p:cNvPicPr>
            <a:picLocks noChangeAspect="1"/>
          </p:cNvPicPr>
          <p:nvPr/>
        </p:nvPicPr>
        <p:blipFill>
          <a:blip r:embed="rId2"/>
          <a:stretch>
            <a:fillRect/>
          </a:stretch>
        </p:blipFill>
        <p:spPr>
          <a:xfrm>
            <a:off x="5903851" y="5072095"/>
            <a:ext cx="1281312" cy="1281312"/>
          </a:xfrm>
          <a:prstGeom prst="rect">
            <a:avLst/>
          </a:prstGeom>
        </p:spPr>
      </p:pic>
      <p:sp>
        <p:nvSpPr>
          <p:cNvPr id="10" name="Freeform 10"/>
          <p:cNvSpPr/>
          <p:nvPr/>
        </p:nvSpPr>
        <p:spPr>
          <a:xfrm>
            <a:off x="5124325" y="5178871"/>
            <a:ext cx="709363" cy="490906"/>
          </a:xfrm>
          <a:custGeom>
            <a:avLst/>
            <a:gdLst/>
            <a:ahLst/>
            <a:cxnLst/>
            <a:rect l="l" t="t" r="r" b="b"/>
            <a:pathLst>
              <a:path w="709363" h="490906">
                <a:moveTo>
                  <a:pt x="0" y="0"/>
                </a:moveTo>
                <a:lnTo>
                  <a:pt x="709363" y="0"/>
                </a:lnTo>
                <a:lnTo>
                  <a:pt x="709363" y="490905"/>
                </a:lnTo>
                <a:lnTo>
                  <a:pt x="0" y="4909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392759" y="384531"/>
            <a:ext cx="6309691" cy="542925"/>
          </a:xfrm>
          <a:prstGeom prst="rect">
            <a:avLst/>
          </a:prstGeom>
        </p:spPr>
        <p:txBody>
          <a:bodyPr lIns="0" tIns="0" rIns="0" bIns="0" rtlCol="0" anchor="t">
            <a:spAutoFit/>
          </a:bodyPr>
          <a:lstStyle/>
          <a:p>
            <a:pPr algn="l">
              <a:lnSpc>
                <a:spcPts val="2160"/>
              </a:lnSpc>
            </a:pPr>
            <a:r>
              <a:rPr lang="en-US" sz="1800">
                <a:solidFill>
                  <a:srgbClr val="FFFFFF"/>
                </a:solidFill>
                <a:latin typeface="DK Lemon Yellow Sun 2"/>
                <a:ea typeface="DK Lemon Yellow Sun 2"/>
                <a:cs typeface="DK Lemon Yellow Sun 2"/>
                <a:sym typeface="DK Lemon Yellow Sun 2"/>
              </a:rPr>
              <a:t>LES ORIENTATIONS ASSOCIATIVES 2025-29</a:t>
            </a:r>
          </a:p>
          <a:p>
            <a:pPr marL="0" lvl="0" indent="0" algn="l">
              <a:lnSpc>
                <a:spcPts val="2160"/>
              </a:lnSpc>
            </a:pPr>
            <a:endParaRPr lang="en-US" sz="1800">
              <a:solidFill>
                <a:srgbClr val="FFFFFF"/>
              </a:solidFill>
              <a:latin typeface="DK Lemon Yellow Sun 2"/>
              <a:ea typeface="DK Lemon Yellow Sun 2"/>
              <a:cs typeface="DK Lemon Yellow Sun 2"/>
              <a:sym typeface="DK Lemon Yellow Sun 2"/>
            </a:endParaRPr>
          </a:p>
        </p:txBody>
      </p:sp>
      <p:sp>
        <p:nvSpPr>
          <p:cNvPr id="12" name="TextBox 12"/>
          <p:cNvSpPr txBox="1"/>
          <p:nvPr/>
        </p:nvSpPr>
        <p:spPr>
          <a:xfrm>
            <a:off x="216640" y="980406"/>
            <a:ext cx="6922384" cy="1392578"/>
          </a:xfrm>
          <a:prstGeom prst="rect">
            <a:avLst/>
          </a:prstGeom>
        </p:spPr>
        <p:txBody>
          <a:bodyPr lIns="0" tIns="0" rIns="0" bIns="0" rtlCol="0" anchor="t">
            <a:spAutoFit/>
          </a:bodyPr>
          <a:lstStyle/>
          <a:p>
            <a:pPr algn="just">
              <a:lnSpc>
                <a:spcPts val="1648"/>
              </a:lnSpc>
            </a:pPr>
            <a:r>
              <a:rPr lang="en-US" sz="1198" spc="11">
                <a:solidFill>
                  <a:srgbClr val="000000"/>
                </a:solidFill>
                <a:latin typeface="Montserrat"/>
                <a:ea typeface="Montserrat"/>
                <a:cs typeface="Montserrat"/>
                <a:sym typeface="Montserrat"/>
              </a:rPr>
              <a:t>Les Orientations Associatives (OA) permettent de privilégier la mise en œuvre d’un ou plusieurs points spécifiques du Projet Educatif de l’association sur une période donnée. Elles indiquent les axes de travail prioritaires pour une durée limitée. Cela permet de coordonner les moyens de l’association autour de ces priorités et besoins repérés. Ces nouvelles orientations donneront lieu à des plans d’actions déclinés par chaque échelon sur les 4 prochaines années (2025-2029). </a:t>
            </a:r>
          </a:p>
          <a:p>
            <a:pPr algn="just">
              <a:lnSpc>
                <a:spcPts val="1648"/>
              </a:lnSpc>
            </a:pPr>
            <a:endParaRPr lang="en-US" sz="1198" spc="11">
              <a:solidFill>
                <a:srgbClr val="000000"/>
              </a:solidFill>
              <a:latin typeface="Montserrat"/>
              <a:ea typeface="Montserrat"/>
              <a:cs typeface="Montserrat"/>
              <a:sym typeface="Montserrat"/>
            </a:endParaRPr>
          </a:p>
        </p:txBody>
      </p:sp>
      <p:sp>
        <p:nvSpPr>
          <p:cNvPr id="13" name="TextBox 13"/>
          <p:cNvSpPr txBox="1"/>
          <p:nvPr/>
        </p:nvSpPr>
        <p:spPr>
          <a:xfrm>
            <a:off x="216640" y="2635873"/>
            <a:ext cx="6922384" cy="1624965"/>
          </a:xfrm>
          <a:prstGeom prst="rect">
            <a:avLst/>
          </a:prstGeom>
        </p:spPr>
        <p:txBody>
          <a:bodyPr lIns="0" tIns="0" rIns="0" bIns="0" rtlCol="0" anchor="t">
            <a:spAutoFit/>
          </a:bodyPr>
          <a:lstStyle/>
          <a:p>
            <a:pPr algn="just">
              <a:lnSpc>
                <a:spcPts val="1320"/>
              </a:lnSpc>
              <a:spcBef>
                <a:spcPct val="0"/>
              </a:spcBef>
            </a:pPr>
            <a:r>
              <a:rPr lang="en-US" sz="1200">
                <a:solidFill>
                  <a:srgbClr val="000000"/>
                </a:solidFill>
                <a:latin typeface="Montserrat"/>
                <a:ea typeface="Montserrat"/>
                <a:cs typeface="Montserrat"/>
                <a:sym typeface="Montserrat"/>
              </a:rPr>
              <a:t>Des volontés fortes ont émergé du Comité Directeur lors de la construction de ces Orientations Associatives. L’ensemble constitué par ces orientations s’inscrit dans ces intentions de politique associative : </a:t>
            </a:r>
          </a:p>
          <a:p>
            <a:pPr marL="259080" lvl="1" indent="-129540" algn="just">
              <a:lnSpc>
                <a:spcPts val="1320"/>
              </a:lnSpc>
              <a:buFont typeface="Arial"/>
              <a:buChar char="•"/>
            </a:pPr>
            <a:r>
              <a:rPr lang="en-US" sz="1200">
                <a:solidFill>
                  <a:srgbClr val="000000"/>
                </a:solidFill>
                <a:latin typeface="Montserrat"/>
                <a:ea typeface="Montserrat"/>
                <a:cs typeface="Montserrat"/>
                <a:sym typeface="Montserrat"/>
              </a:rPr>
              <a:t>Vivre du commun et fédérer l’association autour des 4 orientations </a:t>
            </a:r>
          </a:p>
          <a:p>
            <a:pPr marL="259080" lvl="1" indent="-129540" algn="just">
              <a:lnSpc>
                <a:spcPts val="1320"/>
              </a:lnSpc>
              <a:buFont typeface="Arial"/>
              <a:buChar char="•"/>
            </a:pPr>
            <a:r>
              <a:rPr lang="en-US" sz="1200">
                <a:solidFill>
                  <a:srgbClr val="000000"/>
                </a:solidFill>
                <a:latin typeface="Montserrat"/>
                <a:ea typeface="Montserrat"/>
                <a:cs typeface="Montserrat"/>
                <a:sym typeface="Montserrat"/>
              </a:rPr>
              <a:t>Garantir une cohérence de fonctionnement et de projet entre les différents échelons de l’association </a:t>
            </a:r>
          </a:p>
          <a:p>
            <a:pPr marL="259080" lvl="1" indent="-129540" algn="just">
              <a:lnSpc>
                <a:spcPts val="1320"/>
              </a:lnSpc>
              <a:buFont typeface="Arial"/>
              <a:buChar char="•"/>
            </a:pPr>
            <a:r>
              <a:rPr lang="en-US" sz="1200">
                <a:solidFill>
                  <a:srgbClr val="000000"/>
                </a:solidFill>
                <a:latin typeface="Montserrat"/>
                <a:ea typeface="Montserrat"/>
                <a:cs typeface="Montserrat"/>
                <a:sym typeface="Montserrat"/>
              </a:rPr>
              <a:t>Assurer de la transversalité pour sortir du fonctionnement en silos et créer davantage de liens entre les différents secteurs </a:t>
            </a:r>
          </a:p>
          <a:p>
            <a:pPr marL="259080" lvl="1" indent="-129540" algn="just">
              <a:lnSpc>
                <a:spcPts val="1320"/>
              </a:lnSpc>
              <a:buFont typeface="Arial"/>
              <a:buChar char="•"/>
            </a:pPr>
            <a:r>
              <a:rPr lang="en-US" sz="1200">
                <a:solidFill>
                  <a:srgbClr val="000000"/>
                </a:solidFill>
                <a:latin typeface="Montserrat"/>
                <a:ea typeface="Montserrat"/>
                <a:cs typeface="Montserrat"/>
                <a:sym typeface="Montserrat"/>
              </a:rPr>
              <a:t>Prendre le temps et sortir de l’urgence, par la construction de visions stratégiques à moyen et long terme </a:t>
            </a:r>
          </a:p>
        </p:txBody>
      </p:sp>
      <p:sp>
        <p:nvSpPr>
          <p:cNvPr id="14" name="TextBox 14"/>
          <p:cNvSpPr txBox="1"/>
          <p:nvPr/>
        </p:nvSpPr>
        <p:spPr>
          <a:xfrm>
            <a:off x="216640" y="2382508"/>
            <a:ext cx="3238401" cy="166712"/>
          </a:xfrm>
          <a:prstGeom prst="rect">
            <a:avLst/>
          </a:prstGeom>
        </p:spPr>
        <p:txBody>
          <a:bodyPr wrap="square" lIns="0" tIns="0" rIns="0" bIns="0" rtlCol="0" anchor="t">
            <a:spAutoFit/>
          </a:bodyPr>
          <a:lstStyle/>
          <a:p>
            <a:pPr algn="ctr">
              <a:lnSpc>
                <a:spcPts val="1320"/>
              </a:lnSpc>
              <a:spcBef>
                <a:spcPct val="0"/>
              </a:spcBef>
            </a:pPr>
            <a:r>
              <a:rPr lang="en-US" sz="1200" b="1" dirty="0">
                <a:solidFill>
                  <a:srgbClr val="BC1220"/>
                </a:solidFill>
                <a:latin typeface="Montserrat Bold"/>
                <a:ea typeface="Montserrat Bold"/>
                <a:cs typeface="Montserrat Bold"/>
                <a:sym typeface="Montserrat Bold"/>
              </a:rPr>
              <a:t>Intentions pour la politique associative</a:t>
            </a:r>
          </a:p>
        </p:txBody>
      </p:sp>
      <p:sp>
        <p:nvSpPr>
          <p:cNvPr id="15" name="TextBox 15"/>
          <p:cNvSpPr txBox="1"/>
          <p:nvPr/>
        </p:nvSpPr>
        <p:spPr>
          <a:xfrm>
            <a:off x="216640" y="7050931"/>
            <a:ext cx="3225356" cy="276765"/>
          </a:xfrm>
          <a:prstGeom prst="rect">
            <a:avLst/>
          </a:prstGeom>
        </p:spPr>
        <p:txBody>
          <a:bodyPr lIns="0" tIns="0" rIns="0" bIns="0" rtlCol="0" anchor="t">
            <a:spAutoFit/>
          </a:bodyPr>
          <a:lstStyle/>
          <a:p>
            <a:pPr marL="0" lvl="0" indent="0" algn="l">
              <a:lnSpc>
                <a:spcPts val="2214"/>
              </a:lnSpc>
              <a:spcBef>
                <a:spcPct val="0"/>
              </a:spcBef>
            </a:pPr>
            <a:r>
              <a:rPr lang="en-US" sz="1598">
                <a:solidFill>
                  <a:srgbClr val="F7A800"/>
                </a:solidFill>
                <a:latin typeface="DK Lemon Yellow Sun 1"/>
                <a:ea typeface="DK Lemon Yellow Sun 1"/>
                <a:cs typeface="DK Lemon Yellow Sun 1"/>
                <a:sym typeface="DK Lemon Yellow Sun 1"/>
              </a:rPr>
              <a:t>Place</a:t>
            </a:r>
            <a:r>
              <a:rPr lang="en-US" sz="1598" u="none" strike="noStrike">
                <a:solidFill>
                  <a:srgbClr val="F7A800"/>
                </a:solidFill>
                <a:latin typeface="DK Lemon Yellow Sun 1"/>
                <a:ea typeface="DK Lemon Yellow Sun 1"/>
                <a:cs typeface="DK Lemon Yellow Sun 1"/>
                <a:sym typeface="DK Lemon Yellow Sun 1"/>
              </a:rPr>
              <a:t> et participation des jeunes </a:t>
            </a:r>
          </a:p>
        </p:txBody>
      </p:sp>
      <p:sp>
        <p:nvSpPr>
          <p:cNvPr id="16" name="TextBox 16"/>
          <p:cNvSpPr txBox="1"/>
          <p:nvPr/>
        </p:nvSpPr>
        <p:spPr>
          <a:xfrm>
            <a:off x="392759" y="7969993"/>
            <a:ext cx="1969743"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Où en sommes nous ?</a:t>
            </a:r>
          </a:p>
        </p:txBody>
      </p:sp>
      <p:sp>
        <p:nvSpPr>
          <p:cNvPr id="17" name="TextBox 17"/>
          <p:cNvSpPr txBox="1"/>
          <p:nvPr/>
        </p:nvSpPr>
        <p:spPr>
          <a:xfrm>
            <a:off x="392759" y="9057116"/>
            <a:ext cx="1969743"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Nouveaux objectifs</a:t>
            </a:r>
          </a:p>
        </p:txBody>
      </p:sp>
      <p:sp>
        <p:nvSpPr>
          <p:cNvPr id="18" name="TextBox 18"/>
          <p:cNvSpPr txBox="1"/>
          <p:nvPr/>
        </p:nvSpPr>
        <p:spPr>
          <a:xfrm>
            <a:off x="4057915" y="7969993"/>
            <a:ext cx="2486591"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Moyens à mettre en place : </a:t>
            </a:r>
          </a:p>
        </p:txBody>
      </p:sp>
      <p:sp>
        <p:nvSpPr>
          <p:cNvPr id="19" name="TextBox 19"/>
          <p:cNvSpPr txBox="1"/>
          <p:nvPr/>
        </p:nvSpPr>
        <p:spPr>
          <a:xfrm>
            <a:off x="4057915" y="9057116"/>
            <a:ext cx="2486591"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Personnes à mobiliser : </a:t>
            </a:r>
          </a:p>
        </p:txBody>
      </p:sp>
      <p:sp>
        <p:nvSpPr>
          <p:cNvPr id="20" name="TextBox 20"/>
          <p:cNvSpPr txBox="1"/>
          <p:nvPr/>
        </p:nvSpPr>
        <p:spPr>
          <a:xfrm>
            <a:off x="2890562" y="4868356"/>
            <a:ext cx="4187825" cy="167640"/>
          </a:xfrm>
          <a:prstGeom prst="rect">
            <a:avLst/>
          </a:prstGeom>
        </p:spPr>
        <p:txBody>
          <a:bodyPr lIns="0" tIns="0" rIns="0" bIns="0" rtlCol="0" anchor="t">
            <a:spAutoFit/>
          </a:bodyPr>
          <a:lstStyle/>
          <a:p>
            <a:pPr algn="ctr">
              <a:lnSpc>
                <a:spcPts val="1320"/>
              </a:lnSpc>
              <a:spcBef>
                <a:spcPct val="0"/>
              </a:spcBef>
            </a:pPr>
            <a:r>
              <a:rPr lang="en-US" sz="1200" b="1">
                <a:solidFill>
                  <a:srgbClr val="000000"/>
                </a:solidFill>
                <a:latin typeface="Montserrat Bold"/>
                <a:ea typeface="Montserrat Bold"/>
                <a:cs typeface="Montserrat Bold"/>
                <a:sym typeface="Montserrat Bold"/>
              </a:rPr>
              <a:t>Retrouve l’ensemble des OA et des leurs objectifs ici</a:t>
            </a:r>
          </a:p>
        </p:txBody>
      </p:sp>
      <p:sp>
        <p:nvSpPr>
          <p:cNvPr id="21" name="TextBox 21"/>
          <p:cNvSpPr txBox="1"/>
          <p:nvPr/>
        </p:nvSpPr>
        <p:spPr>
          <a:xfrm>
            <a:off x="392759" y="9234035"/>
            <a:ext cx="3062282" cy="324196"/>
          </a:xfrm>
          <a:prstGeom prst="rect">
            <a:avLst/>
          </a:prstGeom>
        </p:spPr>
        <p:txBody>
          <a:bodyPr lIns="0" tIns="0" rIns="0" bIns="0" rtlCol="0" anchor="t">
            <a:spAutoFit/>
          </a:bodyPr>
          <a:lstStyle/>
          <a:p>
            <a:pPr algn="l">
              <a:lnSpc>
                <a:spcPts val="1325"/>
              </a:lnSpc>
            </a:pPr>
            <a:r>
              <a:rPr lang="en-US" sz="981" spc="58">
                <a:solidFill>
                  <a:srgbClr val="000000"/>
                </a:solidFill>
                <a:latin typeface="Montserrat"/>
                <a:ea typeface="Montserrat"/>
                <a:cs typeface="Montserrat"/>
                <a:sym typeface="Montserrat"/>
              </a:rPr>
              <a:t>NOTEZ ICI VOS NOUVEAUX OBJECTIFS EN LIEN AVEC CETTE ORIENTATION</a:t>
            </a:r>
          </a:p>
        </p:txBody>
      </p:sp>
      <p:sp>
        <p:nvSpPr>
          <p:cNvPr id="22" name="TextBox 22"/>
          <p:cNvSpPr txBox="1"/>
          <p:nvPr/>
        </p:nvSpPr>
        <p:spPr>
          <a:xfrm>
            <a:off x="4057915" y="8118583"/>
            <a:ext cx="3062282" cy="486121"/>
          </a:xfrm>
          <a:prstGeom prst="rect">
            <a:avLst/>
          </a:prstGeom>
        </p:spPr>
        <p:txBody>
          <a:bodyPr lIns="0" tIns="0" rIns="0" bIns="0" rtlCol="0" anchor="t">
            <a:spAutoFit/>
          </a:bodyPr>
          <a:lstStyle/>
          <a:p>
            <a:pPr marL="0" lvl="0" indent="0" algn="l">
              <a:lnSpc>
                <a:spcPts val="1325"/>
              </a:lnSpc>
              <a:spcBef>
                <a:spcPct val="0"/>
              </a:spcBef>
            </a:pPr>
            <a:r>
              <a:rPr lang="en-US" sz="981" spc="58">
                <a:solidFill>
                  <a:srgbClr val="000000"/>
                </a:solidFill>
                <a:latin typeface="Montserrat"/>
                <a:ea typeface="Montserrat"/>
                <a:cs typeface="Montserrat"/>
                <a:sym typeface="Montserrat"/>
              </a:rPr>
              <a:t>NOTEZ ICI LES MOYENS QUE VOUS ALLEZ MOBILISER POUR ATTEINDRE CES NOUVEAUX OBJECTIFS.</a:t>
            </a:r>
          </a:p>
        </p:txBody>
      </p:sp>
      <p:sp>
        <p:nvSpPr>
          <p:cNvPr id="23" name="TextBox 23"/>
          <p:cNvSpPr txBox="1"/>
          <p:nvPr/>
        </p:nvSpPr>
        <p:spPr>
          <a:xfrm>
            <a:off x="4076741" y="9234035"/>
            <a:ext cx="3062282" cy="494678"/>
          </a:xfrm>
          <a:prstGeom prst="rect">
            <a:avLst/>
          </a:prstGeom>
        </p:spPr>
        <p:txBody>
          <a:bodyPr lIns="0" tIns="0" rIns="0" bIns="0" rtlCol="0" anchor="t">
            <a:spAutoFit/>
          </a:bodyPr>
          <a:lstStyle/>
          <a:p>
            <a:pPr marL="0" lvl="0" indent="0" algn="l">
              <a:lnSpc>
                <a:spcPts val="1325"/>
              </a:lnSpc>
              <a:spcBef>
                <a:spcPct val="0"/>
              </a:spcBef>
            </a:pPr>
            <a:r>
              <a:rPr lang="en-US" sz="981" spc="58">
                <a:solidFill>
                  <a:srgbClr val="000000"/>
                </a:solidFill>
                <a:latin typeface="Montserrat"/>
                <a:ea typeface="Montserrat"/>
                <a:cs typeface="Montserrat"/>
                <a:sym typeface="Montserrat"/>
              </a:rPr>
              <a:t>NOTEZ ICI LES PERSONNES À MOBILISER POUR ATTEINDRE CES NOUVEAUX OBJECTIFS.</a:t>
            </a:r>
          </a:p>
        </p:txBody>
      </p:sp>
      <p:grpSp>
        <p:nvGrpSpPr>
          <p:cNvPr id="24" name="Group 24"/>
          <p:cNvGrpSpPr/>
          <p:nvPr/>
        </p:nvGrpSpPr>
        <p:grpSpPr>
          <a:xfrm>
            <a:off x="-269091" y="5746428"/>
            <a:ext cx="5263186" cy="787950"/>
            <a:chOff x="0" y="0"/>
            <a:chExt cx="1886207" cy="282384"/>
          </a:xfrm>
        </p:grpSpPr>
        <p:sp>
          <p:nvSpPr>
            <p:cNvPr id="25" name="Freeform 25"/>
            <p:cNvSpPr/>
            <p:nvPr/>
          </p:nvSpPr>
          <p:spPr>
            <a:xfrm>
              <a:off x="0" y="0"/>
              <a:ext cx="1886207" cy="282384"/>
            </a:xfrm>
            <a:custGeom>
              <a:avLst/>
              <a:gdLst/>
              <a:ahLst/>
              <a:cxnLst/>
              <a:rect l="l" t="t" r="r" b="b"/>
              <a:pathLst>
                <a:path w="1886207" h="282384">
                  <a:moveTo>
                    <a:pt x="54425" y="0"/>
                  </a:moveTo>
                  <a:lnTo>
                    <a:pt x="1831782" y="0"/>
                  </a:lnTo>
                  <a:cubicBezTo>
                    <a:pt x="1861840" y="0"/>
                    <a:pt x="1886207" y="24367"/>
                    <a:pt x="1886207" y="54425"/>
                  </a:cubicBezTo>
                  <a:lnTo>
                    <a:pt x="1886207" y="227958"/>
                  </a:lnTo>
                  <a:cubicBezTo>
                    <a:pt x="1886207" y="258017"/>
                    <a:pt x="1861840" y="282384"/>
                    <a:pt x="1831782" y="282384"/>
                  </a:cubicBezTo>
                  <a:lnTo>
                    <a:pt x="54425" y="282384"/>
                  </a:lnTo>
                  <a:cubicBezTo>
                    <a:pt x="24367" y="282384"/>
                    <a:pt x="0" y="258017"/>
                    <a:pt x="0" y="227958"/>
                  </a:cubicBezTo>
                  <a:lnTo>
                    <a:pt x="0" y="54425"/>
                  </a:lnTo>
                  <a:cubicBezTo>
                    <a:pt x="0" y="24367"/>
                    <a:pt x="24367" y="0"/>
                    <a:pt x="54425" y="0"/>
                  </a:cubicBezTo>
                  <a:close/>
                </a:path>
              </a:pathLst>
            </a:custGeom>
            <a:solidFill>
              <a:srgbClr val="BD1220"/>
            </a:solidFill>
          </p:spPr>
        </p:sp>
        <p:sp>
          <p:nvSpPr>
            <p:cNvPr id="26" name="TextBox 26"/>
            <p:cNvSpPr txBox="1"/>
            <p:nvPr/>
          </p:nvSpPr>
          <p:spPr>
            <a:xfrm>
              <a:off x="0" y="-28575"/>
              <a:ext cx="1886207" cy="310959"/>
            </a:xfrm>
            <a:prstGeom prst="rect">
              <a:avLst/>
            </a:prstGeom>
          </p:spPr>
          <p:txBody>
            <a:bodyPr lIns="50800" tIns="50800" rIns="50800" bIns="50800" rtlCol="0" anchor="ctr"/>
            <a:lstStyle/>
            <a:p>
              <a:pPr algn="ctr">
                <a:lnSpc>
                  <a:spcPts val="1679"/>
                </a:lnSpc>
              </a:pPr>
              <a:endParaRPr/>
            </a:p>
          </p:txBody>
        </p:sp>
      </p:grpSp>
      <p:sp>
        <p:nvSpPr>
          <p:cNvPr id="27" name="Freeform 27"/>
          <p:cNvSpPr/>
          <p:nvPr/>
        </p:nvSpPr>
        <p:spPr>
          <a:xfrm>
            <a:off x="248439" y="5797023"/>
            <a:ext cx="685726" cy="684506"/>
          </a:xfrm>
          <a:custGeom>
            <a:avLst/>
            <a:gdLst/>
            <a:ahLst/>
            <a:cxnLst/>
            <a:rect l="l" t="t" r="r" b="b"/>
            <a:pathLst>
              <a:path w="685726" h="684506">
                <a:moveTo>
                  <a:pt x="0" y="0"/>
                </a:moveTo>
                <a:lnTo>
                  <a:pt x="685726" y="0"/>
                </a:lnTo>
                <a:lnTo>
                  <a:pt x="685726" y="684506"/>
                </a:lnTo>
                <a:lnTo>
                  <a:pt x="0" y="68450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8" name="TextBox 28"/>
          <p:cNvSpPr txBox="1"/>
          <p:nvPr/>
        </p:nvSpPr>
        <p:spPr>
          <a:xfrm>
            <a:off x="1253374" y="5963418"/>
            <a:ext cx="3384087" cy="329565"/>
          </a:xfrm>
          <a:prstGeom prst="rect">
            <a:avLst/>
          </a:prstGeom>
        </p:spPr>
        <p:txBody>
          <a:bodyPr lIns="0" tIns="0" rIns="0" bIns="0" rtlCol="0" anchor="t">
            <a:spAutoFit/>
          </a:bodyPr>
          <a:lstStyle/>
          <a:p>
            <a:pPr algn="l">
              <a:lnSpc>
                <a:spcPts val="1320"/>
              </a:lnSpc>
              <a:spcBef>
                <a:spcPct val="0"/>
              </a:spcBef>
            </a:pPr>
            <a:r>
              <a:rPr lang="en-US" sz="1200" b="1">
                <a:solidFill>
                  <a:srgbClr val="FFFFFF"/>
                </a:solidFill>
                <a:latin typeface="Montserrat Bold"/>
                <a:ea typeface="Montserrat Bold"/>
                <a:cs typeface="Montserrat Bold"/>
                <a:sym typeface="Montserrat Bold"/>
              </a:rPr>
              <a:t>Ces priorités associatives sont à intégrées dans notre plan d’action local. </a:t>
            </a:r>
          </a:p>
        </p:txBody>
      </p:sp>
      <p:sp>
        <p:nvSpPr>
          <p:cNvPr id="29" name="TextBox 29"/>
          <p:cNvSpPr txBox="1"/>
          <p:nvPr/>
        </p:nvSpPr>
        <p:spPr>
          <a:xfrm>
            <a:off x="7246801" y="9996002"/>
            <a:ext cx="133668" cy="316230"/>
          </a:xfrm>
          <a:prstGeom prst="rect">
            <a:avLst/>
          </a:prstGeom>
        </p:spPr>
        <p:txBody>
          <a:bodyPr lIns="0" tIns="0" rIns="0" bIns="0" rtlCol="0" anchor="t">
            <a:spAutoFit/>
          </a:bodyPr>
          <a:lstStyle/>
          <a:p>
            <a:pPr algn="l">
              <a:lnSpc>
                <a:spcPts val="2520"/>
              </a:lnSpc>
            </a:pPr>
            <a:r>
              <a:rPr lang="en-US" sz="1800">
                <a:solidFill>
                  <a:srgbClr val="000000"/>
                </a:solidFill>
                <a:latin typeface="DK Lemon Yellow Sun 1"/>
                <a:ea typeface="DK Lemon Yellow Sun 1"/>
                <a:cs typeface="DK Lemon Yellow Sun 1"/>
                <a:sym typeface="DK Lemon Yellow Sun 1"/>
              </a:rPr>
              <a:t>10</a:t>
            </a:r>
          </a:p>
        </p:txBody>
      </p:sp>
      <p:sp>
        <p:nvSpPr>
          <p:cNvPr id="30" name="TextBox 30"/>
          <p:cNvSpPr txBox="1"/>
          <p:nvPr/>
        </p:nvSpPr>
        <p:spPr>
          <a:xfrm>
            <a:off x="379713" y="8158783"/>
            <a:ext cx="3062282" cy="486121"/>
          </a:xfrm>
          <a:prstGeom prst="rect">
            <a:avLst/>
          </a:prstGeom>
        </p:spPr>
        <p:txBody>
          <a:bodyPr lIns="0" tIns="0" rIns="0" bIns="0" rtlCol="0" anchor="t">
            <a:spAutoFit/>
          </a:bodyPr>
          <a:lstStyle/>
          <a:p>
            <a:pPr algn="l">
              <a:lnSpc>
                <a:spcPts val="1325"/>
              </a:lnSpc>
            </a:pPr>
            <a:r>
              <a:rPr lang="en-US" sz="981" spc="58">
                <a:solidFill>
                  <a:srgbClr val="000000"/>
                </a:solidFill>
                <a:latin typeface="Montserrat"/>
                <a:ea typeface="Montserrat"/>
                <a:cs typeface="Montserrat"/>
                <a:sym typeface="Montserrat"/>
              </a:rPr>
              <a:t>DÉCRIVEZ ICI UN PETIT ÉTAT DES LIEUX DE VOTRE STRUCTURE ET DE VOS ACTIONS PAR RAPPORT À CETTE ORIENTATION.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3870" y="219511"/>
            <a:ext cx="3225356" cy="276765"/>
          </a:xfrm>
          <a:prstGeom prst="rect">
            <a:avLst/>
          </a:prstGeom>
        </p:spPr>
        <p:txBody>
          <a:bodyPr lIns="0" tIns="0" rIns="0" bIns="0" rtlCol="0" anchor="t">
            <a:spAutoFit/>
          </a:bodyPr>
          <a:lstStyle/>
          <a:p>
            <a:pPr marL="0" lvl="0" indent="0" algn="l">
              <a:lnSpc>
                <a:spcPts val="2214"/>
              </a:lnSpc>
              <a:spcBef>
                <a:spcPct val="0"/>
              </a:spcBef>
            </a:pPr>
            <a:r>
              <a:rPr lang="en-US" sz="1598">
                <a:solidFill>
                  <a:srgbClr val="96BF0D"/>
                </a:solidFill>
                <a:latin typeface="DK Lemon Yellow Sun 1"/>
                <a:ea typeface="DK Lemon Yellow Sun 1"/>
                <a:cs typeface="DK Lemon Yellow Sun 1"/>
                <a:sym typeface="DK Lemon Yellow Sun 1"/>
              </a:rPr>
              <a:t>Tr</a:t>
            </a:r>
            <a:r>
              <a:rPr lang="en-US" sz="1598" u="none" strike="noStrike">
                <a:solidFill>
                  <a:srgbClr val="96BF0D"/>
                </a:solidFill>
                <a:latin typeface="DK Lemon Yellow Sun 1"/>
                <a:ea typeface="DK Lemon Yellow Sun 1"/>
                <a:cs typeface="DK Lemon Yellow Sun 1"/>
                <a:sym typeface="DK Lemon Yellow Sun 1"/>
              </a:rPr>
              <a:t>ansformation sociale</a:t>
            </a:r>
          </a:p>
        </p:txBody>
      </p:sp>
      <p:sp>
        <p:nvSpPr>
          <p:cNvPr id="3" name="TextBox 3"/>
          <p:cNvSpPr txBox="1"/>
          <p:nvPr/>
        </p:nvSpPr>
        <p:spPr>
          <a:xfrm>
            <a:off x="205670" y="578285"/>
            <a:ext cx="4288121" cy="200438"/>
          </a:xfrm>
          <a:prstGeom prst="rect">
            <a:avLst/>
          </a:prstGeom>
        </p:spPr>
        <p:txBody>
          <a:bodyPr lIns="0" tIns="0" rIns="0" bIns="0" rtlCol="0" anchor="t">
            <a:spAutoFit/>
          </a:bodyPr>
          <a:lstStyle/>
          <a:p>
            <a:pPr algn="l">
              <a:lnSpc>
                <a:spcPts val="1660"/>
              </a:lnSpc>
            </a:pPr>
            <a:r>
              <a:rPr lang="en-US" sz="1198" b="1" dirty="0" err="1">
                <a:latin typeface="Montserrat Bold"/>
                <a:ea typeface="Montserrat Bold"/>
                <a:cs typeface="Montserrat Bold"/>
                <a:sym typeface="Montserrat Bold"/>
              </a:rPr>
              <a:t>Participer</a:t>
            </a:r>
            <a:r>
              <a:rPr lang="en-US" sz="1198" b="1" dirty="0">
                <a:latin typeface="Montserrat Bold"/>
                <a:ea typeface="Montserrat Bold"/>
                <a:cs typeface="Montserrat Bold"/>
                <a:sym typeface="Montserrat Bold"/>
              </a:rPr>
              <a:t> à la transformation de la société</a:t>
            </a:r>
          </a:p>
        </p:txBody>
      </p:sp>
      <p:grpSp>
        <p:nvGrpSpPr>
          <p:cNvPr id="4" name="Group 4"/>
          <p:cNvGrpSpPr/>
          <p:nvPr/>
        </p:nvGrpSpPr>
        <p:grpSpPr>
          <a:xfrm>
            <a:off x="173870" y="953323"/>
            <a:ext cx="3406907" cy="2424227"/>
            <a:chOff x="0" y="0"/>
            <a:chExt cx="1220959" cy="868788"/>
          </a:xfrm>
        </p:grpSpPr>
        <p:sp>
          <p:nvSpPr>
            <p:cNvPr id="5" name="Freeform 5"/>
            <p:cNvSpPr/>
            <p:nvPr/>
          </p:nvSpPr>
          <p:spPr>
            <a:xfrm>
              <a:off x="0" y="0"/>
              <a:ext cx="1220959" cy="868788"/>
            </a:xfrm>
            <a:custGeom>
              <a:avLst/>
              <a:gdLst/>
              <a:ahLst/>
              <a:cxnLst/>
              <a:rect l="l" t="t" r="r" b="b"/>
              <a:pathLst>
                <a:path w="1220959" h="868788">
                  <a:moveTo>
                    <a:pt x="0" y="0"/>
                  </a:moveTo>
                  <a:lnTo>
                    <a:pt x="1220959" y="0"/>
                  </a:lnTo>
                  <a:lnTo>
                    <a:pt x="1220959" y="868788"/>
                  </a:lnTo>
                  <a:lnTo>
                    <a:pt x="0" y="868788"/>
                  </a:lnTo>
                  <a:close/>
                </a:path>
              </a:pathLst>
            </a:custGeom>
            <a:solidFill>
              <a:srgbClr val="96BF0D">
                <a:alpha val="9804"/>
              </a:srgbClr>
            </a:solidFill>
          </p:spPr>
        </p:sp>
        <p:sp>
          <p:nvSpPr>
            <p:cNvPr id="6" name="TextBox 6"/>
            <p:cNvSpPr txBox="1"/>
            <p:nvPr/>
          </p:nvSpPr>
          <p:spPr>
            <a:xfrm>
              <a:off x="0" y="-38100"/>
              <a:ext cx="1220959" cy="906888"/>
            </a:xfrm>
            <a:prstGeom prst="rect">
              <a:avLst/>
            </a:prstGeom>
          </p:spPr>
          <p:txBody>
            <a:bodyPr lIns="50800" tIns="50800" rIns="50800" bIns="50800" rtlCol="0" anchor="ctr"/>
            <a:lstStyle/>
            <a:p>
              <a:pPr algn="ctr">
                <a:lnSpc>
                  <a:spcPts val="2239"/>
                </a:lnSpc>
              </a:pPr>
              <a:endParaRPr/>
            </a:p>
          </p:txBody>
        </p:sp>
      </p:grpSp>
      <p:sp>
        <p:nvSpPr>
          <p:cNvPr id="7" name="TextBox 7"/>
          <p:cNvSpPr txBox="1"/>
          <p:nvPr/>
        </p:nvSpPr>
        <p:spPr>
          <a:xfrm>
            <a:off x="349989" y="1095967"/>
            <a:ext cx="1969743"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Où en sommes nous ?</a:t>
            </a:r>
          </a:p>
        </p:txBody>
      </p:sp>
      <p:sp>
        <p:nvSpPr>
          <p:cNvPr id="8" name="TextBox 8"/>
          <p:cNvSpPr txBox="1"/>
          <p:nvPr/>
        </p:nvSpPr>
        <p:spPr>
          <a:xfrm>
            <a:off x="349989" y="2082757"/>
            <a:ext cx="1969743"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Nouveaux objectifs</a:t>
            </a:r>
          </a:p>
        </p:txBody>
      </p:sp>
      <p:sp>
        <p:nvSpPr>
          <p:cNvPr id="9" name="TextBox 9"/>
          <p:cNvSpPr txBox="1"/>
          <p:nvPr/>
        </p:nvSpPr>
        <p:spPr>
          <a:xfrm>
            <a:off x="3962044" y="1095967"/>
            <a:ext cx="2486591"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Moyens à mettre en place : </a:t>
            </a:r>
          </a:p>
        </p:txBody>
      </p:sp>
      <p:sp>
        <p:nvSpPr>
          <p:cNvPr id="10" name="TextBox 10"/>
          <p:cNvSpPr txBox="1"/>
          <p:nvPr/>
        </p:nvSpPr>
        <p:spPr>
          <a:xfrm>
            <a:off x="3962044" y="2171340"/>
            <a:ext cx="2486591"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Personnes à mobiliser : </a:t>
            </a:r>
          </a:p>
        </p:txBody>
      </p:sp>
      <p:sp>
        <p:nvSpPr>
          <p:cNvPr id="11" name="TextBox 11"/>
          <p:cNvSpPr txBox="1"/>
          <p:nvPr/>
        </p:nvSpPr>
        <p:spPr>
          <a:xfrm>
            <a:off x="210031" y="3444225"/>
            <a:ext cx="3225356" cy="276765"/>
          </a:xfrm>
          <a:prstGeom prst="rect">
            <a:avLst/>
          </a:prstGeom>
        </p:spPr>
        <p:txBody>
          <a:bodyPr lIns="0" tIns="0" rIns="0" bIns="0" rtlCol="0" anchor="t">
            <a:spAutoFit/>
          </a:bodyPr>
          <a:lstStyle/>
          <a:p>
            <a:pPr marL="0" lvl="0" indent="0" algn="l">
              <a:lnSpc>
                <a:spcPts val="2214"/>
              </a:lnSpc>
              <a:spcBef>
                <a:spcPct val="0"/>
              </a:spcBef>
            </a:pPr>
            <a:r>
              <a:rPr lang="en-US" sz="1598" u="none" strike="noStrike">
                <a:solidFill>
                  <a:srgbClr val="29A3C0"/>
                </a:solidFill>
                <a:latin typeface="DK Lemon Yellow Sun 1"/>
                <a:ea typeface="DK Lemon Yellow Sun 1"/>
                <a:cs typeface="DK Lemon Yellow Sun 1"/>
                <a:sym typeface="DK Lemon Yellow Sun 1"/>
              </a:rPr>
              <a:t>protection ET Épanouissement</a:t>
            </a:r>
          </a:p>
        </p:txBody>
      </p:sp>
      <p:sp>
        <p:nvSpPr>
          <p:cNvPr id="12" name="TextBox 12"/>
          <p:cNvSpPr txBox="1"/>
          <p:nvPr/>
        </p:nvSpPr>
        <p:spPr>
          <a:xfrm>
            <a:off x="252801" y="3804951"/>
            <a:ext cx="6005652" cy="200438"/>
          </a:xfrm>
          <a:prstGeom prst="rect">
            <a:avLst/>
          </a:prstGeom>
        </p:spPr>
        <p:txBody>
          <a:bodyPr lIns="0" tIns="0" rIns="0" bIns="0" rtlCol="0" anchor="t">
            <a:spAutoFit/>
          </a:bodyPr>
          <a:lstStyle/>
          <a:p>
            <a:pPr algn="l">
              <a:lnSpc>
                <a:spcPts val="1660"/>
              </a:lnSpc>
            </a:pPr>
            <a:r>
              <a:rPr lang="en-US" sz="1198" b="1" dirty="0" err="1">
                <a:latin typeface="Montserrat Bold"/>
                <a:ea typeface="Montserrat Bold"/>
                <a:cs typeface="Montserrat Bold"/>
                <a:sym typeface="Montserrat Bold"/>
              </a:rPr>
              <a:t>Garantir</a:t>
            </a:r>
            <a:r>
              <a:rPr lang="en-US" sz="1198" b="1" dirty="0">
                <a:latin typeface="Montserrat Bold"/>
                <a:ea typeface="Montserrat Bold"/>
                <a:cs typeface="Montserrat Bold"/>
                <a:sym typeface="Montserrat Bold"/>
              </a:rPr>
              <a:t> un </a:t>
            </a:r>
            <a:r>
              <a:rPr lang="en-US" sz="1198" b="1" dirty="0" err="1">
                <a:latin typeface="Montserrat Bold"/>
                <a:ea typeface="Montserrat Bold"/>
                <a:cs typeface="Montserrat Bold"/>
                <a:sym typeface="Montserrat Bold"/>
              </a:rPr>
              <a:t>espace</a:t>
            </a:r>
            <a:r>
              <a:rPr lang="en-US" sz="1198" b="1" dirty="0">
                <a:latin typeface="Montserrat Bold"/>
                <a:ea typeface="Montserrat Bold"/>
                <a:cs typeface="Montserrat Bold"/>
                <a:sym typeface="Montserrat Bold"/>
              </a:rPr>
              <a:t> </a:t>
            </a:r>
            <a:r>
              <a:rPr lang="en-US" sz="1198" b="1" dirty="0" err="1">
                <a:latin typeface="Montserrat Bold"/>
                <a:ea typeface="Montserrat Bold"/>
                <a:cs typeface="Montserrat Bold"/>
                <a:sym typeface="Montserrat Bold"/>
              </a:rPr>
              <a:t>d’engagement</a:t>
            </a:r>
            <a:r>
              <a:rPr lang="en-US" sz="1198" b="1" dirty="0">
                <a:latin typeface="Montserrat Bold"/>
                <a:ea typeface="Montserrat Bold"/>
                <a:cs typeface="Montserrat Bold"/>
                <a:sym typeface="Montserrat Bold"/>
              </a:rPr>
              <a:t> </a:t>
            </a:r>
            <a:r>
              <a:rPr lang="en-US" sz="1198" b="1" dirty="0" err="1">
                <a:latin typeface="Montserrat Bold"/>
                <a:ea typeface="Montserrat Bold"/>
                <a:cs typeface="Montserrat Bold"/>
                <a:sym typeface="Montserrat Bold"/>
              </a:rPr>
              <a:t>épanouissant</a:t>
            </a:r>
            <a:r>
              <a:rPr lang="en-US" sz="1198" b="1" dirty="0">
                <a:latin typeface="Montserrat Bold"/>
                <a:ea typeface="Montserrat Bold"/>
                <a:cs typeface="Montserrat Bold"/>
                <a:sym typeface="Montserrat Bold"/>
              </a:rPr>
              <a:t> et </a:t>
            </a:r>
            <a:r>
              <a:rPr lang="en-US" sz="1198" b="1" dirty="0" err="1">
                <a:latin typeface="Montserrat Bold"/>
                <a:ea typeface="Montserrat Bold"/>
                <a:cs typeface="Montserrat Bold"/>
                <a:sym typeface="Montserrat Bold"/>
              </a:rPr>
              <a:t>émancipateur</a:t>
            </a:r>
            <a:endParaRPr lang="en-US" sz="1198" b="1" dirty="0">
              <a:latin typeface="Montserrat Bold"/>
              <a:ea typeface="Montserrat Bold"/>
              <a:cs typeface="Montserrat Bold"/>
              <a:sym typeface="Montserrat Bold"/>
            </a:endParaRPr>
          </a:p>
        </p:txBody>
      </p:sp>
      <p:grpSp>
        <p:nvGrpSpPr>
          <p:cNvPr id="13" name="Group 13"/>
          <p:cNvGrpSpPr/>
          <p:nvPr/>
        </p:nvGrpSpPr>
        <p:grpSpPr>
          <a:xfrm>
            <a:off x="205670" y="4176839"/>
            <a:ext cx="3406907" cy="2412248"/>
            <a:chOff x="0" y="0"/>
            <a:chExt cx="1220959" cy="864495"/>
          </a:xfrm>
        </p:grpSpPr>
        <p:sp>
          <p:nvSpPr>
            <p:cNvPr id="14" name="Freeform 14"/>
            <p:cNvSpPr/>
            <p:nvPr/>
          </p:nvSpPr>
          <p:spPr>
            <a:xfrm>
              <a:off x="0" y="0"/>
              <a:ext cx="1220959" cy="864495"/>
            </a:xfrm>
            <a:custGeom>
              <a:avLst/>
              <a:gdLst/>
              <a:ahLst/>
              <a:cxnLst/>
              <a:rect l="l" t="t" r="r" b="b"/>
              <a:pathLst>
                <a:path w="1220959" h="864495">
                  <a:moveTo>
                    <a:pt x="0" y="0"/>
                  </a:moveTo>
                  <a:lnTo>
                    <a:pt x="1220959" y="0"/>
                  </a:lnTo>
                  <a:lnTo>
                    <a:pt x="1220959" y="864495"/>
                  </a:lnTo>
                  <a:lnTo>
                    <a:pt x="0" y="864495"/>
                  </a:lnTo>
                  <a:close/>
                </a:path>
              </a:pathLst>
            </a:custGeom>
            <a:solidFill>
              <a:srgbClr val="29A3C0">
                <a:alpha val="9804"/>
              </a:srgbClr>
            </a:solidFill>
          </p:spPr>
        </p:sp>
        <p:sp>
          <p:nvSpPr>
            <p:cNvPr id="15" name="TextBox 15"/>
            <p:cNvSpPr txBox="1"/>
            <p:nvPr/>
          </p:nvSpPr>
          <p:spPr>
            <a:xfrm>
              <a:off x="0" y="-38100"/>
              <a:ext cx="1220959" cy="902595"/>
            </a:xfrm>
            <a:prstGeom prst="rect">
              <a:avLst/>
            </a:prstGeom>
          </p:spPr>
          <p:txBody>
            <a:bodyPr lIns="50800" tIns="50800" rIns="50800" bIns="50800" rtlCol="0" anchor="ctr"/>
            <a:lstStyle/>
            <a:p>
              <a:pPr algn="ctr">
                <a:lnSpc>
                  <a:spcPts val="2239"/>
                </a:lnSpc>
              </a:pPr>
              <a:endParaRPr/>
            </a:p>
          </p:txBody>
        </p:sp>
      </p:grpSp>
      <p:sp>
        <p:nvSpPr>
          <p:cNvPr id="16" name="TextBox 16"/>
          <p:cNvSpPr txBox="1"/>
          <p:nvPr/>
        </p:nvSpPr>
        <p:spPr>
          <a:xfrm>
            <a:off x="371960" y="4359659"/>
            <a:ext cx="1969743"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Où en sommes nous ?</a:t>
            </a:r>
          </a:p>
        </p:txBody>
      </p:sp>
      <p:sp>
        <p:nvSpPr>
          <p:cNvPr id="17" name="TextBox 17"/>
          <p:cNvSpPr txBox="1"/>
          <p:nvPr/>
        </p:nvSpPr>
        <p:spPr>
          <a:xfrm>
            <a:off x="371960" y="5346449"/>
            <a:ext cx="1969743"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Nouveaux objectifs</a:t>
            </a:r>
          </a:p>
        </p:txBody>
      </p:sp>
      <p:sp>
        <p:nvSpPr>
          <p:cNvPr id="18" name="TextBox 18"/>
          <p:cNvSpPr txBox="1"/>
          <p:nvPr/>
        </p:nvSpPr>
        <p:spPr>
          <a:xfrm>
            <a:off x="4134026" y="4359659"/>
            <a:ext cx="2486591"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Moyens à mettre en place : </a:t>
            </a:r>
          </a:p>
        </p:txBody>
      </p:sp>
      <p:sp>
        <p:nvSpPr>
          <p:cNvPr id="19" name="TextBox 19"/>
          <p:cNvSpPr txBox="1"/>
          <p:nvPr/>
        </p:nvSpPr>
        <p:spPr>
          <a:xfrm>
            <a:off x="4134026" y="5346449"/>
            <a:ext cx="2486591"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Personnes à mobiliser : </a:t>
            </a:r>
          </a:p>
        </p:txBody>
      </p:sp>
      <p:sp>
        <p:nvSpPr>
          <p:cNvPr id="20" name="TextBox 20"/>
          <p:cNvSpPr txBox="1"/>
          <p:nvPr/>
        </p:nvSpPr>
        <p:spPr>
          <a:xfrm>
            <a:off x="232275" y="6655762"/>
            <a:ext cx="3225356" cy="276765"/>
          </a:xfrm>
          <a:prstGeom prst="rect">
            <a:avLst/>
          </a:prstGeom>
        </p:spPr>
        <p:txBody>
          <a:bodyPr lIns="0" tIns="0" rIns="0" bIns="0" rtlCol="0" anchor="t">
            <a:spAutoFit/>
          </a:bodyPr>
          <a:lstStyle/>
          <a:p>
            <a:pPr marL="0" lvl="0" indent="0" algn="l">
              <a:lnSpc>
                <a:spcPts val="2214"/>
              </a:lnSpc>
              <a:spcBef>
                <a:spcPct val="0"/>
              </a:spcBef>
            </a:pPr>
            <a:r>
              <a:rPr lang="en-US" sz="1598">
                <a:solidFill>
                  <a:srgbClr val="BC1220"/>
                </a:solidFill>
                <a:latin typeface="DK Lemon Yellow Sun 1"/>
                <a:ea typeface="DK Lemon Yellow Sun 1"/>
                <a:cs typeface="DK Lemon Yellow Sun 1"/>
                <a:sym typeface="DK Lemon Yellow Sun 1"/>
              </a:rPr>
              <a:t>S</a:t>
            </a:r>
            <a:r>
              <a:rPr lang="en-US" sz="1598" u="none" strike="noStrike">
                <a:solidFill>
                  <a:srgbClr val="BD1220"/>
                </a:solidFill>
                <a:latin typeface="DK Lemon Yellow Sun 1"/>
                <a:ea typeface="DK Lemon Yellow Sun 1"/>
                <a:cs typeface="DK Lemon Yellow Sun 1"/>
                <a:sym typeface="DK Lemon Yellow Sun 1"/>
              </a:rPr>
              <a:t>tabilité</a:t>
            </a:r>
          </a:p>
        </p:txBody>
      </p:sp>
      <p:sp>
        <p:nvSpPr>
          <p:cNvPr id="21" name="TextBox 21"/>
          <p:cNvSpPr txBox="1"/>
          <p:nvPr/>
        </p:nvSpPr>
        <p:spPr>
          <a:xfrm>
            <a:off x="137870" y="7016488"/>
            <a:ext cx="7422130" cy="855491"/>
          </a:xfrm>
          <a:prstGeom prst="rect">
            <a:avLst/>
          </a:prstGeom>
        </p:spPr>
        <p:txBody>
          <a:bodyPr lIns="0" tIns="0" rIns="0" bIns="0" rtlCol="0" anchor="t">
            <a:spAutoFit/>
          </a:bodyPr>
          <a:lstStyle/>
          <a:p>
            <a:pPr marL="258790" lvl="1" indent="-129395" algn="l">
              <a:lnSpc>
                <a:spcPts val="1660"/>
              </a:lnSpc>
              <a:buFont typeface="Arial"/>
              <a:buChar char="•"/>
            </a:pPr>
            <a:r>
              <a:rPr lang="en-US" sz="1198" b="1" dirty="0" err="1">
                <a:latin typeface="Montserrat Bold"/>
                <a:ea typeface="Montserrat Bold"/>
                <a:cs typeface="Montserrat Bold"/>
                <a:sym typeface="Montserrat Bold"/>
              </a:rPr>
              <a:t>Stabiliser</a:t>
            </a:r>
            <a:r>
              <a:rPr lang="en-US" sz="1198" b="1" dirty="0">
                <a:latin typeface="Montserrat Bold"/>
                <a:ea typeface="Montserrat Bold"/>
                <a:cs typeface="Montserrat Bold"/>
                <a:sym typeface="Montserrat Bold"/>
              </a:rPr>
              <a:t> </a:t>
            </a:r>
            <a:r>
              <a:rPr lang="en-US" sz="1198" b="1" dirty="0" err="1">
                <a:latin typeface="Montserrat Bold"/>
                <a:ea typeface="Montserrat Bold"/>
                <a:cs typeface="Montserrat Bold"/>
                <a:sym typeface="Montserrat Bold"/>
              </a:rPr>
              <a:t>notre</a:t>
            </a:r>
            <a:r>
              <a:rPr lang="en-US" sz="1198" b="1" dirty="0">
                <a:latin typeface="Montserrat Bold"/>
                <a:ea typeface="Montserrat Bold"/>
                <a:cs typeface="Montserrat Bold"/>
                <a:sym typeface="Montserrat Bold"/>
              </a:rPr>
              <a:t> </a:t>
            </a:r>
            <a:r>
              <a:rPr lang="en-US" sz="1198" b="1" dirty="0" err="1">
                <a:latin typeface="Montserrat Bold"/>
                <a:ea typeface="Montserrat Bold"/>
                <a:cs typeface="Montserrat Bold"/>
                <a:sym typeface="Montserrat Bold"/>
              </a:rPr>
              <a:t>modèle</a:t>
            </a:r>
            <a:r>
              <a:rPr lang="en-US" sz="1198" b="1" dirty="0">
                <a:latin typeface="Montserrat Bold"/>
                <a:ea typeface="Montserrat Bold"/>
                <a:cs typeface="Montserrat Bold"/>
                <a:sym typeface="Montserrat Bold"/>
              </a:rPr>
              <a:t> </a:t>
            </a:r>
            <a:r>
              <a:rPr lang="en-US" sz="1198" b="1" dirty="0" err="1">
                <a:latin typeface="Montserrat Bold"/>
                <a:ea typeface="Montserrat Bold"/>
                <a:cs typeface="Montserrat Bold"/>
                <a:sym typeface="Montserrat Bold"/>
              </a:rPr>
              <a:t>économique</a:t>
            </a:r>
            <a:r>
              <a:rPr lang="en-US" sz="1198" b="1" dirty="0">
                <a:latin typeface="Montserrat Bold"/>
                <a:ea typeface="Montserrat Bold"/>
                <a:cs typeface="Montserrat Bold"/>
                <a:sym typeface="Montserrat Bold"/>
              </a:rPr>
              <a:t> pour </a:t>
            </a:r>
            <a:r>
              <a:rPr lang="en-US" sz="1198" b="1" dirty="0" err="1">
                <a:latin typeface="Montserrat Bold"/>
                <a:ea typeface="Montserrat Bold"/>
                <a:cs typeface="Montserrat Bold"/>
                <a:sym typeface="Montserrat Bold"/>
              </a:rPr>
              <a:t>accueillir</a:t>
            </a:r>
            <a:r>
              <a:rPr lang="en-US" sz="1198" b="1" dirty="0">
                <a:latin typeface="Montserrat Bold"/>
                <a:ea typeface="Montserrat Bold"/>
                <a:cs typeface="Montserrat Bold"/>
                <a:sym typeface="Montserrat Bold"/>
              </a:rPr>
              <a:t> les </a:t>
            </a:r>
            <a:r>
              <a:rPr lang="en-US" sz="1198" b="1" dirty="0" err="1">
                <a:latin typeface="Montserrat Bold"/>
                <a:ea typeface="Montserrat Bold"/>
                <a:cs typeface="Montserrat Bold"/>
                <a:sym typeface="Montserrat Bold"/>
              </a:rPr>
              <a:t>familles</a:t>
            </a:r>
            <a:r>
              <a:rPr lang="en-US" sz="1198" b="1" dirty="0">
                <a:latin typeface="Montserrat Bold"/>
                <a:ea typeface="Montserrat Bold"/>
                <a:cs typeface="Montserrat Bold"/>
                <a:sym typeface="Montserrat Bold"/>
              </a:rPr>
              <a:t> et </a:t>
            </a:r>
            <a:r>
              <a:rPr lang="en-US" sz="1198" b="1" dirty="0" err="1">
                <a:latin typeface="Montserrat Bold"/>
                <a:ea typeface="Montserrat Bold"/>
                <a:cs typeface="Montserrat Bold"/>
                <a:sym typeface="Montserrat Bold"/>
              </a:rPr>
              <a:t>renforcer</a:t>
            </a:r>
            <a:r>
              <a:rPr lang="en-US" sz="1198" b="1" dirty="0">
                <a:latin typeface="Montserrat Bold"/>
                <a:ea typeface="Montserrat Bold"/>
                <a:cs typeface="Montserrat Bold"/>
                <a:sym typeface="Montserrat Bold"/>
              </a:rPr>
              <a:t> </a:t>
            </a:r>
            <a:r>
              <a:rPr lang="en-US" sz="1198" b="1" dirty="0" err="1">
                <a:latin typeface="Montserrat Bold"/>
                <a:ea typeface="Montserrat Bold"/>
                <a:cs typeface="Montserrat Bold"/>
                <a:sym typeface="Montserrat Bold"/>
              </a:rPr>
              <a:t>nos</a:t>
            </a:r>
            <a:r>
              <a:rPr lang="en-US" sz="1198" b="1" dirty="0">
                <a:latin typeface="Montserrat Bold"/>
                <a:ea typeface="Montserrat Bold"/>
                <a:cs typeface="Montserrat Bold"/>
                <a:sym typeface="Montserrat Bold"/>
              </a:rPr>
              <a:t> structures locales </a:t>
            </a:r>
          </a:p>
          <a:p>
            <a:pPr marL="258790" lvl="1" indent="-129395" algn="l">
              <a:lnSpc>
                <a:spcPts val="1660"/>
              </a:lnSpc>
              <a:buFont typeface="Arial"/>
              <a:buChar char="•"/>
            </a:pPr>
            <a:r>
              <a:rPr lang="en-US" sz="1198" b="1" dirty="0" err="1">
                <a:latin typeface="Montserrat Bold"/>
                <a:ea typeface="Montserrat Bold"/>
                <a:cs typeface="Montserrat Bold"/>
                <a:sym typeface="Montserrat Bold"/>
              </a:rPr>
              <a:t>Stabiliser</a:t>
            </a:r>
            <a:r>
              <a:rPr lang="en-US" sz="1198" b="1" dirty="0">
                <a:latin typeface="Montserrat Bold"/>
                <a:ea typeface="Montserrat Bold"/>
                <a:cs typeface="Montserrat Bold"/>
                <a:sym typeface="Montserrat Bold"/>
              </a:rPr>
              <a:t> </a:t>
            </a:r>
            <a:r>
              <a:rPr lang="en-US" sz="1198" b="1" dirty="0" err="1">
                <a:latin typeface="Montserrat Bold"/>
                <a:ea typeface="Montserrat Bold"/>
                <a:cs typeface="Montserrat Bold"/>
                <a:sym typeface="Montserrat Bold"/>
              </a:rPr>
              <a:t>notre</a:t>
            </a:r>
            <a:r>
              <a:rPr lang="en-US" sz="1198" b="1" dirty="0">
                <a:latin typeface="Montserrat Bold"/>
                <a:ea typeface="Montserrat Bold"/>
                <a:cs typeface="Montserrat Bold"/>
                <a:sym typeface="Montserrat Bold"/>
              </a:rPr>
              <a:t> </a:t>
            </a:r>
            <a:r>
              <a:rPr lang="en-US" sz="1198" b="1" dirty="0" err="1">
                <a:latin typeface="Montserrat Bold"/>
                <a:ea typeface="Montserrat Bold"/>
                <a:cs typeface="Montserrat Bold"/>
                <a:sym typeface="Montserrat Bold"/>
              </a:rPr>
              <a:t>fonctionnement</a:t>
            </a:r>
            <a:r>
              <a:rPr lang="en-US" sz="1198" b="1" dirty="0">
                <a:latin typeface="Montserrat Bold"/>
                <a:ea typeface="Montserrat Bold"/>
                <a:cs typeface="Montserrat Bold"/>
                <a:sym typeface="Montserrat Bold"/>
              </a:rPr>
              <a:t> et </a:t>
            </a:r>
            <a:r>
              <a:rPr lang="en-US" sz="1198" b="1" dirty="0" err="1">
                <a:latin typeface="Montserrat Bold"/>
                <a:ea typeface="Montserrat Bold"/>
                <a:cs typeface="Montserrat Bold"/>
                <a:sym typeface="Montserrat Bold"/>
              </a:rPr>
              <a:t>notre</a:t>
            </a:r>
            <a:r>
              <a:rPr lang="en-US" sz="1198" b="1" dirty="0">
                <a:latin typeface="Montserrat Bold"/>
                <a:ea typeface="Montserrat Bold"/>
                <a:cs typeface="Montserrat Bold"/>
                <a:sym typeface="Montserrat Bold"/>
              </a:rPr>
              <a:t> </a:t>
            </a:r>
            <a:r>
              <a:rPr lang="en-US" sz="1198" b="1" dirty="0" err="1">
                <a:latin typeface="Montserrat Bold"/>
                <a:ea typeface="Montserrat Bold"/>
                <a:cs typeface="Montserrat Bold"/>
                <a:sym typeface="Montserrat Bold"/>
              </a:rPr>
              <a:t>gouvernance</a:t>
            </a:r>
            <a:r>
              <a:rPr lang="en-US" sz="1198" b="1" dirty="0">
                <a:latin typeface="Montserrat Bold"/>
                <a:ea typeface="Montserrat Bold"/>
                <a:cs typeface="Montserrat Bold"/>
                <a:sym typeface="Montserrat Bold"/>
              </a:rPr>
              <a:t> pour </a:t>
            </a:r>
            <a:r>
              <a:rPr lang="en-US" sz="1198" b="1" dirty="0" err="1">
                <a:latin typeface="Montserrat Bold"/>
                <a:ea typeface="Montserrat Bold"/>
                <a:cs typeface="Montserrat Bold"/>
                <a:sym typeface="Montserrat Bold"/>
              </a:rPr>
              <a:t>accueillir</a:t>
            </a:r>
            <a:r>
              <a:rPr lang="en-US" sz="1198" b="1" dirty="0">
                <a:latin typeface="Montserrat Bold"/>
                <a:ea typeface="Montserrat Bold"/>
                <a:cs typeface="Montserrat Bold"/>
                <a:sym typeface="Montserrat Bold"/>
              </a:rPr>
              <a:t> les </a:t>
            </a:r>
            <a:r>
              <a:rPr lang="en-US" sz="1198" b="1" dirty="0" err="1">
                <a:latin typeface="Montserrat Bold"/>
                <a:ea typeface="Montserrat Bold"/>
                <a:cs typeface="Montserrat Bold"/>
                <a:sym typeface="Montserrat Bold"/>
              </a:rPr>
              <a:t>familles</a:t>
            </a:r>
            <a:r>
              <a:rPr lang="en-US" sz="1198" b="1" dirty="0">
                <a:latin typeface="Montserrat Bold"/>
                <a:ea typeface="Montserrat Bold"/>
                <a:cs typeface="Montserrat Bold"/>
                <a:sym typeface="Montserrat Bold"/>
              </a:rPr>
              <a:t> et </a:t>
            </a:r>
            <a:r>
              <a:rPr lang="en-US" sz="1198" b="1" dirty="0" err="1">
                <a:latin typeface="Montserrat Bold"/>
                <a:ea typeface="Montserrat Bold"/>
                <a:cs typeface="Montserrat Bold"/>
                <a:sym typeface="Montserrat Bold"/>
              </a:rPr>
              <a:t>renforcer</a:t>
            </a:r>
            <a:r>
              <a:rPr lang="en-US" sz="1198" b="1" dirty="0">
                <a:latin typeface="Montserrat Bold"/>
                <a:ea typeface="Montserrat Bold"/>
                <a:cs typeface="Montserrat Bold"/>
                <a:sym typeface="Montserrat Bold"/>
              </a:rPr>
              <a:t> </a:t>
            </a:r>
            <a:r>
              <a:rPr lang="en-US" sz="1198" b="1" dirty="0" err="1">
                <a:latin typeface="Montserrat Bold"/>
                <a:ea typeface="Montserrat Bold"/>
                <a:cs typeface="Montserrat Bold"/>
                <a:sym typeface="Montserrat Bold"/>
              </a:rPr>
              <a:t>nos</a:t>
            </a:r>
            <a:r>
              <a:rPr lang="en-US" sz="1198" b="1" dirty="0">
                <a:latin typeface="Montserrat Bold"/>
                <a:ea typeface="Montserrat Bold"/>
                <a:cs typeface="Montserrat Bold"/>
                <a:sym typeface="Montserrat Bold"/>
              </a:rPr>
              <a:t> structures locales</a:t>
            </a:r>
          </a:p>
        </p:txBody>
      </p:sp>
      <p:grpSp>
        <p:nvGrpSpPr>
          <p:cNvPr id="22" name="Group 22"/>
          <p:cNvGrpSpPr/>
          <p:nvPr/>
        </p:nvGrpSpPr>
        <p:grpSpPr>
          <a:xfrm>
            <a:off x="227914" y="8017025"/>
            <a:ext cx="3406907" cy="2412248"/>
            <a:chOff x="0" y="0"/>
            <a:chExt cx="1220959" cy="864495"/>
          </a:xfrm>
        </p:grpSpPr>
        <p:sp>
          <p:nvSpPr>
            <p:cNvPr id="23" name="Freeform 23"/>
            <p:cNvSpPr/>
            <p:nvPr/>
          </p:nvSpPr>
          <p:spPr>
            <a:xfrm>
              <a:off x="0" y="0"/>
              <a:ext cx="1220959" cy="864495"/>
            </a:xfrm>
            <a:custGeom>
              <a:avLst/>
              <a:gdLst/>
              <a:ahLst/>
              <a:cxnLst/>
              <a:rect l="l" t="t" r="r" b="b"/>
              <a:pathLst>
                <a:path w="1220959" h="864495">
                  <a:moveTo>
                    <a:pt x="0" y="0"/>
                  </a:moveTo>
                  <a:lnTo>
                    <a:pt x="1220959" y="0"/>
                  </a:lnTo>
                  <a:lnTo>
                    <a:pt x="1220959" y="864495"/>
                  </a:lnTo>
                  <a:lnTo>
                    <a:pt x="0" y="864495"/>
                  </a:lnTo>
                  <a:close/>
                </a:path>
              </a:pathLst>
            </a:custGeom>
            <a:solidFill>
              <a:srgbClr val="BC1220">
                <a:alpha val="9804"/>
              </a:srgbClr>
            </a:solidFill>
          </p:spPr>
        </p:sp>
        <p:sp>
          <p:nvSpPr>
            <p:cNvPr id="24" name="TextBox 24"/>
            <p:cNvSpPr txBox="1"/>
            <p:nvPr/>
          </p:nvSpPr>
          <p:spPr>
            <a:xfrm>
              <a:off x="0" y="-38100"/>
              <a:ext cx="1220959" cy="902595"/>
            </a:xfrm>
            <a:prstGeom prst="rect">
              <a:avLst/>
            </a:prstGeom>
          </p:spPr>
          <p:txBody>
            <a:bodyPr lIns="50800" tIns="50800" rIns="50800" bIns="50800" rtlCol="0" anchor="ctr"/>
            <a:lstStyle/>
            <a:p>
              <a:pPr algn="ctr">
                <a:lnSpc>
                  <a:spcPts val="2239"/>
                </a:lnSpc>
              </a:pPr>
              <a:endParaRPr/>
            </a:p>
          </p:txBody>
        </p:sp>
      </p:grpSp>
      <p:sp>
        <p:nvSpPr>
          <p:cNvPr id="25" name="TextBox 25"/>
          <p:cNvSpPr txBox="1"/>
          <p:nvPr/>
        </p:nvSpPr>
        <p:spPr>
          <a:xfrm>
            <a:off x="394204" y="8159900"/>
            <a:ext cx="1969743"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Où en sommes nous ?</a:t>
            </a:r>
          </a:p>
        </p:txBody>
      </p:sp>
      <p:sp>
        <p:nvSpPr>
          <p:cNvPr id="26" name="TextBox 26"/>
          <p:cNvSpPr txBox="1"/>
          <p:nvPr/>
        </p:nvSpPr>
        <p:spPr>
          <a:xfrm>
            <a:off x="394204" y="9146690"/>
            <a:ext cx="1969743"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Nouveaux objectifs</a:t>
            </a:r>
          </a:p>
        </p:txBody>
      </p:sp>
      <p:sp>
        <p:nvSpPr>
          <p:cNvPr id="27" name="TextBox 27"/>
          <p:cNvSpPr txBox="1"/>
          <p:nvPr/>
        </p:nvSpPr>
        <p:spPr>
          <a:xfrm>
            <a:off x="4156269" y="8159900"/>
            <a:ext cx="2486591"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Moyens à mettre en place : </a:t>
            </a:r>
          </a:p>
        </p:txBody>
      </p:sp>
      <p:sp>
        <p:nvSpPr>
          <p:cNvPr id="28" name="TextBox 28"/>
          <p:cNvSpPr txBox="1"/>
          <p:nvPr/>
        </p:nvSpPr>
        <p:spPr>
          <a:xfrm>
            <a:off x="4156269" y="9146690"/>
            <a:ext cx="2486591"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Personnes à mobiliser : </a:t>
            </a:r>
          </a:p>
        </p:txBody>
      </p:sp>
      <p:sp>
        <p:nvSpPr>
          <p:cNvPr id="29" name="Freeform 29"/>
          <p:cNvSpPr/>
          <p:nvPr/>
        </p:nvSpPr>
        <p:spPr>
          <a:xfrm>
            <a:off x="6484636" y="0"/>
            <a:ext cx="1319022" cy="1316675"/>
          </a:xfrm>
          <a:custGeom>
            <a:avLst/>
            <a:gdLst/>
            <a:ahLst/>
            <a:cxnLst/>
            <a:rect l="l" t="t" r="r" b="b"/>
            <a:pathLst>
              <a:path w="1319022" h="1316675">
                <a:moveTo>
                  <a:pt x="0" y="0"/>
                </a:moveTo>
                <a:lnTo>
                  <a:pt x="1319022" y="0"/>
                </a:lnTo>
                <a:lnTo>
                  <a:pt x="1319022" y="1316675"/>
                </a:lnTo>
                <a:lnTo>
                  <a:pt x="0" y="13166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0" name="TextBox 30"/>
          <p:cNvSpPr txBox="1"/>
          <p:nvPr/>
        </p:nvSpPr>
        <p:spPr>
          <a:xfrm>
            <a:off x="7246801" y="9996002"/>
            <a:ext cx="76835" cy="316230"/>
          </a:xfrm>
          <a:prstGeom prst="rect">
            <a:avLst/>
          </a:prstGeom>
        </p:spPr>
        <p:txBody>
          <a:bodyPr lIns="0" tIns="0" rIns="0" bIns="0" rtlCol="0" anchor="t">
            <a:spAutoFit/>
          </a:bodyPr>
          <a:lstStyle/>
          <a:p>
            <a:pPr algn="l">
              <a:lnSpc>
                <a:spcPts val="2520"/>
              </a:lnSpc>
            </a:pPr>
            <a:r>
              <a:rPr lang="en-US" sz="1800">
                <a:solidFill>
                  <a:srgbClr val="000000"/>
                </a:solidFill>
                <a:latin typeface="DK Lemon Yellow Sun 1"/>
                <a:ea typeface="DK Lemon Yellow Sun 1"/>
                <a:cs typeface="DK Lemon Yellow Sun 1"/>
                <a:sym typeface="DK Lemon Yellow Sun 1"/>
              </a:rPr>
              <a:t>11</a:t>
            </a:r>
          </a:p>
        </p:txBody>
      </p:sp>
      <p:sp>
        <p:nvSpPr>
          <p:cNvPr id="31" name="TextBox 31"/>
          <p:cNvSpPr txBox="1"/>
          <p:nvPr/>
        </p:nvSpPr>
        <p:spPr>
          <a:xfrm>
            <a:off x="349989" y="1282312"/>
            <a:ext cx="3062282" cy="486121"/>
          </a:xfrm>
          <a:prstGeom prst="rect">
            <a:avLst/>
          </a:prstGeom>
        </p:spPr>
        <p:txBody>
          <a:bodyPr lIns="0" tIns="0" rIns="0" bIns="0" rtlCol="0" anchor="t">
            <a:spAutoFit/>
          </a:bodyPr>
          <a:lstStyle/>
          <a:p>
            <a:pPr algn="l">
              <a:lnSpc>
                <a:spcPts val="1325"/>
              </a:lnSpc>
            </a:pPr>
            <a:r>
              <a:rPr lang="en-US" sz="981" spc="58">
                <a:solidFill>
                  <a:srgbClr val="000000"/>
                </a:solidFill>
                <a:latin typeface="Montserrat"/>
                <a:ea typeface="Montserrat"/>
                <a:cs typeface="Montserrat"/>
                <a:sym typeface="Montserrat"/>
              </a:rPr>
              <a:t>DÉCRIVEZ ICI UN PETIT ÉTAT DES LIEUX DE VOTRE STRUCTURE ET DE VOS ACTIONS PAR RAPPORT À CETTE ORIENTATION.</a:t>
            </a:r>
          </a:p>
        </p:txBody>
      </p:sp>
      <p:sp>
        <p:nvSpPr>
          <p:cNvPr id="32" name="TextBox 32"/>
          <p:cNvSpPr txBox="1"/>
          <p:nvPr/>
        </p:nvSpPr>
        <p:spPr>
          <a:xfrm>
            <a:off x="371960" y="2306158"/>
            <a:ext cx="3062282" cy="324196"/>
          </a:xfrm>
          <a:prstGeom prst="rect">
            <a:avLst/>
          </a:prstGeom>
        </p:spPr>
        <p:txBody>
          <a:bodyPr lIns="0" tIns="0" rIns="0" bIns="0" rtlCol="0" anchor="t">
            <a:spAutoFit/>
          </a:bodyPr>
          <a:lstStyle/>
          <a:p>
            <a:pPr algn="l">
              <a:lnSpc>
                <a:spcPts val="1325"/>
              </a:lnSpc>
            </a:pPr>
            <a:r>
              <a:rPr lang="en-US" sz="981" spc="58">
                <a:solidFill>
                  <a:srgbClr val="000000"/>
                </a:solidFill>
                <a:latin typeface="Montserrat"/>
                <a:ea typeface="Montserrat"/>
                <a:cs typeface="Montserrat"/>
                <a:sym typeface="Montserrat"/>
              </a:rPr>
              <a:t>NOTEZ ICI VOS NOUVEAUX OBJECTIFS EN LIEN AVEC CETTE ORIENTATION</a:t>
            </a:r>
          </a:p>
        </p:txBody>
      </p:sp>
      <p:sp>
        <p:nvSpPr>
          <p:cNvPr id="33" name="TextBox 33"/>
          <p:cNvSpPr txBox="1"/>
          <p:nvPr/>
        </p:nvSpPr>
        <p:spPr>
          <a:xfrm>
            <a:off x="3962044" y="1297625"/>
            <a:ext cx="3062282" cy="486121"/>
          </a:xfrm>
          <a:prstGeom prst="rect">
            <a:avLst/>
          </a:prstGeom>
        </p:spPr>
        <p:txBody>
          <a:bodyPr lIns="0" tIns="0" rIns="0" bIns="0" rtlCol="0" anchor="t">
            <a:spAutoFit/>
          </a:bodyPr>
          <a:lstStyle/>
          <a:p>
            <a:pPr marL="0" lvl="0" indent="0" algn="l">
              <a:lnSpc>
                <a:spcPts val="1325"/>
              </a:lnSpc>
              <a:spcBef>
                <a:spcPct val="0"/>
              </a:spcBef>
            </a:pPr>
            <a:r>
              <a:rPr lang="en-US" sz="981" spc="58">
                <a:solidFill>
                  <a:srgbClr val="000000"/>
                </a:solidFill>
                <a:latin typeface="Montserrat"/>
                <a:ea typeface="Montserrat"/>
                <a:cs typeface="Montserrat"/>
                <a:sym typeface="Montserrat"/>
              </a:rPr>
              <a:t>NOTEZ ICI LES MOYENS QUE VOUS ALLEZ MOBILISER POUR ATTEINDRE CES NOUVEAUX OBJECTIFS.</a:t>
            </a:r>
          </a:p>
        </p:txBody>
      </p:sp>
      <p:sp>
        <p:nvSpPr>
          <p:cNvPr id="34" name="TextBox 34"/>
          <p:cNvSpPr txBox="1"/>
          <p:nvPr/>
        </p:nvSpPr>
        <p:spPr>
          <a:xfrm>
            <a:off x="3947866" y="2332852"/>
            <a:ext cx="3062282" cy="494678"/>
          </a:xfrm>
          <a:prstGeom prst="rect">
            <a:avLst/>
          </a:prstGeom>
        </p:spPr>
        <p:txBody>
          <a:bodyPr lIns="0" tIns="0" rIns="0" bIns="0" rtlCol="0" anchor="t">
            <a:spAutoFit/>
          </a:bodyPr>
          <a:lstStyle/>
          <a:p>
            <a:pPr marL="0" lvl="0" indent="0" algn="l">
              <a:lnSpc>
                <a:spcPts val="1325"/>
              </a:lnSpc>
              <a:spcBef>
                <a:spcPct val="0"/>
              </a:spcBef>
            </a:pPr>
            <a:r>
              <a:rPr lang="en-US" sz="981" spc="58">
                <a:solidFill>
                  <a:srgbClr val="000000"/>
                </a:solidFill>
                <a:latin typeface="Montserrat"/>
                <a:ea typeface="Montserrat"/>
                <a:cs typeface="Montserrat"/>
                <a:sym typeface="Montserrat"/>
              </a:rPr>
              <a:t>NOTEZ ICI LES PERSONNES À MOBILISER POUR ATTEINDRE CES NOUVEAUX OBJECTIFS.</a:t>
            </a:r>
          </a:p>
        </p:txBody>
      </p:sp>
      <p:sp>
        <p:nvSpPr>
          <p:cNvPr id="35" name="TextBox 35"/>
          <p:cNvSpPr txBox="1"/>
          <p:nvPr/>
        </p:nvSpPr>
        <p:spPr>
          <a:xfrm>
            <a:off x="377982" y="4546349"/>
            <a:ext cx="3062282" cy="486121"/>
          </a:xfrm>
          <a:prstGeom prst="rect">
            <a:avLst/>
          </a:prstGeom>
        </p:spPr>
        <p:txBody>
          <a:bodyPr lIns="0" tIns="0" rIns="0" bIns="0" rtlCol="0" anchor="t">
            <a:spAutoFit/>
          </a:bodyPr>
          <a:lstStyle/>
          <a:p>
            <a:pPr algn="l">
              <a:lnSpc>
                <a:spcPts val="1325"/>
              </a:lnSpc>
            </a:pPr>
            <a:r>
              <a:rPr lang="en-US" sz="981" spc="58">
                <a:solidFill>
                  <a:srgbClr val="000000"/>
                </a:solidFill>
                <a:latin typeface="Montserrat"/>
                <a:ea typeface="Montserrat"/>
                <a:cs typeface="Montserrat"/>
                <a:sym typeface="Montserrat"/>
              </a:rPr>
              <a:t>DÉCRIVEZ ICI UN PETIT ÉTAT DES LIEUX DE VOTRE STRUCTURE ET DE VOS ACTIONS PAR RAPPORT À CETTE ORIENTATION.</a:t>
            </a:r>
          </a:p>
        </p:txBody>
      </p:sp>
      <p:sp>
        <p:nvSpPr>
          <p:cNvPr id="36" name="TextBox 36"/>
          <p:cNvSpPr txBox="1"/>
          <p:nvPr/>
        </p:nvSpPr>
        <p:spPr>
          <a:xfrm>
            <a:off x="371960" y="5533139"/>
            <a:ext cx="3062282" cy="324196"/>
          </a:xfrm>
          <a:prstGeom prst="rect">
            <a:avLst/>
          </a:prstGeom>
        </p:spPr>
        <p:txBody>
          <a:bodyPr lIns="0" tIns="0" rIns="0" bIns="0" rtlCol="0" anchor="t">
            <a:spAutoFit/>
          </a:bodyPr>
          <a:lstStyle/>
          <a:p>
            <a:pPr algn="l">
              <a:lnSpc>
                <a:spcPts val="1325"/>
              </a:lnSpc>
            </a:pPr>
            <a:r>
              <a:rPr lang="en-US" sz="981" spc="58">
                <a:solidFill>
                  <a:srgbClr val="000000"/>
                </a:solidFill>
                <a:latin typeface="Montserrat"/>
                <a:ea typeface="Montserrat"/>
                <a:cs typeface="Montserrat"/>
                <a:sym typeface="Montserrat"/>
              </a:rPr>
              <a:t>NOTEZ ICI VOS NOUVEAUX OBJECTIFS EN LIEN AVEC CETTE ORIENTATION</a:t>
            </a:r>
          </a:p>
        </p:txBody>
      </p:sp>
      <p:sp>
        <p:nvSpPr>
          <p:cNvPr id="37" name="TextBox 37"/>
          <p:cNvSpPr txBox="1"/>
          <p:nvPr/>
        </p:nvSpPr>
        <p:spPr>
          <a:xfrm>
            <a:off x="4134026" y="4517774"/>
            <a:ext cx="3062282" cy="486121"/>
          </a:xfrm>
          <a:prstGeom prst="rect">
            <a:avLst/>
          </a:prstGeom>
        </p:spPr>
        <p:txBody>
          <a:bodyPr lIns="0" tIns="0" rIns="0" bIns="0" rtlCol="0" anchor="t">
            <a:spAutoFit/>
          </a:bodyPr>
          <a:lstStyle/>
          <a:p>
            <a:pPr marL="0" lvl="0" indent="0" algn="l">
              <a:lnSpc>
                <a:spcPts val="1325"/>
              </a:lnSpc>
              <a:spcBef>
                <a:spcPct val="0"/>
              </a:spcBef>
            </a:pPr>
            <a:r>
              <a:rPr lang="en-US" sz="981" spc="58">
                <a:solidFill>
                  <a:srgbClr val="000000"/>
                </a:solidFill>
                <a:latin typeface="Montserrat"/>
                <a:ea typeface="Montserrat"/>
                <a:cs typeface="Montserrat"/>
                <a:sym typeface="Montserrat"/>
              </a:rPr>
              <a:t>NOTEZ ICI LES MOYENS QUE VOUS ALLEZ MOBILISER POUR ATTEINDRE CES NOUVEAUX OBJECTIFS.</a:t>
            </a:r>
          </a:p>
        </p:txBody>
      </p:sp>
      <p:sp>
        <p:nvSpPr>
          <p:cNvPr id="38" name="TextBox 38"/>
          <p:cNvSpPr txBox="1"/>
          <p:nvPr/>
        </p:nvSpPr>
        <p:spPr>
          <a:xfrm>
            <a:off x="4156269" y="5524554"/>
            <a:ext cx="3062282" cy="494678"/>
          </a:xfrm>
          <a:prstGeom prst="rect">
            <a:avLst/>
          </a:prstGeom>
        </p:spPr>
        <p:txBody>
          <a:bodyPr lIns="0" tIns="0" rIns="0" bIns="0" rtlCol="0" anchor="t">
            <a:spAutoFit/>
          </a:bodyPr>
          <a:lstStyle/>
          <a:p>
            <a:pPr marL="0" lvl="0" indent="0" algn="l">
              <a:lnSpc>
                <a:spcPts val="1325"/>
              </a:lnSpc>
              <a:spcBef>
                <a:spcPct val="0"/>
              </a:spcBef>
            </a:pPr>
            <a:r>
              <a:rPr lang="en-US" sz="981" spc="58">
                <a:solidFill>
                  <a:srgbClr val="000000"/>
                </a:solidFill>
                <a:latin typeface="Montserrat"/>
                <a:ea typeface="Montserrat"/>
                <a:cs typeface="Montserrat"/>
                <a:sym typeface="Montserrat"/>
              </a:rPr>
              <a:t>NOTEZ ICI LES PERSONNES À MOBILISER POUR ATTEINDRE CES NOUVEAUX OBJECTIFS.</a:t>
            </a:r>
          </a:p>
        </p:txBody>
      </p:sp>
      <p:sp>
        <p:nvSpPr>
          <p:cNvPr id="39" name="TextBox 39"/>
          <p:cNvSpPr txBox="1"/>
          <p:nvPr/>
        </p:nvSpPr>
        <p:spPr>
          <a:xfrm>
            <a:off x="400226" y="8346590"/>
            <a:ext cx="3062282" cy="486121"/>
          </a:xfrm>
          <a:prstGeom prst="rect">
            <a:avLst/>
          </a:prstGeom>
        </p:spPr>
        <p:txBody>
          <a:bodyPr lIns="0" tIns="0" rIns="0" bIns="0" rtlCol="0" anchor="t">
            <a:spAutoFit/>
          </a:bodyPr>
          <a:lstStyle/>
          <a:p>
            <a:pPr algn="l">
              <a:lnSpc>
                <a:spcPts val="1325"/>
              </a:lnSpc>
            </a:pPr>
            <a:r>
              <a:rPr lang="en-US" sz="981" spc="58">
                <a:solidFill>
                  <a:srgbClr val="000000"/>
                </a:solidFill>
                <a:latin typeface="Montserrat"/>
                <a:ea typeface="Montserrat"/>
                <a:cs typeface="Montserrat"/>
                <a:sym typeface="Montserrat"/>
              </a:rPr>
              <a:t>DÉCRIVEZ ICI UN PETIT ÉTAT DES LIEUX DE VOTRE STRUCTURE ET DE VOS ACTIONS PAR RAPPORT À CETTE ORIENTATION.</a:t>
            </a:r>
          </a:p>
        </p:txBody>
      </p:sp>
      <p:sp>
        <p:nvSpPr>
          <p:cNvPr id="40" name="TextBox 40"/>
          <p:cNvSpPr txBox="1"/>
          <p:nvPr/>
        </p:nvSpPr>
        <p:spPr>
          <a:xfrm>
            <a:off x="400226" y="9333380"/>
            <a:ext cx="3062282" cy="324196"/>
          </a:xfrm>
          <a:prstGeom prst="rect">
            <a:avLst/>
          </a:prstGeom>
        </p:spPr>
        <p:txBody>
          <a:bodyPr lIns="0" tIns="0" rIns="0" bIns="0" rtlCol="0" anchor="t">
            <a:spAutoFit/>
          </a:bodyPr>
          <a:lstStyle/>
          <a:p>
            <a:pPr algn="l">
              <a:lnSpc>
                <a:spcPts val="1325"/>
              </a:lnSpc>
            </a:pPr>
            <a:r>
              <a:rPr lang="en-US" sz="981" spc="58">
                <a:solidFill>
                  <a:srgbClr val="000000"/>
                </a:solidFill>
                <a:latin typeface="Montserrat"/>
                <a:ea typeface="Montserrat"/>
                <a:cs typeface="Montserrat"/>
                <a:sym typeface="Montserrat"/>
              </a:rPr>
              <a:t>NOTEZ ICI VOS NOUVEAUX OBJECTIFS EN LIEN AVEC CETTE ORIENTATION</a:t>
            </a:r>
          </a:p>
        </p:txBody>
      </p:sp>
      <p:sp>
        <p:nvSpPr>
          <p:cNvPr id="41" name="TextBox 41"/>
          <p:cNvSpPr txBox="1"/>
          <p:nvPr/>
        </p:nvSpPr>
        <p:spPr>
          <a:xfrm>
            <a:off x="4156269" y="8346590"/>
            <a:ext cx="3062282" cy="486121"/>
          </a:xfrm>
          <a:prstGeom prst="rect">
            <a:avLst/>
          </a:prstGeom>
        </p:spPr>
        <p:txBody>
          <a:bodyPr lIns="0" tIns="0" rIns="0" bIns="0" rtlCol="0" anchor="t">
            <a:spAutoFit/>
          </a:bodyPr>
          <a:lstStyle/>
          <a:p>
            <a:pPr marL="0" lvl="0" indent="0" algn="l">
              <a:lnSpc>
                <a:spcPts val="1325"/>
              </a:lnSpc>
              <a:spcBef>
                <a:spcPct val="0"/>
              </a:spcBef>
            </a:pPr>
            <a:r>
              <a:rPr lang="en-US" sz="981" spc="58">
                <a:solidFill>
                  <a:srgbClr val="000000"/>
                </a:solidFill>
                <a:latin typeface="Montserrat"/>
                <a:ea typeface="Montserrat"/>
                <a:cs typeface="Montserrat"/>
                <a:sym typeface="Montserrat"/>
              </a:rPr>
              <a:t>NOTEZ ICI LES MOYENS QUE VOUS ALLEZ MOBILISER POUR ATTEINDRE CES NOUVEAUX OBJECTIFS.</a:t>
            </a:r>
          </a:p>
        </p:txBody>
      </p:sp>
      <p:sp>
        <p:nvSpPr>
          <p:cNvPr id="42" name="TextBox 42"/>
          <p:cNvSpPr txBox="1"/>
          <p:nvPr/>
        </p:nvSpPr>
        <p:spPr>
          <a:xfrm>
            <a:off x="4156269" y="9323855"/>
            <a:ext cx="3062282" cy="494678"/>
          </a:xfrm>
          <a:prstGeom prst="rect">
            <a:avLst/>
          </a:prstGeom>
        </p:spPr>
        <p:txBody>
          <a:bodyPr lIns="0" tIns="0" rIns="0" bIns="0" rtlCol="0" anchor="t">
            <a:spAutoFit/>
          </a:bodyPr>
          <a:lstStyle/>
          <a:p>
            <a:pPr marL="0" lvl="0" indent="0" algn="l">
              <a:lnSpc>
                <a:spcPts val="1325"/>
              </a:lnSpc>
              <a:spcBef>
                <a:spcPct val="0"/>
              </a:spcBef>
            </a:pPr>
            <a:r>
              <a:rPr lang="en-US" sz="981" spc="58">
                <a:solidFill>
                  <a:srgbClr val="000000"/>
                </a:solidFill>
                <a:latin typeface="Montserrat"/>
                <a:ea typeface="Montserrat"/>
                <a:cs typeface="Montserrat"/>
                <a:sym typeface="Montserrat"/>
              </a:rPr>
              <a:t>NOTEZ ICI LES PERSONNES À MOBILISER POUR ATTEINDRE CES NOUVEAUX OBJECTIFS.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2050" y="298811"/>
            <a:ext cx="4322050" cy="457189"/>
            <a:chOff x="0" y="0"/>
            <a:chExt cx="1548925" cy="163846"/>
          </a:xfrm>
        </p:grpSpPr>
        <p:sp>
          <p:nvSpPr>
            <p:cNvPr id="3" name="Freeform 3"/>
            <p:cNvSpPr/>
            <p:nvPr/>
          </p:nvSpPr>
          <p:spPr>
            <a:xfrm>
              <a:off x="0" y="0"/>
              <a:ext cx="1548925" cy="163846"/>
            </a:xfrm>
            <a:custGeom>
              <a:avLst/>
              <a:gdLst/>
              <a:ahLst/>
              <a:cxnLst/>
              <a:rect l="l" t="t" r="r" b="b"/>
              <a:pathLst>
                <a:path w="1548925" h="163846">
                  <a:moveTo>
                    <a:pt x="0" y="0"/>
                  </a:moveTo>
                  <a:lnTo>
                    <a:pt x="1548925" y="0"/>
                  </a:lnTo>
                  <a:lnTo>
                    <a:pt x="1548925" y="163846"/>
                  </a:lnTo>
                  <a:lnTo>
                    <a:pt x="0" y="163846"/>
                  </a:lnTo>
                  <a:close/>
                </a:path>
              </a:pathLst>
            </a:custGeom>
            <a:solidFill>
              <a:srgbClr val="96BF0D"/>
            </a:solidFill>
          </p:spPr>
        </p:sp>
        <p:sp>
          <p:nvSpPr>
            <p:cNvPr id="4" name="TextBox 4"/>
            <p:cNvSpPr txBox="1"/>
            <p:nvPr/>
          </p:nvSpPr>
          <p:spPr>
            <a:xfrm>
              <a:off x="0" y="-47625"/>
              <a:ext cx="1548925" cy="211471"/>
            </a:xfrm>
            <a:prstGeom prst="rect">
              <a:avLst/>
            </a:prstGeom>
          </p:spPr>
          <p:txBody>
            <a:bodyPr lIns="50800" tIns="50800" rIns="50800" bIns="50800" rtlCol="0" anchor="ctr"/>
            <a:lstStyle/>
            <a:p>
              <a:pPr algn="ctr">
                <a:lnSpc>
                  <a:spcPts val="2308"/>
                </a:lnSpc>
              </a:pPr>
              <a:r>
                <a:rPr lang="en-US" sz="1648">
                  <a:solidFill>
                    <a:srgbClr val="FFFFFF"/>
                  </a:solidFill>
                  <a:latin typeface="DK Lemon Yellow Sun 1"/>
                  <a:ea typeface="DK Lemon Yellow Sun 1"/>
                  <a:cs typeface="DK Lemon Yellow Sun 1"/>
                  <a:sym typeface="DK Lemon Yellow Sun 1"/>
                </a:rPr>
                <a:t>La mobilisation des adultes </a:t>
              </a:r>
            </a:p>
          </p:txBody>
        </p:sp>
      </p:grpSp>
      <p:grpSp>
        <p:nvGrpSpPr>
          <p:cNvPr id="5" name="Group 5"/>
          <p:cNvGrpSpPr/>
          <p:nvPr/>
        </p:nvGrpSpPr>
        <p:grpSpPr>
          <a:xfrm>
            <a:off x="214659" y="1244409"/>
            <a:ext cx="3406907" cy="2429509"/>
            <a:chOff x="0" y="0"/>
            <a:chExt cx="1220959" cy="870681"/>
          </a:xfrm>
        </p:grpSpPr>
        <p:sp>
          <p:nvSpPr>
            <p:cNvPr id="6" name="Freeform 6"/>
            <p:cNvSpPr/>
            <p:nvPr/>
          </p:nvSpPr>
          <p:spPr>
            <a:xfrm>
              <a:off x="0" y="0"/>
              <a:ext cx="1220959" cy="870681"/>
            </a:xfrm>
            <a:custGeom>
              <a:avLst/>
              <a:gdLst/>
              <a:ahLst/>
              <a:cxnLst/>
              <a:rect l="l" t="t" r="r" b="b"/>
              <a:pathLst>
                <a:path w="1220959" h="870681">
                  <a:moveTo>
                    <a:pt x="0" y="0"/>
                  </a:moveTo>
                  <a:lnTo>
                    <a:pt x="1220959" y="0"/>
                  </a:lnTo>
                  <a:lnTo>
                    <a:pt x="1220959" y="870681"/>
                  </a:lnTo>
                  <a:lnTo>
                    <a:pt x="0" y="870681"/>
                  </a:lnTo>
                  <a:close/>
                </a:path>
              </a:pathLst>
            </a:custGeom>
            <a:solidFill>
              <a:srgbClr val="96BF0D">
                <a:alpha val="9804"/>
              </a:srgbClr>
            </a:solidFill>
          </p:spPr>
        </p:sp>
        <p:sp>
          <p:nvSpPr>
            <p:cNvPr id="7" name="TextBox 7"/>
            <p:cNvSpPr txBox="1"/>
            <p:nvPr/>
          </p:nvSpPr>
          <p:spPr>
            <a:xfrm>
              <a:off x="0" y="-38100"/>
              <a:ext cx="1220959" cy="908781"/>
            </a:xfrm>
            <a:prstGeom prst="rect">
              <a:avLst/>
            </a:prstGeom>
          </p:spPr>
          <p:txBody>
            <a:bodyPr lIns="50800" tIns="50800" rIns="50800" bIns="50800" rtlCol="0" anchor="ctr"/>
            <a:lstStyle/>
            <a:p>
              <a:pPr algn="ctr">
                <a:lnSpc>
                  <a:spcPts val="2239"/>
                </a:lnSpc>
              </a:pPr>
              <a:endParaRPr/>
            </a:p>
          </p:txBody>
        </p:sp>
      </p:grpSp>
      <p:grpSp>
        <p:nvGrpSpPr>
          <p:cNvPr id="8" name="Group 8"/>
          <p:cNvGrpSpPr/>
          <p:nvPr/>
        </p:nvGrpSpPr>
        <p:grpSpPr>
          <a:xfrm>
            <a:off x="214659" y="5143427"/>
            <a:ext cx="4586464" cy="1990745"/>
            <a:chOff x="0" y="0"/>
            <a:chExt cx="1643685" cy="713438"/>
          </a:xfrm>
        </p:grpSpPr>
        <p:sp>
          <p:nvSpPr>
            <p:cNvPr id="9" name="Freeform 9"/>
            <p:cNvSpPr/>
            <p:nvPr/>
          </p:nvSpPr>
          <p:spPr>
            <a:xfrm>
              <a:off x="0" y="0"/>
              <a:ext cx="1643685" cy="713438"/>
            </a:xfrm>
            <a:custGeom>
              <a:avLst/>
              <a:gdLst/>
              <a:ahLst/>
              <a:cxnLst/>
              <a:rect l="l" t="t" r="r" b="b"/>
              <a:pathLst>
                <a:path w="1643685" h="713438">
                  <a:moveTo>
                    <a:pt x="59080" y="0"/>
                  </a:moveTo>
                  <a:lnTo>
                    <a:pt x="1584605" y="0"/>
                  </a:lnTo>
                  <a:cubicBezTo>
                    <a:pt x="1600274" y="0"/>
                    <a:pt x="1615302" y="6224"/>
                    <a:pt x="1626381" y="17304"/>
                  </a:cubicBezTo>
                  <a:cubicBezTo>
                    <a:pt x="1637461" y="28384"/>
                    <a:pt x="1643685" y="43411"/>
                    <a:pt x="1643685" y="59080"/>
                  </a:cubicBezTo>
                  <a:lnTo>
                    <a:pt x="1643685" y="654358"/>
                  </a:lnTo>
                  <a:cubicBezTo>
                    <a:pt x="1643685" y="686987"/>
                    <a:pt x="1617234" y="713438"/>
                    <a:pt x="1584605" y="713438"/>
                  </a:cubicBezTo>
                  <a:lnTo>
                    <a:pt x="59080" y="713438"/>
                  </a:lnTo>
                  <a:cubicBezTo>
                    <a:pt x="43411" y="713438"/>
                    <a:pt x="28384" y="707213"/>
                    <a:pt x="17304" y="696134"/>
                  </a:cubicBezTo>
                  <a:cubicBezTo>
                    <a:pt x="6224" y="685054"/>
                    <a:pt x="0" y="670027"/>
                    <a:pt x="0" y="654358"/>
                  </a:cubicBezTo>
                  <a:lnTo>
                    <a:pt x="0" y="59080"/>
                  </a:lnTo>
                  <a:cubicBezTo>
                    <a:pt x="0" y="26451"/>
                    <a:pt x="26451" y="0"/>
                    <a:pt x="59080" y="0"/>
                  </a:cubicBezTo>
                  <a:close/>
                </a:path>
              </a:pathLst>
            </a:custGeom>
            <a:solidFill>
              <a:srgbClr val="000000">
                <a:alpha val="0"/>
              </a:srgbClr>
            </a:solidFill>
            <a:ln w="38100" cap="rnd">
              <a:solidFill>
                <a:srgbClr val="99C656"/>
              </a:solidFill>
              <a:prstDash val="solid"/>
              <a:round/>
            </a:ln>
          </p:spPr>
        </p:sp>
        <p:sp>
          <p:nvSpPr>
            <p:cNvPr id="10" name="TextBox 10"/>
            <p:cNvSpPr txBox="1"/>
            <p:nvPr/>
          </p:nvSpPr>
          <p:spPr>
            <a:xfrm>
              <a:off x="0" y="-38100"/>
              <a:ext cx="1643685" cy="751538"/>
            </a:xfrm>
            <a:prstGeom prst="rect">
              <a:avLst/>
            </a:prstGeom>
          </p:spPr>
          <p:txBody>
            <a:bodyPr lIns="50800" tIns="50800" rIns="50800" bIns="50800" rtlCol="0" anchor="ctr"/>
            <a:lstStyle/>
            <a:p>
              <a:pPr algn="ctr">
                <a:lnSpc>
                  <a:spcPts val="2239"/>
                </a:lnSpc>
              </a:pPr>
              <a:endParaRPr/>
            </a:p>
          </p:txBody>
        </p:sp>
      </p:grpSp>
      <p:grpSp>
        <p:nvGrpSpPr>
          <p:cNvPr id="11" name="Group 11"/>
          <p:cNvGrpSpPr/>
          <p:nvPr/>
        </p:nvGrpSpPr>
        <p:grpSpPr>
          <a:xfrm>
            <a:off x="-2232478" y="7272846"/>
            <a:ext cx="12322526" cy="5326308"/>
            <a:chOff x="0" y="0"/>
            <a:chExt cx="12407900" cy="5363210"/>
          </a:xfrm>
        </p:grpSpPr>
        <p:sp>
          <p:nvSpPr>
            <p:cNvPr id="12" name="Freeform 12"/>
            <p:cNvSpPr/>
            <p:nvPr/>
          </p:nvSpPr>
          <p:spPr>
            <a:xfrm>
              <a:off x="-1188720" y="-1299210"/>
              <a:ext cx="14579600" cy="7821930"/>
            </a:xfrm>
            <a:custGeom>
              <a:avLst/>
              <a:gdLst/>
              <a:ahLst/>
              <a:cxnLst/>
              <a:rect l="l" t="t" r="r" b="b"/>
              <a:pathLst>
                <a:path w="14579600" h="7821930">
                  <a:moveTo>
                    <a:pt x="1446530" y="2216150"/>
                  </a:moveTo>
                  <a:cubicBezTo>
                    <a:pt x="2578100" y="0"/>
                    <a:pt x="6996430" y="2960370"/>
                    <a:pt x="8751570" y="1879600"/>
                  </a:cubicBezTo>
                  <a:cubicBezTo>
                    <a:pt x="11271250" y="328930"/>
                    <a:pt x="14579600" y="2044700"/>
                    <a:pt x="13321030" y="5191760"/>
                  </a:cubicBezTo>
                  <a:cubicBezTo>
                    <a:pt x="12679680" y="6795770"/>
                    <a:pt x="9763760" y="5523230"/>
                    <a:pt x="8426450" y="6164580"/>
                  </a:cubicBezTo>
                  <a:cubicBezTo>
                    <a:pt x="4964430" y="7821930"/>
                    <a:pt x="0" y="5048250"/>
                    <a:pt x="1446530" y="2216150"/>
                  </a:cubicBezTo>
                  <a:close/>
                </a:path>
              </a:pathLst>
            </a:custGeom>
            <a:blipFill>
              <a:blip r:embed="rId2"/>
              <a:stretch>
                <a:fillRect t="-19487" b="-34479"/>
              </a:stretch>
            </a:blipFill>
          </p:spPr>
        </p:sp>
      </p:grpSp>
      <p:sp>
        <p:nvSpPr>
          <p:cNvPr id="13" name="Freeform 13"/>
          <p:cNvSpPr/>
          <p:nvPr/>
        </p:nvSpPr>
        <p:spPr>
          <a:xfrm>
            <a:off x="5299230" y="4120244"/>
            <a:ext cx="2031215" cy="2721828"/>
          </a:xfrm>
          <a:custGeom>
            <a:avLst/>
            <a:gdLst/>
            <a:ahLst/>
            <a:cxnLst/>
            <a:rect l="l" t="t" r="r" b="b"/>
            <a:pathLst>
              <a:path w="2031215" h="2721828">
                <a:moveTo>
                  <a:pt x="0" y="0"/>
                </a:moveTo>
                <a:lnTo>
                  <a:pt x="2031215" y="0"/>
                </a:lnTo>
                <a:lnTo>
                  <a:pt x="2031215" y="2721828"/>
                </a:lnTo>
                <a:lnTo>
                  <a:pt x="0" y="27218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4"/>
          <p:cNvSpPr txBox="1"/>
          <p:nvPr/>
        </p:nvSpPr>
        <p:spPr>
          <a:xfrm>
            <a:off x="373039" y="861884"/>
            <a:ext cx="4536916" cy="167640"/>
          </a:xfrm>
          <a:prstGeom prst="rect">
            <a:avLst/>
          </a:prstGeom>
        </p:spPr>
        <p:txBody>
          <a:bodyPr lIns="0" tIns="0" rIns="0" bIns="0" rtlCol="0" anchor="t">
            <a:spAutoFit/>
          </a:bodyPr>
          <a:lstStyle/>
          <a:p>
            <a:pPr algn="ctr">
              <a:lnSpc>
                <a:spcPts val="1320"/>
              </a:lnSpc>
              <a:spcBef>
                <a:spcPct val="0"/>
              </a:spcBef>
            </a:pPr>
            <a:r>
              <a:rPr lang="en-US" sz="1200" b="1">
                <a:solidFill>
                  <a:srgbClr val="99C656"/>
                </a:solidFill>
                <a:latin typeface="Montserrat Bold"/>
                <a:ea typeface="Montserrat Bold"/>
                <a:cs typeface="Montserrat Bold"/>
                <a:sym typeface="Montserrat Bold"/>
              </a:rPr>
              <a:t>Ensemble, se (trans)former pour grandir et faire grandir !</a:t>
            </a:r>
          </a:p>
        </p:txBody>
      </p:sp>
      <p:sp>
        <p:nvSpPr>
          <p:cNvPr id="15" name="TextBox 15"/>
          <p:cNvSpPr txBox="1"/>
          <p:nvPr/>
        </p:nvSpPr>
        <p:spPr>
          <a:xfrm>
            <a:off x="390778" y="1419911"/>
            <a:ext cx="1969743"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Où en sommes nous ?</a:t>
            </a:r>
          </a:p>
        </p:txBody>
      </p:sp>
      <p:sp>
        <p:nvSpPr>
          <p:cNvPr id="16" name="TextBox 16"/>
          <p:cNvSpPr txBox="1"/>
          <p:nvPr/>
        </p:nvSpPr>
        <p:spPr>
          <a:xfrm>
            <a:off x="390778" y="2507035"/>
            <a:ext cx="1969743"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Nouveaux objectifs</a:t>
            </a:r>
          </a:p>
        </p:txBody>
      </p:sp>
      <p:sp>
        <p:nvSpPr>
          <p:cNvPr id="17" name="TextBox 17"/>
          <p:cNvSpPr txBox="1"/>
          <p:nvPr/>
        </p:nvSpPr>
        <p:spPr>
          <a:xfrm>
            <a:off x="4055935" y="1419911"/>
            <a:ext cx="2486591"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Moyens à mettre en place : </a:t>
            </a:r>
          </a:p>
        </p:txBody>
      </p:sp>
      <p:sp>
        <p:nvSpPr>
          <p:cNvPr id="18" name="TextBox 18"/>
          <p:cNvSpPr txBox="1"/>
          <p:nvPr/>
        </p:nvSpPr>
        <p:spPr>
          <a:xfrm>
            <a:off x="4055935" y="2507035"/>
            <a:ext cx="2486591"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Personnes à mobiliser : </a:t>
            </a:r>
          </a:p>
        </p:txBody>
      </p:sp>
      <p:sp>
        <p:nvSpPr>
          <p:cNvPr id="19" name="TextBox 19"/>
          <p:cNvSpPr txBox="1"/>
          <p:nvPr/>
        </p:nvSpPr>
        <p:spPr>
          <a:xfrm>
            <a:off x="390778" y="1568501"/>
            <a:ext cx="3062282" cy="824233"/>
          </a:xfrm>
          <a:prstGeom prst="rect">
            <a:avLst/>
          </a:prstGeom>
        </p:spPr>
        <p:txBody>
          <a:bodyPr lIns="0" tIns="0" rIns="0" bIns="0" rtlCol="0" anchor="t">
            <a:spAutoFit/>
          </a:bodyPr>
          <a:lstStyle/>
          <a:p>
            <a:pPr marL="0" lvl="0" indent="0" algn="l">
              <a:lnSpc>
                <a:spcPts val="1325"/>
              </a:lnSpc>
              <a:spcBef>
                <a:spcPct val="0"/>
              </a:spcBef>
            </a:pPr>
            <a:r>
              <a:rPr lang="en-US" sz="981" spc="58" dirty="0">
                <a:solidFill>
                  <a:srgbClr val="000000"/>
                </a:solidFill>
                <a:latin typeface="Montserrat"/>
                <a:ea typeface="Montserrat"/>
                <a:cs typeface="Montserrat"/>
                <a:sym typeface="Montserrat"/>
              </a:rPr>
              <a:t>Lorem ipsum dolor sit </a:t>
            </a:r>
            <a:r>
              <a:rPr lang="en-US" sz="981" spc="58" dirty="0" err="1">
                <a:solidFill>
                  <a:srgbClr val="000000"/>
                </a:solidFill>
                <a:latin typeface="Montserrat"/>
                <a:ea typeface="Montserrat"/>
                <a:cs typeface="Montserrat"/>
                <a:sym typeface="Montserrat"/>
              </a:rPr>
              <a:t>amet</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consectetur</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adipiscing</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elit</a:t>
            </a:r>
            <a:r>
              <a:rPr lang="en-US" sz="981" spc="58" dirty="0">
                <a:solidFill>
                  <a:srgbClr val="000000"/>
                </a:solidFill>
                <a:latin typeface="Montserrat"/>
                <a:ea typeface="Montserrat"/>
                <a:cs typeface="Montserrat"/>
                <a:sym typeface="Montserrat"/>
              </a:rPr>
              <a:t>, sed do </a:t>
            </a:r>
            <a:r>
              <a:rPr lang="en-US" sz="981" spc="58" dirty="0" err="1">
                <a:solidFill>
                  <a:srgbClr val="000000"/>
                </a:solidFill>
                <a:latin typeface="Montserrat"/>
                <a:ea typeface="Montserrat"/>
                <a:cs typeface="Montserrat"/>
                <a:sym typeface="Montserrat"/>
              </a:rPr>
              <a:t>eiusmod</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tempor</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incididunt</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ut</a:t>
            </a:r>
            <a:r>
              <a:rPr lang="en-US" sz="981" spc="58" dirty="0">
                <a:solidFill>
                  <a:srgbClr val="000000"/>
                </a:solidFill>
                <a:latin typeface="Montserrat"/>
                <a:ea typeface="Montserrat"/>
                <a:cs typeface="Montserrat"/>
                <a:sym typeface="Montserrat"/>
              </a:rPr>
              <a:t> labore et dolore magna </a:t>
            </a:r>
            <a:r>
              <a:rPr lang="en-US" sz="981" spc="58" dirty="0" err="1">
                <a:solidFill>
                  <a:srgbClr val="000000"/>
                </a:solidFill>
                <a:latin typeface="Montserrat"/>
                <a:ea typeface="Montserrat"/>
                <a:cs typeface="Montserrat"/>
                <a:sym typeface="Montserrat"/>
              </a:rPr>
              <a:t>aliqua</a:t>
            </a:r>
            <a:r>
              <a:rPr lang="en-US" sz="981" spc="58" dirty="0">
                <a:solidFill>
                  <a:srgbClr val="000000"/>
                </a:solidFill>
                <a:latin typeface="Montserrat"/>
                <a:ea typeface="Montserrat"/>
                <a:cs typeface="Montserrat"/>
                <a:sym typeface="Montserrat"/>
              </a:rPr>
              <a:t>. </a:t>
            </a:r>
            <a:r>
              <a:rPr lang="en-US" sz="981" u="none" spc="58" dirty="0">
                <a:solidFill>
                  <a:srgbClr val="000000"/>
                </a:solidFill>
                <a:latin typeface="Montserrat"/>
                <a:ea typeface="Montserrat"/>
                <a:cs typeface="Montserrat"/>
                <a:sym typeface="Montserrat"/>
              </a:rPr>
              <a:t>Lorem ipsum dolor sit </a:t>
            </a:r>
            <a:r>
              <a:rPr lang="en-US" sz="981" u="none" spc="58" dirty="0" err="1">
                <a:solidFill>
                  <a:srgbClr val="000000"/>
                </a:solidFill>
                <a:latin typeface="Montserrat"/>
                <a:ea typeface="Montserrat"/>
                <a:cs typeface="Montserrat"/>
                <a:sym typeface="Montserrat"/>
              </a:rPr>
              <a:t>amet</a:t>
            </a:r>
            <a:r>
              <a:rPr lang="en-US" sz="981" u="none" spc="58" dirty="0">
                <a:solidFill>
                  <a:srgbClr val="000000"/>
                </a:solidFill>
                <a:latin typeface="Montserrat"/>
                <a:ea typeface="Montserrat"/>
                <a:cs typeface="Montserrat"/>
                <a:sym typeface="Montserrat"/>
              </a:rPr>
              <a:t>, </a:t>
            </a:r>
            <a:r>
              <a:rPr lang="en-US" sz="981" u="none" spc="58" dirty="0" err="1">
                <a:solidFill>
                  <a:srgbClr val="000000"/>
                </a:solidFill>
                <a:latin typeface="Montserrat"/>
                <a:ea typeface="Montserrat"/>
                <a:cs typeface="Montserrat"/>
                <a:sym typeface="Montserrat"/>
              </a:rPr>
              <a:t>consectetur</a:t>
            </a:r>
            <a:r>
              <a:rPr lang="en-US" sz="981" u="none" spc="58" dirty="0">
                <a:solidFill>
                  <a:srgbClr val="000000"/>
                </a:solidFill>
                <a:latin typeface="Montserrat"/>
                <a:ea typeface="Montserrat"/>
                <a:cs typeface="Montserrat"/>
                <a:sym typeface="Montserrat"/>
              </a:rPr>
              <a:t> </a:t>
            </a:r>
            <a:r>
              <a:rPr lang="en-US" sz="981" u="none" spc="58" dirty="0" err="1">
                <a:solidFill>
                  <a:srgbClr val="000000"/>
                </a:solidFill>
                <a:latin typeface="Montserrat"/>
                <a:ea typeface="Montserrat"/>
                <a:cs typeface="Montserrat"/>
                <a:sym typeface="Montserrat"/>
              </a:rPr>
              <a:t>adipiscing</a:t>
            </a:r>
            <a:r>
              <a:rPr lang="en-US" sz="981" u="none" spc="58" dirty="0">
                <a:solidFill>
                  <a:srgbClr val="000000"/>
                </a:solidFill>
                <a:latin typeface="Montserrat"/>
                <a:ea typeface="Montserrat"/>
                <a:cs typeface="Montserrat"/>
                <a:sym typeface="Montserrat"/>
              </a:rPr>
              <a:t> </a:t>
            </a:r>
            <a:r>
              <a:rPr lang="en-US" sz="981" u="none" spc="58" dirty="0" err="1">
                <a:solidFill>
                  <a:srgbClr val="000000"/>
                </a:solidFill>
                <a:latin typeface="Montserrat"/>
                <a:ea typeface="Montserrat"/>
                <a:cs typeface="Montserrat"/>
                <a:sym typeface="Montserrat"/>
              </a:rPr>
              <a:t>elit</a:t>
            </a:r>
            <a:r>
              <a:rPr lang="en-US" sz="981" u="none" spc="58" dirty="0">
                <a:solidFill>
                  <a:srgbClr val="000000"/>
                </a:solidFill>
                <a:latin typeface="Montserrat"/>
                <a:ea typeface="Montserrat"/>
                <a:cs typeface="Montserrat"/>
                <a:sym typeface="Montserrat"/>
              </a:rPr>
              <a:t>, sed do </a:t>
            </a:r>
            <a:r>
              <a:rPr lang="en-US" sz="981" u="none" spc="58" dirty="0" err="1">
                <a:solidFill>
                  <a:srgbClr val="000000"/>
                </a:solidFill>
                <a:latin typeface="Montserrat"/>
                <a:ea typeface="Montserrat"/>
                <a:cs typeface="Montserrat"/>
                <a:sym typeface="Montserrat"/>
              </a:rPr>
              <a:t>eiusmod</a:t>
            </a:r>
            <a:r>
              <a:rPr lang="en-US" sz="981" u="none" spc="58" dirty="0">
                <a:solidFill>
                  <a:srgbClr val="000000"/>
                </a:solidFill>
                <a:latin typeface="Montserrat"/>
                <a:ea typeface="Montserrat"/>
                <a:cs typeface="Montserrat"/>
                <a:sym typeface="Montserrat"/>
              </a:rPr>
              <a:t> </a:t>
            </a:r>
          </a:p>
        </p:txBody>
      </p:sp>
      <p:sp>
        <p:nvSpPr>
          <p:cNvPr id="20" name="TextBox 20"/>
          <p:cNvSpPr txBox="1"/>
          <p:nvPr/>
        </p:nvSpPr>
        <p:spPr>
          <a:xfrm>
            <a:off x="390778" y="2683954"/>
            <a:ext cx="3062282" cy="824233"/>
          </a:xfrm>
          <a:prstGeom prst="rect">
            <a:avLst/>
          </a:prstGeom>
        </p:spPr>
        <p:txBody>
          <a:bodyPr lIns="0" tIns="0" rIns="0" bIns="0" rtlCol="0" anchor="t">
            <a:spAutoFit/>
          </a:bodyPr>
          <a:lstStyle/>
          <a:p>
            <a:pPr marL="0" lvl="0" indent="0" algn="l">
              <a:lnSpc>
                <a:spcPts val="1325"/>
              </a:lnSpc>
              <a:spcBef>
                <a:spcPct val="0"/>
              </a:spcBef>
            </a:pPr>
            <a:r>
              <a:rPr lang="en-US" sz="981" spc="58" dirty="0">
                <a:solidFill>
                  <a:srgbClr val="000000"/>
                </a:solidFill>
                <a:latin typeface="Montserrat"/>
                <a:ea typeface="Montserrat"/>
                <a:cs typeface="Montserrat"/>
                <a:sym typeface="Montserrat"/>
              </a:rPr>
              <a:t>Lorem ipsum dolor sit </a:t>
            </a:r>
            <a:r>
              <a:rPr lang="en-US" sz="981" spc="58" dirty="0" err="1">
                <a:solidFill>
                  <a:srgbClr val="000000"/>
                </a:solidFill>
                <a:latin typeface="Montserrat"/>
                <a:ea typeface="Montserrat"/>
                <a:cs typeface="Montserrat"/>
                <a:sym typeface="Montserrat"/>
              </a:rPr>
              <a:t>amet</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consectetur</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adipiscing</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elit</a:t>
            </a:r>
            <a:r>
              <a:rPr lang="en-US" sz="981" spc="58" dirty="0">
                <a:solidFill>
                  <a:srgbClr val="000000"/>
                </a:solidFill>
                <a:latin typeface="Montserrat"/>
                <a:ea typeface="Montserrat"/>
                <a:cs typeface="Montserrat"/>
                <a:sym typeface="Montserrat"/>
              </a:rPr>
              <a:t>, sed do </a:t>
            </a:r>
            <a:r>
              <a:rPr lang="en-US" sz="981" spc="58" dirty="0" err="1">
                <a:solidFill>
                  <a:srgbClr val="000000"/>
                </a:solidFill>
                <a:latin typeface="Montserrat"/>
                <a:ea typeface="Montserrat"/>
                <a:cs typeface="Montserrat"/>
                <a:sym typeface="Montserrat"/>
              </a:rPr>
              <a:t>eiusmod</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tempor</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incididunt</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ut</a:t>
            </a:r>
            <a:r>
              <a:rPr lang="en-US" sz="981" spc="58" dirty="0">
                <a:solidFill>
                  <a:srgbClr val="000000"/>
                </a:solidFill>
                <a:latin typeface="Montserrat"/>
                <a:ea typeface="Montserrat"/>
                <a:cs typeface="Montserrat"/>
                <a:sym typeface="Montserrat"/>
              </a:rPr>
              <a:t> labore et dolore magna </a:t>
            </a:r>
            <a:r>
              <a:rPr lang="en-US" sz="981" spc="58" dirty="0" err="1">
                <a:solidFill>
                  <a:srgbClr val="000000"/>
                </a:solidFill>
                <a:latin typeface="Montserrat"/>
                <a:ea typeface="Montserrat"/>
                <a:cs typeface="Montserrat"/>
                <a:sym typeface="Montserrat"/>
              </a:rPr>
              <a:t>aliqua</a:t>
            </a:r>
            <a:r>
              <a:rPr lang="en-US" sz="981" spc="58" dirty="0">
                <a:solidFill>
                  <a:srgbClr val="000000"/>
                </a:solidFill>
                <a:latin typeface="Montserrat"/>
                <a:ea typeface="Montserrat"/>
                <a:cs typeface="Montserrat"/>
                <a:sym typeface="Montserrat"/>
              </a:rPr>
              <a:t>. </a:t>
            </a:r>
            <a:r>
              <a:rPr lang="en-US" sz="981" u="none" spc="58" dirty="0">
                <a:solidFill>
                  <a:srgbClr val="000000"/>
                </a:solidFill>
                <a:latin typeface="Montserrat"/>
                <a:ea typeface="Montserrat"/>
                <a:cs typeface="Montserrat"/>
                <a:sym typeface="Montserrat"/>
              </a:rPr>
              <a:t>Lorem ipsum dolor sit </a:t>
            </a:r>
            <a:r>
              <a:rPr lang="en-US" sz="981" u="none" spc="58" dirty="0" err="1">
                <a:solidFill>
                  <a:srgbClr val="000000"/>
                </a:solidFill>
                <a:latin typeface="Montserrat"/>
                <a:ea typeface="Montserrat"/>
                <a:cs typeface="Montserrat"/>
                <a:sym typeface="Montserrat"/>
              </a:rPr>
              <a:t>amet</a:t>
            </a:r>
            <a:r>
              <a:rPr lang="en-US" sz="981" u="none" spc="58" dirty="0">
                <a:solidFill>
                  <a:srgbClr val="000000"/>
                </a:solidFill>
                <a:latin typeface="Montserrat"/>
                <a:ea typeface="Montserrat"/>
                <a:cs typeface="Montserrat"/>
                <a:sym typeface="Montserrat"/>
              </a:rPr>
              <a:t>, </a:t>
            </a:r>
            <a:r>
              <a:rPr lang="en-US" sz="981" u="none" spc="58" dirty="0" err="1">
                <a:solidFill>
                  <a:srgbClr val="000000"/>
                </a:solidFill>
                <a:latin typeface="Montserrat"/>
                <a:ea typeface="Montserrat"/>
                <a:cs typeface="Montserrat"/>
                <a:sym typeface="Montserrat"/>
              </a:rPr>
              <a:t>consectetur</a:t>
            </a:r>
            <a:r>
              <a:rPr lang="en-US" sz="981" u="none" spc="58" dirty="0">
                <a:solidFill>
                  <a:srgbClr val="000000"/>
                </a:solidFill>
                <a:latin typeface="Montserrat"/>
                <a:ea typeface="Montserrat"/>
                <a:cs typeface="Montserrat"/>
                <a:sym typeface="Montserrat"/>
              </a:rPr>
              <a:t> </a:t>
            </a:r>
            <a:r>
              <a:rPr lang="en-US" sz="981" u="none" spc="58" dirty="0" err="1">
                <a:solidFill>
                  <a:srgbClr val="000000"/>
                </a:solidFill>
                <a:latin typeface="Montserrat"/>
                <a:ea typeface="Montserrat"/>
                <a:cs typeface="Montserrat"/>
                <a:sym typeface="Montserrat"/>
              </a:rPr>
              <a:t>adipiscing</a:t>
            </a:r>
            <a:r>
              <a:rPr lang="en-US" sz="981" u="none" spc="58" dirty="0">
                <a:solidFill>
                  <a:srgbClr val="000000"/>
                </a:solidFill>
                <a:latin typeface="Montserrat"/>
                <a:ea typeface="Montserrat"/>
                <a:cs typeface="Montserrat"/>
                <a:sym typeface="Montserrat"/>
              </a:rPr>
              <a:t> </a:t>
            </a:r>
            <a:r>
              <a:rPr lang="en-US" sz="981" u="none" spc="58" dirty="0" err="1">
                <a:solidFill>
                  <a:srgbClr val="000000"/>
                </a:solidFill>
                <a:latin typeface="Montserrat"/>
                <a:ea typeface="Montserrat"/>
                <a:cs typeface="Montserrat"/>
                <a:sym typeface="Montserrat"/>
              </a:rPr>
              <a:t>elit</a:t>
            </a:r>
            <a:r>
              <a:rPr lang="en-US" sz="981" u="none" spc="58" dirty="0">
                <a:solidFill>
                  <a:srgbClr val="000000"/>
                </a:solidFill>
                <a:latin typeface="Montserrat"/>
                <a:ea typeface="Montserrat"/>
                <a:cs typeface="Montserrat"/>
                <a:sym typeface="Montserrat"/>
              </a:rPr>
              <a:t>, sed do </a:t>
            </a:r>
            <a:r>
              <a:rPr lang="en-US" sz="981" u="none" spc="58" dirty="0" err="1">
                <a:solidFill>
                  <a:srgbClr val="000000"/>
                </a:solidFill>
                <a:latin typeface="Montserrat"/>
                <a:ea typeface="Montserrat"/>
                <a:cs typeface="Montserrat"/>
                <a:sym typeface="Montserrat"/>
              </a:rPr>
              <a:t>eiusmod</a:t>
            </a:r>
            <a:r>
              <a:rPr lang="en-US" sz="981" u="none" spc="58" dirty="0">
                <a:solidFill>
                  <a:srgbClr val="000000"/>
                </a:solidFill>
                <a:latin typeface="Montserrat"/>
                <a:ea typeface="Montserrat"/>
                <a:cs typeface="Montserrat"/>
                <a:sym typeface="Montserrat"/>
              </a:rPr>
              <a:t> </a:t>
            </a:r>
          </a:p>
        </p:txBody>
      </p:sp>
      <p:sp>
        <p:nvSpPr>
          <p:cNvPr id="21" name="TextBox 21"/>
          <p:cNvSpPr txBox="1"/>
          <p:nvPr/>
        </p:nvSpPr>
        <p:spPr>
          <a:xfrm>
            <a:off x="4055935" y="1568501"/>
            <a:ext cx="3062282" cy="824233"/>
          </a:xfrm>
          <a:prstGeom prst="rect">
            <a:avLst/>
          </a:prstGeom>
        </p:spPr>
        <p:txBody>
          <a:bodyPr lIns="0" tIns="0" rIns="0" bIns="0" rtlCol="0" anchor="t">
            <a:spAutoFit/>
          </a:bodyPr>
          <a:lstStyle/>
          <a:p>
            <a:pPr marL="0" lvl="0" indent="0" algn="l">
              <a:lnSpc>
                <a:spcPts val="1325"/>
              </a:lnSpc>
              <a:spcBef>
                <a:spcPct val="0"/>
              </a:spcBef>
            </a:pPr>
            <a:r>
              <a:rPr lang="en-US" sz="981" spc="58" dirty="0">
                <a:solidFill>
                  <a:srgbClr val="000000"/>
                </a:solidFill>
                <a:latin typeface="Montserrat"/>
                <a:ea typeface="Montserrat"/>
                <a:cs typeface="Montserrat"/>
                <a:sym typeface="Montserrat"/>
              </a:rPr>
              <a:t>Lorem ipsum dolor sit </a:t>
            </a:r>
            <a:r>
              <a:rPr lang="en-US" sz="981" spc="58" dirty="0" err="1">
                <a:solidFill>
                  <a:srgbClr val="000000"/>
                </a:solidFill>
                <a:latin typeface="Montserrat"/>
                <a:ea typeface="Montserrat"/>
                <a:cs typeface="Montserrat"/>
                <a:sym typeface="Montserrat"/>
              </a:rPr>
              <a:t>amet</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consectetur</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adipiscing</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elit</a:t>
            </a:r>
            <a:r>
              <a:rPr lang="en-US" sz="981" spc="58" dirty="0">
                <a:solidFill>
                  <a:srgbClr val="000000"/>
                </a:solidFill>
                <a:latin typeface="Montserrat"/>
                <a:ea typeface="Montserrat"/>
                <a:cs typeface="Montserrat"/>
                <a:sym typeface="Montserrat"/>
              </a:rPr>
              <a:t>, sed do </a:t>
            </a:r>
            <a:r>
              <a:rPr lang="en-US" sz="981" spc="58" dirty="0" err="1">
                <a:solidFill>
                  <a:srgbClr val="000000"/>
                </a:solidFill>
                <a:latin typeface="Montserrat"/>
                <a:ea typeface="Montserrat"/>
                <a:cs typeface="Montserrat"/>
                <a:sym typeface="Montserrat"/>
              </a:rPr>
              <a:t>eiusmod</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tempor</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incididunt</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ut</a:t>
            </a:r>
            <a:r>
              <a:rPr lang="en-US" sz="981" spc="58" dirty="0">
                <a:solidFill>
                  <a:srgbClr val="000000"/>
                </a:solidFill>
                <a:latin typeface="Montserrat"/>
                <a:ea typeface="Montserrat"/>
                <a:cs typeface="Montserrat"/>
                <a:sym typeface="Montserrat"/>
              </a:rPr>
              <a:t> labore et dolore magna </a:t>
            </a:r>
            <a:r>
              <a:rPr lang="en-US" sz="981" spc="58" dirty="0" err="1">
                <a:solidFill>
                  <a:srgbClr val="000000"/>
                </a:solidFill>
                <a:latin typeface="Montserrat"/>
                <a:ea typeface="Montserrat"/>
                <a:cs typeface="Montserrat"/>
                <a:sym typeface="Montserrat"/>
              </a:rPr>
              <a:t>aliqua</a:t>
            </a:r>
            <a:r>
              <a:rPr lang="en-US" sz="981" spc="58" dirty="0">
                <a:solidFill>
                  <a:srgbClr val="000000"/>
                </a:solidFill>
                <a:latin typeface="Montserrat"/>
                <a:ea typeface="Montserrat"/>
                <a:cs typeface="Montserrat"/>
                <a:sym typeface="Montserrat"/>
              </a:rPr>
              <a:t>. </a:t>
            </a:r>
            <a:r>
              <a:rPr lang="en-US" sz="981" u="none" spc="58" dirty="0">
                <a:solidFill>
                  <a:srgbClr val="000000"/>
                </a:solidFill>
                <a:latin typeface="Montserrat"/>
                <a:ea typeface="Montserrat"/>
                <a:cs typeface="Montserrat"/>
                <a:sym typeface="Montserrat"/>
              </a:rPr>
              <a:t>Lorem ipsum dolor sit </a:t>
            </a:r>
            <a:r>
              <a:rPr lang="en-US" sz="981" u="none" spc="58" dirty="0" err="1">
                <a:solidFill>
                  <a:srgbClr val="000000"/>
                </a:solidFill>
                <a:latin typeface="Montserrat"/>
                <a:ea typeface="Montserrat"/>
                <a:cs typeface="Montserrat"/>
                <a:sym typeface="Montserrat"/>
              </a:rPr>
              <a:t>amet</a:t>
            </a:r>
            <a:r>
              <a:rPr lang="en-US" sz="981" u="none" spc="58" dirty="0">
                <a:solidFill>
                  <a:srgbClr val="000000"/>
                </a:solidFill>
                <a:latin typeface="Montserrat"/>
                <a:ea typeface="Montserrat"/>
                <a:cs typeface="Montserrat"/>
                <a:sym typeface="Montserrat"/>
              </a:rPr>
              <a:t>, </a:t>
            </a:r>
            <a:r>
              <a:rPr lang="en-US" sz="981" u="none" spc="58" dirty="0" err="1">
                <a:solidFill>
                  <a:srgbClr val="000000"/>
                </a:solidFill>
                <a:latin typeface="Montserrat"/>
                <a:ea typeface="Montserrat"/>
                <a:cs typeface="Montserrat"/>
                <a:sym typeface="Montserrat"/>
              </a:rPr>
              <a:t>consectetur</a:t>
            </a:r>
            <a:r>
              <a:rPr lang="en-US" sz="981" u="none" spc="58" dirty="0">
                <a:solidFill>
                  <a:srgbClr val="000000"/>
                </a:solidFill>
                <a:latin typeface="Montserrat"/>
                <a:ea typeface="Montserrat"/>
                <a:cs typeface="Montserrat"/>
                <a:sym typeface="Montserrat"/>
              </a:rPr>
              <a:t> </a:t>
            </a:r>
            <a:r>
              <a:rPr lang="en-US" sz="981" u="none" spc="58" dirty="0" err="1">
                <a:solidFill>
                  <a:srgbClr val="000000"/>
                </a:solidFill>
                <a:latin typeface="Montserrat"/>
                <a:ea typeface="Montserrat"/>
                <a:cs typeface="Montserrat"/>
                <a:sym typeface="Montserrat"/>
              </a:rPr>
              <a:t>adipiscing</a:t>
            </a:r>
            <a:r>
              <a:rPr lang="en-US" sz="981" u="none" spc="58" dirty="0">
                <a:solidFill>
                  <a:srgbClr val="000000"/>
                </a:solidFill>
                <a:latin typeface="Montserrat"/>
                <a:ea typeface="Montserrat"/>
                <a:cs typeface="Montserrat"/>
                <a:sym typeface="Montserrat"/>
              </a:rPr>
              <a:t> </a:t>
            </a:r>
            <a:r>
              <a:rPr lang="en-US" sz="981" u="none" spc="58" dirty="0" err="1">
                <a:solidFill>
                  <a:srgbClr val="000000"/>
                </a:solidFill>
                <a:latin typeface="Montserrat"/>
                <a:ea typeface="Montserrat"/>
                <a:cs typeface="Montserrat"/>
                <a:sym typeface="Montserrat"/>
              </a:rPr>
              <a:t>elit</a:t>
            </a:r>
            <a:r>
              <a:rPr lang="en-US" sz="981" u="none" spc="58" dirty="0">
                <a:solidFill>
                  <a:srgbClr val="000000"/>
                </a:solidFill>
                <a:latin typeface="Montserrat"/>
                <a:ea typeface="Montserrat"/>
                <a:cs typeface="Montserrat"/>
                <a:sym typeface="Montserrat"/>
              </a:rPr>
              <a:t>, sed do </a:t>
            </a:r>
            <a:r>
              <a:rPr lang="en-US" sz="981" u="none" spc="58" dirty="0" err="1">
                <a:solidFill>
                  <a:srgbClr val="000000"/>
                </a:solidFill>
                <a:latin typeface="Montserrat"/>
                <a:ea typeface="Montserrat"/>
                <a:cs typeface="Montserrat"/>
                <a:sym typeface="Montserrat"/>
              </a:rPr>
              <a:t>eiusmod</a:t>
            </a:r>
            <a:r>
              <a:rPr lang="en-US" sz="981" u="none" spc="58" dirty="0">
                <a:solidFill>
                  <a:srgbClr val="000000"/>
                </a:solidFill>
                <a:latin typeface="Montserrat"/>
                <a:ea typeface="Montserrat"/>
                <a:cs typeface="Montserrat"/>
                <a:sym typeface="Montserrat"/>
              </a:rPr>
              <a:t> </a:t>
            </a:r>
          </a:p>
        </p:txBody>
      </p:sp>
      <p:sp>
        <p:nvSpPr>
          <p:cNvPr id="22" name="TextBox 22"/>
          <p:cNvSpPr txBox="1"/>
          <p:nvPr/>
        </p:nvSpPr>
        <p:spPr>
          <a:xfrm>
            <a:off x="4074760" y="2683954"/>
            <a:ext cx="3062282" cy="824233"/>
          </a:xfrm>
          <a:prstGeom prst="rect">
            <a:avLst/>
          </a:prstGeom>
        </p:spPr>
        <p:txBody>
          <a:bodyPr lIns="0" tIns="0" rIns="0" bIns="0" rtlCol="0" anchor="t">
            <a:spAutoFit/>
          </a:bodyPr>
          <a:lstStyle/>
          <a:p>
            <a:pPr marL="0" lvl="0" indent="0" algn="l">
              <a:lnSpc>
                <a:spcPts val="1325"/>
              </a:lnSpc>
              <a:spcBef>
                <a:spcPct val="0"/>
              </a:spcBef>
            </a:pPr>
            <a:r>
              <a:rPr lang="en-US" sz="981" spc="58" dirty="0">
                <a:solidFill>
                  <a:srgbClr val="000000"/>
                </a:solidFill>
                <a:latin typeface="Montserrat"/>
                <a:ea typeface="Montserrat"/>
                <a:cs typeface="Montserrat"/>
                <a:sym typeface="Montserrat"/>
              </a:rPr>
              <a:t>Lorem ipsum dolor sit </a:t>
            </a:r>
            <a:r>
              <a:rPr lang="en-US" sz="981" spc="58" dirty="0" err="1">
                <a:solidFill>
                  <a:srgbClr val="000000"/>
                </a:solidFill>
                <a:latin typeface="Montserrat"/>
                <a:ea typeface="Montserrat"/>
                <a:cs typeface="Montserrat"/>
                <a:sym typeface="Montserrat"/>
              </a:rPr>
              <a:t>amet</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consectetur</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adipiscing</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elit</a:t>
            </a:r>
            <a:r>
              <a:rPr lang="en-US" sz="981" spc="58" dirty="0">
                <a:solidFill>
                  <a:srgbClr val="000000"/>
                </a:solidFill>
                <a:latin typeface="Montserrat"/>
                <a:ea typeface="Montserrat"/>
                <a:cs typeface="Montserrat"/>
                <a:sym typeface="Montserrat"/>
              </a:rPr>
              <a:t>, sed do </a:t>
            </a:r>
            <a:r>
              <a:rPr lang="en-US" sz="981" spc="58" dirty="0" err="1">
                <a:solidFill>
                  <a:srgbClr val="000000"/>
                </a:solidFill>
                <a:latin typeface="Montserrat"/>
                <a:ea typeface="Montserrat"/>
                <a:cs typeface="Montserrat"/>
                <a:sym typeface="Montserrat"/>
              </a:rPr>
              <a:t>eiusmod</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tempor</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incididunt</a:t>
            </a:r>
            <a:r>
              <a:rPr lang="en-US" sz="981" spc="58" dirty="0">
                <a:solidFill>
                  <a:srgbClr val="000000"/>
                </a:solidFill>
                <a:latin typeface="Montserrat"/>
                <a:ea typeface="Montserrat"/>
                <a:cs typeface="Montserrat"/>
                <a:sym typeface="Montserrat"/>
              </a:rPr>
              <a:t> </a:t>
            </a:r>
            <a:r>
              <a:rPr lang="en-US" sz="981" spc="58" dirty="0" err="1">
                <a:solidFill>
                  <a:srgbClr val="000000"/>
                </a:solidFill>
                <a:latin typeface="Montserrat"/>
                <a:ea typeface="Montserrat"/>
                <a:cs typeface="Montserrat"/>
                <a:sym typeface="Montserrat"/>
              </a:rPr>
              <a:t>ut</a:t>
            </a:r>
            <a:r>
              <a:rPr lang="en-US" sz="981" spc="58" dirty="0">
                <a:solidFill>
                  <a:srgbClr val="000000"/>
                </a:solidFill>
                <a:latin typeface="Montserrat"/>
                <a:ea typeface="Montserrat"/>
                <a:cs typeface="Montserrat"/>
                <a:sym typeface="Montserrat"/>
              </a:rPr>
              <a:t> labore et dolore magna </a:t>
            </a:r>
            <a:r>
              <a:rPr lang="en-US" sz="981" spc="58" dirty="0" err="1">
                <a:solidFill>
                  <a:srgbClr val="000000"/>
                </a:solidFill>
                <a:latin typeface="Montserrat"/>
                <a:ea typeface="Montserrat"/>
                <a:cs typeface="Montserrat"/>
                <a:sym typeface="Montserrat"/>
              </a:rPr>
              <a:t>aliqua</a:t>
            </a:r>
            <a:r>
              <a:rPr lang="en-US" sz="981" spc="58" dirty="0">
                <a:solidFill>
                  <a:srgbClr val="000000"/>
                </a:solidFill>
                <a:latin typeface="Montserrat"/>
                <a:ea typeface="Montserrat"/>
                <a:cs typeface="Montserrat"/>
                <a:sym typeface="Montserrat"/>
              </a:rPr>
              <a:t>. </a:t>
            </a:r>
            <a:r>
              <a:rPr lang="en-US" sz="981" u="none" spc="58" dirty="0">
                <a:solidFill>
                  <a:srgbClr val="000000"/>
                </a:solidFill>
                <a:latin typeface="Montserrat"/>
                <a:ea typeface="Montserrat"/>
                <a:cs typeface="Montserrat"/>
                <a:sym typeface="Montserrat"/>
              </a:rPr>
              <a:t>Lorem ipsum dolor sit </a:t>
            </a:r>
            <a:r>
              <a:rPr lang="en-US" sz="981" u="none" spc="58" dirty="0" err="1">
                <a:solidFill>
                  <a:srgbClr val="000000"/>
                </a:solidFill>
                <a:latin typeface="Montserrat"/>
                <a:ea typeface="Montserrat"/>
                <a:cs typeface="Montserrat"/>
                <a:sym typeface="Montserrat"/>
              </a:rPr>
              <a:t>amet</a:t>
            </a:r>
            <a:r>
              <a:rPr lang="en-US" sz="981" u="none" spc="58" dirty="0">
                <a:solidFill>
                  <a:srgbClr val="000000"/>
                </a:solidFill>
                <a:latin typeface="Montserrat"/>
                <a:ea typeface="Montserrat"/>
                <a:cs typeface="Montserrat"/>
                <a:sym typeface="Montserrat"/>
              </a:rPr>
              <a:t>, </a:t>
            </a:r>
            <a:r>
              <a:rPr lang="en-US" sz="981" u="none" spc="58" dirty="0" err="1">
                <a:solidFill>
                  <a:srgbClr val="000000"/>
                </a:solidFill>
                <a:latin typeface="Montserrat"/>
                <a:ea typeface="Montserrat"/>
                <a:cs typeface="Montserrat"/>
                <a:sym typeface="Montserrat"/>
              </a:rPr>
              <a:t>consectetur</a:t>
            </a:r>
            <a:r>
              <a:rPr lang="en-US" sz="981" u="none" spc="58" dirty="0">
                <a:solidFill>
                  <a:srgbClr val="000000"/>
                </a:solidFill>
                <a:latin typeface="Montserrat"/>
                <a:ea typeface="Montserrat"/>
                <a:cs typeface="Montserrat"/>
                <a:sym typeface="Montserrat"/>
              </a:rPr>
              <a:t> </a:t>
            </a:r>
            <a:r>
              <a:rPr lang="en-US" sz="981" u="none" spc="58" dirty="0" err="1">
                <a:solidFill>
                  <a:srgbClr val="000000"/>
                </a:solidFill>
                <a:latin typeface="Montserrat"/>
                <a:ea typeface="Montserrat"/>
                <a:cs typeface="Montserrat"/>
                <a:sym typeface="Montserrat"/>
              </a:rPr>
              <a:t>adipiscing</a:t>
            </a:r>
            <a:r>
              <a:rPr lang="en-US" sz="981" u="none" spc="58" dirty="0">
                <a:solidFill>
                  <a:srgbClr val="000000"/>
                </a:solidFill>
                <a:latin typeface="Montserrat"/>
                <a:ea typeface="Montserrat"/>
                <a:cs typeface="Montserrat"/>
                <a:sym typeface="Montserrat"/>
              </a:rPr>
              <a:t> </a:t>
            </a:r>
            <a:r>
              <a:rPr lang="en-US" sz="981" u="none" spc="58" dirty="0" err="1">
                <a:solidFill>
                  <a:srgbClr val="000000"/>
                </a:solidFill>
                <a:latin typeface="Montserrat"/>
                <a:ea typeface="Montserrat"/>
                <a:cs typeface="Montserrat"/>
                <a:sym typeface="Montserrat"/>
              </a:rPr>
              <a:t>elit</a:t>
            </a:r>
            <a:r>
              <a:rPr lang="en-US" sz="981" u="none" spc="58" dirty="0">
                <a:solidFill>
                  <a:srgbClr val="000000"/>
                </a:solidFill>
                <a:latin typeface="Montserrat"/>
                <a:ea typeface="Montserrat"/>
                <a:cs typeface="Montserrat"/>
                <a:sym typeface="Montserrat"/>
              </a:rPr>
              <a:t>, sed do </a:t>
            </a:r>
            <a:r>
              <a:rPr lang="en-US" sz="981" u="none" spc="58" dirty="0" err="1">
                <a:solidFill>
                  <a:srgbClr val="000000"/>
                </a:solidFill>
                <a:latin typeface="Montserrat"/>
                <a:ea typeface="Montserrat"/>
                <a:cs typeface="Montserrat"/>
                <a:sym typeface="Montserrat"/>
              </a:rPr>
              <a:t>eiusmod</a:t>
            </a:r>
            <a:r>
              <a:rPr lang="en-US" sz="981" u="none" spc="58" dirty="0">
                <a:solidFill>
                  <a:srgbClr val="000000"/>
                </a:solidFill>
                <a:latin typeface="Montserrat"/>
                <a:ea typeface="Montserrat"/>
                <a:cs typeface="Montserrat"/>
                <a:sym typeface="Montserrat"/>
              </a:rPr>
              <a:t> </a:t>
            </a:r>
          </a:p>
        </p:txBody>
      </p:sp>
      <p:sp>
        <p:nvSpPr>
          <p:cNvPr id="23" name="TextBox 23"/>
          <p:cNvSpPr txBox="1"/>
          <p:nvPr/>
        </p:nvSpPr>
        <p:spPr>
          <a:xfrm>
            <a:off x="1195903" y="5198425"/>
            <a:ext cx="2635776" cy="207613"/>
          </a:xfrm>
          <a:prstGeom prst="rect">
            <a:avLst/>
          </a:prstGeom>
        </p:spPr>
        <p:txBody>
          <a:bodyPr lIns="0" tIns="0" rIns="0" bIns="0" rtlCol="0" anchor="t">
            <a:spAutoFit/>
          </a:bodyPr>
          <a:lstStyle/>
          <a:p>
            <a:pPr algn="ctr">
              <a:lnSpc>
                <a:spcPts val="1798"/>
              </a:lnSpc>
            </a:pPr>
            <a:r>
              <a:rPr lang="en-US" sz="1298" b="1" dirty="0">
                <a:solidFill>
                  <a:srgbClr val="99C656"/>
                </a:solidFill>
                <a:latin typeface="Montserrat Bold"/>
                <a:ea typeface="Montserrat Bold"/>
                <a:cs typeface="Montserrat Bold"/>
                <a:sym typeface="Montserrat Bold"/>
              </a:rPr>
              <a:t>Missions à </a:t>
            </a:r>
            <a:r>
              <a:rPr lang="en-US" sz="1298" b="1" dirty="0" err="1">
                <a:solidFill>
                  <a:srgbClr val="99C656"/>
                </a:solidFill>
                <a:latin typeface="Montserrat Bold"/>
                <a:ea typeface="Montserrat Bold"/>
                <a:cs typeface="Montserrat Bold"/>
                <a:sym typeface="Montserrat Bold"/>
              </a:rPr>
              <a:t>pourvoir</a:t>
            </a:r>
            <a:endParaRPr lang="en-US" sz="1298" b="1" dirty="0">
              <a:solidFill>
                <a:srgbClr val="99C656"/>
              </a:solidFill>
              <a:latin typeface="Montserrat Bold"/>
              <a:ea typeface="Montserrat Bold"/>
              <a:cs typeface="Montserrat Bold"/>
              <a:sym typeface="Montserrat Bold"/>
            </a:endParaRPr>
          </a:p>
        </p:txBody>
      </p:sp>
      <p:sp>
        <p:nvSpPr>
          <p:cNvPr id="24" name="TextBox 24"/>
          <p:cNvSpPr txBox="1"/>
          <p:nvPr/>
        </p:nvSpPr>
        <p:spPr>
          <a:xfrm>
            <a:off x="739435" y="5447444"/>
            <a:ext cx="3536912" cy="168297"/>
          </a:xfrm>
          <a:prstGeom prst="rect">
            <a:avLst/>
          </a:prstGeom>
        </p:spPr>
        <p:txBody>
          <a:bodyPr lIns="0" tIns="0" rIns="0" bIns="0" rtlCol="0" anchor="t">
            <a:spAutoFit/>
          </a:bodyPr>
          <a:lstStyle/>
          <a:p>
            <a:pPr marL="215682" lvl="1" indent="-107841" algn="just">
              <a:lnSpc>
                <a:spcPts val="1373"/>
              </a:lnSpc>
              <a:buFont typeface="Arial"/>
              <a:buChar char="•"/>
            </a:pPr>
            <a:r>
              <a:rPr lang="en-US" sz="998" b="1" i="1" spc="9" dirty="0" err="1">
                <a:solidFill>
                  <a:srgbClr val="000000"/>
                </a:solidFill>
                <a:latin typeface="Montserrat Semi-Bold Italics"/>
                <a:ea typeface="Montserrat Semi-Bold Italics"/>
                <a:cs typeface="Montserrat Semi-Bold Italics"/>
                <a:sym typeface="Montserrat Semi-Bold Italics"/>
              </a:rPr>
              <a:t>Nommer</a:t>
            </a:r>
            <a:r>
              <a:rPr lang="en-US" sz="998" b="1" i="1" spc="9" dirty="0">
                <a:solidFill>
                  <a:srgbClr val="000000"/>
                </a:solidFill>
                <a:latin typeface="Montserrat Semi-Bold Italics"/>
                <a:ea typeface="Montserrat Semi-Bold Italics"/>
                <a:cs typeface="Montserrat Semi-Bold Italics"/>
                <a:sym typeface="Montserrat Semi-Bold Italics"/>
              </a:rPr>
              <a:t> les missions clefs </a:t>
            </a:r>
          </a:p>
        </p:txBody>
      </p:sp>
      <p:sp>
        <p:nvSpPr>
          <p:cNvPr id="25" name="TextBox 25"/>
          <p:cNvSpPr txBox="1"/>
          <p:nvPr/>
        </p:nvSpPr>
        <p:spPr>
          <a:xfrm>
            <a:off x="373039" y="4245418"/>
            <a:ext cx="2889568" cy="240665"/>
          </a:xfrm>
          <a:prstGeom prst="rect">
            <a:avLst/>
          </a:prstGeom>
        </p:spPr>
        <p:txBody>
          <a:bodyPr lIns="0" tIns="0" rIns="0" bIns="0" rtlCol="0" anchor="t">
            <a:spAutoFit/>
          </a:bodyPr>
          <a:lstStyle/>
          <a:p>
            <a:pPr algn="ctr">
              <a:lnSpc>
                <a:spcPts val="1869"/>
              </a:lnSpc>
              <a:spcBef>
                <a:spcPct val="0"/>
              </a:spcBef>
            </a:pPr>
            <a:r>
              <a:rPr lang="en-US" sz="1699">
                <a:solidFill>
                  <a:srgbClr val="000000"/>
                </a:solidFill>
                <a:latin typeface="DK Lemon Yellow Sun 1"/>
                <a:ea typeface="DK Lemon Yellow Sun 1"/>
                <a:cs typeface="DK Lemon Yellow Sun 1"/>
                <a:sym typeface="DK Lemon Yellow Sun 1"/>
              </a:rPr>
              <a:t>TOUT LE MONDE PEUT REJOINDRE L’ÉQUIPE  !</a:t>
            </a:r>
          </a:p>
        </p:txBody>
      </p:sp>
      <p:sp>
        <p:nvSpPr>
          <p:cNvPr id="26" name="TextBox 26"/>
          <p:cNvSpPr txBox="1"/>
          <p:nvPr/>
        </p:nvSpPr>
        <p:spPr>
          <a:xfrm>
            <a:off x="390778" y="4460462"/>
            <a:ext cx="6598330" cy="200438"/>
          </a:xfrm>
          <a:prstGeom prst="rect">
            <a:avLst/>
          </a:prstGeom>
        </p:spPr>
        <p:txBody>
          <a:bodyPr lIns="0" tIns="0" rIns="0" bIns="0" rtlCol="0" anchor="t">
            <a:spAutoFit/>
          </a:bodyPr>
          <a:lstStyle/>
          <a:p>
            <a:pPr algn="l">
              <a:lnSpc>
                <a:spcPts val="1660"/>
              </a:lnSpc>
            </a:pPr>
            <a:r>
              <a:rPr lang="en-US" sz="1198" b="1" dirty="0">
                <a:latin typeface="Montserrat Bold"/>
                <a:ea typeface="Montserrat Bold"/>
                <a:cs typeface="Montserrat Bold"/>
                <a:sym typeface="Montserrat Bold"/>
              </a:rPr>
              <a:t>Alors </a:t>
            </a:r>
            <a:r>
              <a:rPr lang="en-US" sz="1198" b="1" dirty="0" err="1">
                <a:latin typeface="Montserrat Bold"/>
                <a:ea typeface="Montserrat Bold"/>
                <a:cs typeface="Montserrat Bold"/>
                <a:sym typeface="Montserrat Bold"/>
              </a:rPr>
              <a:t>pourquoi</a:t>
            </a:r>
            <a:r>
              <a:rPr lang="en-US" sz="1198" b="1" dirty="0">
                <a:latin typeface="Montserrat Bold"/>
                <a:ea typeface="Montserrat Bold"/>
                <a:cs typeface="Montserrat Bold"/>
                <a:sym typeface="Montserrat Bold"/>
              </a:rPr>
              <a:t> pas </a:t>
            </a:r>
            <a:r>
              <a:rPr lang="en-US" sz="1198" b="1" dirty="0" err="1">
                <a:latin typeface="Montserrat Bold"/>
                <a:ea typeface="Montserrat Bold"/>
                <a:cs typeface="Montserrat Bold"/>
                <a:sym typeface="Montserrat Bold"/>
              </a:rPr>
              <a:t>vous</a:t>
            </a:r>
            <a:r>
              <a:rPr lang="en-US" sz="1198" b="1" dirty="0">
                <a:latin typeface="Montserrat Bold"/>
                <a:ea typeface="Montserrat Bold"/>
                <a:cs typeface="Montserrat Bold"/>
                <a:sym typeface="Montserrat Bold"/>
              </a:rPr>
              <a:t> ?</a:t>
            </a:r>
          </a:p>
        </p:txBody>
      </p:sp>
      <p:sp>
        <p:nvSpPr>
          <p:cNvPr id="27" name="TextBox 27"/>
          <p:cNvSpPr txBox="1"/>
          <p:nvPr/>
        </p:nvSpPr>
        <p:spPr>
          <a:xfrm>
            <a:off x="7246801" y="9996002"/>
            <a:ext cx="120015" cy="316230"/>
          </a:xfrm>
          <a:prstGeom prst="rect">
            <a:avLst/>
          </a:prstGeom>
        </p:spPr>
        <p:txBody>
          <a:bodyPr lIns="0" tIns="0" rIns="0" bIns="0" rtlCol="0" anchor="t">
            <a:spAutoFit/>
          </a:bodyPr>
          <a:lstStyle/>
          <a:p>
            <a:pPr algn="l">
              <a:lnSpc>
                <a:spcPts val="2520"/>
              </a:lnSpc>
            </a:pPr>
            <a:r>
              <a:rPr lang="en-US" sz="1800">
                <a:solidFill>
                  <a:srgbClr val="000000"/>
                </a:solidFill>
                <a:latin typeface="DK Lemon Yellow Sun 1"/>
                <a:ea typeface="DK Lemon Yellow Sun 1"/>
                <a:cs typeface="DK Lemon Yellow Sun 1"/>
                <a:sym typeface="DK Lemon Yellow Sun 1"/>
              </a:rPr>
              <a:t>12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274596" y="194974"/>
            <a:ext cx="1058809" cy="1122051"/>
          </a:xfrm>
          <a:custGeom>
            <a:avLst/>
            <a:gdLst/>
            <a:ahLst/>
            <a:cxnLst/>
            <a:rect l="l" t="t" r="r" b="b"/>
            <a:pathLst>
              <a:path w="1058809" h="1122051">
                <a:moveTo>
                  <a:pt x="0" y="0"/>
                </a:moveTo>
                <a:lnTo>
                  <a:pt x="1058808" y="0"/>
                </a:lnTo>
                <a:lnTo>
                  <a:pt x="1058808" y="1122052"/>
                </a:lnTo>
                <a:lnTo>
                  <a:pt x="0" y="11220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91298" y="534452"/>
            <a:ext cx="6346834" cy="782574"/>
          </a:xfrm>
          <a:prstGeom prst="rect">
            <a:avLst/>
          </a:prstGeom>
        </p:spPr>
        <p:txBody>
          <a:bodyPr lIns="0" tIns="0" rIns="0" bIns="0" rtlCol="0" anchor="t">
            <a:spAutoFit/>
          </a:bodyPr>
          <a:lstStyle/>
          <a:p>
            <a:pPr algn="just">
              <a:lnSpc>
                <a:spcPts val="5838"/>
              </a:lnSpc>
            </a:pPr>
            <a:r>
              <a:rPr lang="en-US" sz="6000">
                <a:solidFill>
                  <a:srgbClr val="29A3C0"/>
                </a:solidFill>
                <a:latin typeface="DK Lemon Yellow Sun 1"/>
                <a:ea typeface="DK Lemon Yellow Sun 1"/>
                <a:cs typeface="DK Lemon Yellow Sun 1"/>
                <a:sym typeface="DK Lemon Yellow Sun 1"/>
              </a:rPr>
              <a:t>N</a:t>
            </a:r>
            <a:r>
              <a:rPr lang="en-US" sz="6000">
                <a:solidFill>
                  <a:srgbClr val="F26633"/>
                </a:solidFill>
                <a:latin typeface="DK Lemon Yellow Sun 1"/>
                <a:ea typeface="DK Lemon Yellow Sun 1"/>
                <a:cs typeface="DK Lemon Yellow Sun 1"/>
                <a:sym typeface="DK Lemon Yellow Sun 1"/>
              </a:rPr>
              <a:t>o</a:t>
            </a:r>
            <a:r>
              <a:rPr lang="en-US" sz="6000">
                <a:solidFill>
                  <a:srgbClr val="A2CF67"/>
                </a:solidFill>
                <a:latin typeface="DK Lemon Yellow Sun 1"/>
                <a:ea typeface="DK Lemon Yellow Sun 1"/>
                <a:cs typeface="DK Lemon Yellow Sun 1"/>
                <a:sym typeface="DK Lemon Yellow Sun 1"/>
              </a:rPr>
              <a:t>t</a:t>
            </a:r>
            <a:r>
              <a:rPr lang="en-US" sz="6000">
                <a:solidFill>
                  <a:srgbClr val="29A3C0"/>
                </a:solidFill>
                <a:latin typeface="DK Lemon Yellow Sun 1"/>
                <a:ea typeface="DK Lemon Yellow Sun 1"/>
                <a:cs typeface="DK Lemon Yellow Sun 1"/>
                <a:sym typeface="DK Lemon Yellow Sun 1"/>
              </a:rPr>
              <a:t>e</a:t>
            </a:r>
            <a:r>
              <a:rPr lang="en-US" sz="6000">
                <a:solidFill>
                  <a:srgbClr val="F26633"/>
                </a:solidFill>
                <a:latin typeface="DK Lemon Yellow Sun 1"/>
                <a:ea typeface="DK Lemon Yellow Sun 1"/>
                <a:cs typeface="DK Lemon Yellow Sun 1"/>
                <a:sym typeface="DK Lemon Yellow Sun 1"/>
              </a:rPr>
              <a:t>s</a:t>
            </a:r>
          </a:p>
        </p:txBody>
      </p:sp>
      <p:grpSp>
        <p:nvGrpSpPr>
          <p:cNvPr id="4" name="Group 4"/>
          <p:cNvGrpSpPr/>
          <p:nvPr/>
        </p:nvGrpSpPr>
        <p:grpSpPr>
          <a:xfrm>
            <a:off x="491298" y="1615252"/>
            <a:ext cx="6577404" cy="8661139"/>
            <a:chOff x="0" y="0"/>
            <a:chExt cx="8769872" cy="11548185"/>
          </a:xfrm>
        </p:grpSpPr>
        <p:sp>
          <p:nvSpPr>
            <p:cNvPr id="5" name="AutoShape 5"/>
            <p:cNvSpPr/>
            <p:nvPr/>
          </p:nvSpPr>
          <p:spPr>
            <a:xfrm>
              <a:off x="0" y="6350"/>
              <a:ext cx="8769872" cy="0"/>
            </a:xfrm>
            <a:prstGeom prst="line">
              <a:avLst/>
            </a:prstGeom>
            <a:ln w="12700" cap="flat">
              <a:solidFill>
                <a:srgbClr val="737373"/>
              </a:solidFill>
              <a:prstDash val="solid"/>
              <a:headEnd type="none" w="sm" len="sm"/>
              <a:tailEnd type="none" w="sm" len="sm"/>
            </a:ln>
          </p:spPr>
        </p:sp>
        <p:sp>
          <p:nvSpPr>
            <p:cNvPr id="6" name="AutoShape 6"/>
            <p:cNvSpPr/>
            <p:nvPr/>
          </p:nvSpPr>
          <p:spPr>
            <a:xfrm>
              <a:off x="0" y="486331"/>
              <a:ext cx="8769872" cy="0"/>
            </a:xfrm>
            <a:prstGeom prst="line">
              <a:avLst/>
            </a:prstGeom>
            <a:ln w="12700" cap="flat">
              <a:solidFill>
                <a:srgbClr val="737373"/>
              </a:solidFill>
              <a:prstDash val="solid"/>
              <a:headEnd type="none" w="sm" len="sm"/>
              <a:tailEnd type="none" w="sm" len="sm"/>
            </a:ln>
          </p:spPr>
        </p:sp>
        <p:sp>
          <p:nvSpPr>
            <p:cNvPr id="7" name="AutoShape 7"/>
            <p:cNvSpPr/>
            <p:nvPr/>
          </p:nvSpPr>
          <p:spPr>
            <a:xfrm>
              <a:off x="0" y="966331"/>
              <a:ext cx="8769872" cy="0"/>
            </a:xfrm>
            <a:prstGeom prst="line">
              <a:avLst/>
            </a:prstGeom>
            <a:ln w="12700" cap="flat">
              <a:solidFill>
                <a:srgbClr val="737373"/>
              </a:solidFill>
              <a:prstDash val="solid"/>
              <a:headEnd type="none" w="sm" len="sm"/>
              <a:tailEnd type="none" w="sm" len="sm"/>
            </a:ln>
          </p:spPr>
        </p:sp>
        <p:sp>
          <p:nvSpPr>
            <p:cNvPr id="8" name="AutoShape 8"/>
            <p:cNvSpPr/>
            <p:nvPr/>
          </p:nvSpPr>
          <p:spPr>
            <a:xfrm>
              <a:off x="0" y="1446331"/>
              <a:ext cx="8769872" cy="0"/>
            </a:xfrm>
            <a:prstGeom prst="line">
              <a:avLst/>
            </a:prstGeom>
            <a:ln w="12700" cap="flat">
              <a:solidFill>
                <a:srgbClr val="737373"/>
              </a:solidFill>
              <a:prstDash val="solid"/>
              <a:headEnd type="none" w="sm" len="sm"/>
              <a:tailEnd type="none" w="sm" len="sm"/>
            </a:ln>
          </p:spPr>
        </p:sp>
        <p:sp>
          <p:nvSpPr>
            <p:cNvPr id="9" name="AutoShape 9"/>
            <p:cNvSpPr/>
            <p:nvPr/>
          </p:nvSpPr>
          <p:spPr>
            <a:xfrm>
              <a:off x="0" y="1928931"/>
              <a:ext cx="8769872" cy="0"/>
            </a:xfrm>
            <a:prstGeom prst="line">
              <a:avLst/>
            </a:prstGeom>
            <a:ln w="12700" cap="flat">
              <a:solidFill>
                <a:srgbClr val="737373"/>
              </a:solidFill>
              <a:prstDash val="solid"/>
              <a:headEnd type="none" w="sm" len="sm"/>
              <a:tailEnd type="none" w="sm" len="sm"/>
            </a:ln>
          </p:spPr>
        </p:sp>
        <p:sp>
          <p:nvSpPr>
            <p:cNvPr id="10" name="AutoShape 10"/>
            <p:cNvSpPr/>
            <p:nvPr/>
          </p:nvSpPr>
          <p:spPr>
            <a:xfrm>
              <a:off x="0" y="2408912"/>
              <a:ext cx="8769872" cy="0"/>
            </a:xfrm>
            <a:prstGeom prst="line">
              <a:avLst/>
            </a:prstGeom>
            <a:ln w="12700" cap="flat">
              <a:solidFill>
                <a:srgbClr val="737373"/>
              </a:solidFill>
              <a:prstDash val="solid"/>
              <a:headEnd type="none" w="sm" len="sm"/>
              <a:tailEnd type="none" w="sm" len="sm"/>
            </a:ln>
          </p:spPr>
        </p:sp>
        <p:sp>
          <p:nvSpPr>
            <p:cNvPr id="11" name="AutoShape 11"/>
            <p:cNvSpPr/>
            <p:nvPr/>
          </p:nvSpPr>
          <p:spPr>
            <a:xfrm>
              <a:off x="0" y="2888912"/>
              <a:ext cx="8769872" cy="0"/>
            </a:xfrm>
            <a:prstGeom prst="line">
              <a:avLst/>
            </a:prstGeom>
            <a:ln w="12700" cap="flat">
              <a:solidFill>
                <a:srgbClr val="737373"/>
              </a:solidFill>
              <a:prstDash val="solid"/>
              <a:headEnd type="none" w="sm" len="sm"/>
              <a:tailEnd type="none" w="sm" len="sm"/>
            </a:ln>
          </p:spPr>
        </p:sp>
        <p:sp>
          <p:nvSpPr>
            <p:cNvPr id="12" name="AutoShape 12"/>
            <p:cNvSpPr/>
            <p:nvPr/>
          </p:nvSpPr>
          <p:spPr>
            <a:xfrm>
              <a:off x="0" y="3368912"/>
              <a:ext cx="8769872" cy="0"/>
            </a:xfrm>
            <a:prstGeom prst="line">
              <a:avLst/>
            </a:prstGeom>
            <a:ln w="12700" cap="flat">
              <a:solidFill>
                <a:srgbClr val="737373"/>
              </a:solidFill>
              <a:prstDash val="solid"/>
              <a:headEnd type="none" w="sm" len="sm"/>
              <a:tailEnd type="none" w="sm" len="sm"/>
            </a:ln>
          </p:spPr>
        </p:sp>
        <p:sp>
          <p:nvSpPr>
            <p:cNvPr id="13" name="AutoShape 13"/>
            <p:cNvSpPr/>
            <p:nvPr/>
          </p:nvSpPr>
          <p:spPr>
            <a:xfrm>
              <a:off x="0" y="3851512"/>
              <a:ext cx="8769872" cy="0"/>
            </a:xfrm>
            <a:prstGeom prst="line">
              <a:avLst/>
            </a:prstGeom>
            <a:ln w="12700" cap="flat">
              <a:solidFill>
                <a:srgbClr val="737373"/>
              </a:solidFill>
              <a:prstDash val="solid"/>
              <a:headEnd type="none" w="sm" len="sm"/>
              <a:tailEnd type="none" w="sm" len="sm"/>
            </a:ln>
          </p:spPr>
        </p:sp>
        <p:sp>
          <p:nvSpPr>
            <p:cNvPr id="14" name="AutoShape 14"/>
            <p:cNvSpPr/>
            <p:nvPr/>
          </p:nvSpPr>
          <p:spPr>
            <a:xfrm>
              <a:off x="0" y="4331493"/>
              <a:ext cx="8769872" cy="0"/>
            </a:xfrm>
            <a:prstGeom prst="line">
              <a:avLst/>
            </a:prstGeom>
            <a:ln w="12700" cap="flat">
              <a:solidFill>
                <a:srgbClr val="737373"/>
              </a:solidFill>
              <a:prstDash val="solid"/>
              <a:headEnd type="none" w="sm" len="sm"/>
              <a:tailEnd type="none" w="sm" len="sm"/>
            </a:ln>
          </p:spPr>
        </p:sp>
        <p:sp>
          <p:nvSpPr>
            <p:cNvPr id="15" name="AutoShape 15"/>
            <p:cNvSpPr/>
            <p:nvPr/>
          </p:nvSpPr>
          <p:spPr>
            <a:xfrm>
              <a:off x="0" y="4811493"/>
              <a:ext cx="8769872" cy="0"/>
            </a:xfrm>
            <a:prstGeom prst="line">
              <a:avLst/>
            </a:prstGeom>
            <a:ln w="12700" cap="flat">
              <a:solidFill>
                <a:srgbClr val="737373"/>
              </a:solidFill>
              <a:prstDash val="solid"/>
              <a:headEnd type="none" w="sm" len="sm"/>
              <a:tailEnd type="none" w="sm" len="sm"/>
            </a:ln>
          </p:spPr>
        </p:sp>
        <p:sp>
          <p:nvSpPr>
            <p:cNvPr id="16" name="AutoShape 16"/>
            <p:cNvSpPr/>
            <p:nvPr/>
          </p:nvSpPr>
          <p:spPr>
            <a:xfrm>
              <a:off x="0" y="5291493"/>
              <a:ext cx="8769872" cy="0"/>
            </a:xfrm>
            <a:prstGeom prst="line">
              <a:avLst/>
            </a:prstGeom>
            <a:ln w="12700" cap="flat">
              <a:solidFill>
                <a:srgbClr val="737373"/>
              </a:solidFill>
              <a:prstDash val="solid"/>
              <a:headEnd type="none" w="sm" len="sm"/>
              <a:tailEnd type="none" w="sm" len="sm"/>
            </a:ln>
          </p:spPr>
        </p:sp>
        <p:sp>
          <p:nvSpPr>
            <p:cNvPr id="17" name="AutoShape 17"/>
            <p:cNvSpPr/>
            <p:nvPr/>
          </p:nvSpPr>
          <p:spPr>
            <a:xfrm>
              <a:off x="0" y="5774093"/>
              <a:ext cx="8769872" cy="0"/>
            </a:xfrm>
            <a:prstGeom prst="line">
              <a:avLst/>
            </a:prstGeom>
            <a:ln w="12700" cap="flat">
              <a:solidFill>
                <a:srgbClr val="737373"/>
              </a:solidFill>
              <a:prstDash val="solid"/>
              <a:headEnd type="none" w="sm" len="sm"/>
              <a:tailEnd type="none" w="sm" len="sm"/>
            </a:ln>
          </p:spPr>
        </p:sp>
        <p:sp>
          <p:nvSpPr>
            <p:cNvPr id="18" name="AutoShape 18"/>
            <p:cNvSpPr/>
            <p:nvPr/>
          </p:nvSpPr>
          <p:spPr>
            <a:xfrm>
              <a:off x="0" y="6254074"/>
              <a:ext cx="8769872" cy="0"/>
            </a:xfrm>
            <a:prstGeom prst="line">
              <a:avLst/>
            </a:prstGeom>
            <a:ln w="12700" cap="flat">
              <a:solidFill>
                <a:srgbClr val="737373"/>
              </a:solidFill>
              <a:prstDash val="solid"/>
              <a:headEnd type="none" w="sm" len="sm"/>
              <a:tailEnd type="none" w="sm" len="sm"/>
            </a:ln>
          </p:spPr>
        </p:sp>
        <p:sp>
          <p:nvSpPr>
            <p:cNvPr id="19" name="AutoShape 19"/>
            <p:cNvSpPr/>
            <p:nvPr/>
          </p:nvSpPr>
          <p:spPr>
            <a:xfrm>
              <a:off x="0" y="6734074"/>
              <a:ext cx="8769872" cy="0"/>
            </a:xfrm>
            <a:prstGeom prst="line">
              <a:avLst/>
            </a:prstGeom>
            <a:ln w="12700" cap="flat">
              <a:solidFill>
                <a:srgbClr val="737373"/>
              </a:solidFill>
              <a:prstDash val="solid"/>
              <a:headEnd type="none" w="sm" len="sm"/>
              <a:tailEnd type="none" w="sm" len="sm"/>
            </a:ln>
          </p:spPr>
        </p:sp>
        <p:sp>
          <p:nvSpPr>
            <p:cNvPr id="20" name="AutoShape 20"/>
            <p:cNvSpPr/>
            <p:nvPr/>
          </p:nvSpPr>
          <p:spPr>
            <a:xfrm>
              <a:off x="0" y="7214074"/>
              <a:ext cx="8769872" cy="0"/>
            </a:xfrm>
            <a:prstGeom prst="line">
              <a:avLst/>
            </a:prstGeom>
            <a:ln w="12700" cap="flat">
              <a:solidFill>
                <a:srgbClr val="737373"/>
              </a:solidFill>
              <a:prstDash val="solid"/>
              <a:headEnd type="none" w="sm" len="sm"/>
              <a:tailEnd type="none" w="sm" len="sm"/>
            </a:ln>
          </p:spPr>
        </p:sp>
        <p:sp>
          <p:nvSpPr>
            <p:cNvPr id="21" name="AutoShape 21"/>
            <p:cNvSpPr/>
            <p:nvPr/>
          </p:nvSpPr>
          <p:spPr>
            <a:xfrm>
              <a:off x="0" y="7696674"/>
              <a:ext cx="8769872" cy="0"/>
            </a:xfrm>
            <a:prstGeom prst="line">
              <a:avLst/>
            </a:prstGeom>
            <a:ln w="12700" cap="flat">
              <a:solidFill>
                <a:srgbClr val="737373"/>
              </a:solidFill>
              <a:prstDash val="solid"/>
              <a:headEnd type="none" w="sm" len="sm"/>
              <a:tailEnd type="none" w="sm" len="sm"/>
            </a:ln>
          </p:spPr>
        </p:sp>
        <p:sp>
          <p:nvSpPr>
            <p:cNvPr id="22" name="AutoShape 22"/>
            <p:cNvSpPr/>
            <p:nvPr/>
          </p:nvSpPr>
          <p:spPr>
            <a:xfrm>
              <a:off x="0" y="8176674"/>
              <a:ext cx="8769872" cy="0"/>
            </a:xfrm>
            <a:prstGeom prst="line">
              <a:avLst/>
            </a:prstGeom>
            <a:ln w="12700" cap="flat">
              <a:solidFill>
                <a:srgbClr val="737373"/>
              </a:solidFill>
              <a:prstDash val="solid"/>
              <a:headEnd type="none" w="sm" len="sm"/>
              <a:tailEnd type="none" w="sm" len="sm"/>
            </a:ln>
          </p:spPr>
        </p:sp>
        <p:sp>
          <p:nvSpPr>
            <p:cNvPr id="23" name="AutoShape 23"/>
            <p:cNvSpPr/>
            <p:nvPr/>
          </p:nvSpPr>
          <p:spPr>
            <a:xfrm>
              <a:off x="0" y="8656674"/>
              <a:ext cx="8769872" cy="0"/>
            </a:xfrm>
            <a:prstGeom prst="line">
              <a:avLst/>
            </a:prstGeom>
            <a:ln w="12700" cap="flat">
              <a:solidFill>
                <a:srgbClr val="737373"/>
              </a:solidFill>
              <a:prstDash val="solid"/>
              <a:headEnd type="none" w="sm" len="sm"/>
              <a:tailEnd type="none" w="sm" len="sm"/>
            </a:ln>
          </p:spPr>
        </p:sp>
        <p:sp>
          <p:nvSpPr>
            <p:cNvPr id="24" name="AutoShape 24"/>
            <p:cNvSpPr/>
            <p:nvPr/>
          </p:nvSpPr>
          <p:spPr>
            <a:xfrm>
              <a:off x="0" y="9139274"/>
              <a:ext cx="8769872" cy="0"/>
            </a:xfrm>
            <a:prstGeom prst="line">
              <a:avLst/>
            </a:prstGeom>
            <a:ln w="12700" cap="flat">
              <a:solidFill>
                <a:srgbClr val="737373"/>
              </a:solidFill>
              <a:prstDash val="solid"/>
              <a:headEnd type="none" w="sm" len="sm"/>
              <a:tailEnd type="none" w="sm" len="sm"/>
            </a:ln>
          </p:spPr>
        </p:sp>
        <p:sp>
          <p:nvSpPr>
            <p:cNvPr id="25" name="AutoShape 25"/>
            <p:cNvSpPr/>
            <p:nvPr/>
          </p:nvSpPr>
          <p:spPr>
            <a:xfrm>
              <a:off x="0" y="9619255"/>
              <a:ext cx="8769872" cy="0"/>
            </a:xfrm>
            <a:prstGeom prst="line">
              <a:avLst/>
            </a:prstGeom>
            <a:ln w="12700" cap="flat">
              <a:solidFill>
                <a:srgbClr val="737373"/>
              </a:solidFill>
              <a:prstDash val="solid"/>
              <a:headEnd type="none" w="sm" len="sm"/>
              <a:tailEnd type="none" w="sm" len="sm"/>
            </a:ln>
          </p:spPr>
        </p:sp>
        <p:sp>
          <p:nvSpPr>
            <p:cNvPr id="26" name="AutoShape 26"/>
            <p:cNvSpPr/>
            <p:nvPr/>
          </p:nvSpPr>
          <p:spPr>
            <a:xfrm>
              <a:off x="0" y="10099255"/>
              <a:ext cx="8769872" cy="0"/>
            </a:xfrm>
            <a:prstGeom prst="line">
              <a:avLst/>
            </a:prstGeom>
            <a:ln w="12700" cap="flat">
              <a:solidFill>
                <a:srgbClr val="737373"/>
              </a:solidFill>
              <a:prstDash val="solid"/>
              <a:headEnd type="none" w="sm" len="sm"/>
              <a:tailEnd type="none" w="sm" len="sm"/>
            </a:ln>
          </p:spPr>
        </p:sp>
        <p:sp>
          <p:nvSpPr>
            <p:cNvPr id="27" name="AutoShape 27"/>
            <p:cNvSpPr/>
            <p:nvPr/>
          </p:nvSpPr>
          <p:spPr>
            <a:xfrm>
              <a:off x="0" y="10579255"/>
              <a:ext cx="8769872" cy="0"/>
            </a:xfrm>
            <a:prstGeom prst="line">
              <a:avLst/>
            </a:prstGeom>
            <a:ln w="12700" cap="flat">
              <a:solidFill>
                <a:srgbClr val="737373"/>
              </a:solidFill>
              <a:prstDash val="solid"/>
              <a:headEnd type="none" w="sm" len="sm"/>
              <a:tailEnd type="none" w="sm" len="sm"/>
            </a:ln>
          </p:spPr>
        </p:sp>
        <p:sp>
          <p:nvSpPr>
            <p:cNvPr id="28" name="AutoShape 28"/>
            <p:cNvSpPr/>
            <p:nvPr/>
          </p:nvSpPr>
          <p:spPr>
            <a:xfrm>
              <a:off x="0" y="11061855"/>
              <a:ext cx="8769872" cy="0"/>
            </a:xfrm>
            <a:prstGeom prst="line">
              <a:avLst/>
            </a:prstGeom>
            <a:ln w="12700" cap="flat">
              <a:solidFill>
                <a:srgbClr val="737373"/>
              </a:solidFill>
              <a:prstDash val="solid"/>
              <a:headEnd type="none" w="sm" len="sm"/>
              <a:tailEnd type="none" w="sm" len="sm"/>
            </a:ln>
          </p:spPr>
        </p:sp>
        <p:sp>
          <p:nvSpPr>
            <p:cNvPr id="29" name="AutoShape 29"/>
            <p:cNvSpPr/>
            <p:nvPr/>
          </p:nvSpPr>
          <p:spPr>
            <a:xfrm>
              <a:off x="0" y="11541835"/>
              <a:ext cx="8769872" cy="0"/>
            </a:xfrm>
            <a:prstGeom prst="line">
              <a:avLst/>
            </a:prstGeom>
            <a:ln w="12700" cap="flat">
              <a:solidFill>
                <a:srgbClr val="737373"/>
              </a:solidFill>
              <a:prstDash val="solid"/>
              <a:headEnd type="none" w="sm" len="sm"/>
              <a:tailEnd type="none" w="sm" len="sm"/>
            </a:ln>
          </p:spPr>
        </p:sp>
      </p:grpSp>
      <p:sp>
        <p:nvSpPr>
          <p:cNvPr id="30" name="TextBox 30"/>
          <p:cNvSpPr txBox="1"/>
          <p:nvPr/>
        </p:nvSpPr>
        <p:spPr>
          <a:xfrm>
            <a:off x="7246801" y="9996002"/>
            <a:ext cx="121920" cy="316230"/>
          </a:xfrm>
          <a:prstGeom prst="rect">
            <a:avLst/>
          </a:prstGeom>
        </p:spPr>
        <p:txBody>
          <a:bodyPr lIns="0" tIns="0" rIns="0" bIns="0" rtlCol="0" anchor="t">
            <a:spAutoFit/>
          </a:bodyPr>
          <a:lstStyle/>
          <a:p>
            <a:pPr algn="l">
              <a:lnSpc>
                <a:spcPts val="2520"/>
              </a:lnSpc>
            </a:pPr>
            <a:r>
              <a:rPr lang="en-US" sz="1800">
                <a:solidFill>
                  <a:srgbClr val="000000"/>
                </a:solidFill>
                <a:latin typeface="DK Lemon Yellow Sun 1"/>
                <a:ea typeface="DK Lemon Yellow Sun 1"/>
                <a:cs typeface="DK Lemon Yellow Sun 1"/>
                <a:sym typeface="DK Lemon Yellow Sun 1"/>
              </a:rPr>
              <a:t>13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746" y="0"/>
            <a:ext cx="7669746" cy="1963170"/>
            <a:chOff x="0" y="0"/>
            <a:chExt cx="2748664" cy="703556"/>
          </a:xfrm>
        </p:grpSpPr>
        <p:sp>
          <p:nvSpPr>
            <p:cNvPr id="3" name="Freeform 3"/>
            <p:cNvSpPr/>
            <p:nvPr/>
          </p:nvSpPr>
          <p:spPr>
            <a:xfrm>
              <a:off x="0" y="0"/>
              <a:ext cx="2748664" cy="703556"/>
            </a:xfrm>
            <a:custGeom>
              <a:avLst/>
              <a:gdLst/>
              <a:ahLst/>
              <a:cxnLst/>
              <a:rect l="l" t="t" r="r" b="b"/>
              <a:pathLst>
                <a:path w="2748664" h="703556">
                  <a:moveTo>
                    <a:pt x="0" y="0"/>
                  </a:moveTo>
                  <a:lnTo>
                    <a:pt x="2748664" y="0"/>
                  </a:lnTo>
                  <a:lnTo>
                    <a:pt x="2748664" y="703556"/>
                  </a:lnTo>
                  <a:lnTo>
                    <a:pt x="0" y="703556"/>
                  </a:lnTo>
                  <a:close/>
                </a:path>
              </a:pathLst>
            </a:custGeom>
            <a:solidFill>
              <a:srgbClr val="96BF0D"/>
            </a:solidFill>
          </p:spPr>
        </p:sp>
        <p:sp>
          <p:nvSpPr>
            <p:cNvPr id="4" name="TextBox 4"/>
            <p:cNvSpPr txBox="1"/>
            <p:nvPr/>
          </p:nvSpPr>
          <p:spPr>
            <a:xfrm>
              <a:off x="0" y="9525"/>
              <a:ext cx="2748664" cy="694031"/>
            </a:xfrm>
            <a:prstGeom prst="rect">
              <a:avLst/>
            </a:prstGeom>
          </p:spPr>
          <p:txBody>
            <a:bodyPr lIns="50800" tIns="50800" rIns="50800" bIns="50800" rtlCol="0" anchor="ctr"/>
            <a:lstStyle/>
            <a:p>
              <a:pPr algn="ctr">
                <a:lnSpc>
                  <a:spcPts val="1320"/>
                </a:lnSpc>
              </a:pPr>
              <a:endParaRPr/>
            </a:p>
          </p:txBody>
        </p:sp>
      </p:grpSp>
      <p:sp>
        <p:nvSpPr>
          <p:cNvPr id="5" name="Freeform 5"/>
          <p:cNvSpPr/>
          <p:nvPr/>
        </p:nvSpPr>
        <p:spPr>
          <a:xfrm>
            <a:off x="5106535" y="81577"/>
            <a:ext cx="2207338" cy="2151151"/>
          </a:xfrm>
          <a:custGeom>
            <a:avLst/>
            <a:gdLst/>
            <a:ahLst/>
            <a:cxnLst/>
            <a:rect l="l" t="t" r="r" b="b"/>
            <a:pathLst>
              <a:path w="2207338" h="2151151">
                <a:moveTo>
                  <a:pt x="0" y="0"/>
                </a:moveTo>
                <a:lnTo>
                  <a:pt x="2207338" y="0"/>
                </a:lnTo>
                <a:lnTo>
                  <a:pt x="2207338" y="2151151"/>
                </a:lnTo>
                <a:lnTo>
                  <a:pt x="0" y="21511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392759" y="4967194"/>
            <a:ext cx="2318691" cy="166712"/>
          </a:xfrm>
          <a:prstGeom prst="rect">
            <a:avLst/>
          </a:prstGeom>
        </p:spPr>
        <p:txBody>
          <a:bodyPr wrap="square" lIns="0" tIns="0" rIns="0" bIns="0" rtlCol="0" anchor="t">
            <a:spAutoFit/>
          </a:bodyPr>
          <a:lstStyle/>
          <a:p>
            <a:pPr>
              <a:lnSpc>
                <a:spcPts val="1320"/>
              </a:lnSpc>
              <a:spcBef>
                <a:spcPct val="0"/>
              </a:spcBef>
            </a:pPr>
            <a:r>
              <a:rPr lang="en-US" sz="1200" b="1" dirty="0">
                <a:solidFill>
                  <a:srgbClr val="000000"/>
                </a:solidFill>
                <a:latin typeface="Montserrat Bold"/>
                <a:ea typeface="Montserrat Bold"/>
                <a:cs typeface="Montserrat Bold"/>
                <a:sym typeface="Montserrat Bold"/>
              </a:rPr>
              <a:t>«BRANCHE» OU «UNITÉ»</a:t>
            </a:r>
          </a:p>
        </p:txBody>
      </p:sp>
      <p:sp>
        <p:nvSpPr>
          <p:cNvPr id="7" name="TextBox 7"/>
          <p:cNvSpPr txBox="1"/>
          <p:nvPr/>
        </p:nvSpPr>
        <p:spPr>
          <a:xfrm>
            <a:off x="392759" y="5173201"/>
            <a:ext cx="3220994" cy="1139190"/>
          </a:xfrm>
          <a:prstGeom prst="rect">
            <a:avLst/>
          </a:prstGeom>
        </p:spPr>
        <p:txBody>
          <a:bodyPr lIns="0" tIns="0" rIns="0" bIns="0" rtlCol="0" anchor="t">
            <a:spAutoFit/>
          </a:bodyPr>
          <a:lstStyle/>
          <a:p>
            <a:pPr algn="l">
              <a:lnSpc>
                <a:spcPts val="1320"/>
              </a:lnSpc>
              <a:spcBef>
                <a:spcPct val="0"/>
              </a:spcBef>
            </a:pPr>
            <a:r>
              <a:rPr lang="en-US" sz="1200" dirty="0">
                <a:solidFill>
                  <a:srgbClr val="000000"/>
                </a:solidFill>
                <a:latin typeface="Montserrat"/>
                <a:ea typeface="Montserrat"/>
                <a:cs typeface="Montserrat"/>
                <a:sym typeface="Montserrat"/>
              </a:rPr>
              <a:t>Un </a:t>
            </a:r>
            <a:r>
              <a:rPr lang="en-US" sz="1200" dirty="0" err="1">
                <a:solidFill>
                  <a:srgbClr val="000000"/>
                </a:solidFill>
                <a:latin typeface="Montserrat"/>
                <a:ea typeface="Montserrat"/>
                <a:cs typeface="Montserrat"/>
                <a:sym typeface="Montserrat"/>
              </a:rPr>
              <a:t>groupe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d’enfants</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d’une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certaine</a:t>
            </a:r>
            <a:r>
              <a:rPr lang="en-US" sz="1200" dirty="0">
                <a:solidFill>
                  <a:srgbClr val="000000"/>
                </a:solidFill>
                <a:latin typeface="Montserrat"/>
                <a:ea typeface="Montserrat"/>
                <a:cs typeface="Montserrat"/>
                <a:sym typeface="Montserrat"/>
              </a:rPr>
              <a:t> tranche </a:t>
            </a:r>
            <a:r>
              <a:rPr lang="en-US" sz="1200" dirty="0" err="1">
                <a:solidFill>
                  <a:srgbClr val="000000"/>
                </a:solidFill>
                <a:latin typeface="Montserrat"/>
                <a:ea typeface="Montserrat"/>
                <a:cs typeface="Montserrat"/>
                <a:sym typeface="Montserrat"/>
              </a:rPr>
              <a:t>d’âge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ainsi</a:t>
            </a:r>
            <a:r>
              <a:rPr lang="en-US" sz="1200" dirty="0">
                <a:solidFill>
                  <a:srgbClr val="000000"/>
                </a:solidFill>
                <a:latin typeface="Montserrat"/>
                <a:ea typeface="Montserrat"/>
                <a:cs typeface="Montserrat"/>
                <a:sym typeface="Montserrat"/>
              </a:rPr>
              <a:t> que </a:t>
            </a:r>
            <a:r>
              <a:rPr lang="en-US" sz="1200" dirty="0" err="1">
                <a:solidFill>
                  <a:srgbClr val="000000"/>
                </a:solidFill>
                <a:latin typeface="Montserrat"/>
                <a:ea typeface="Montserrat"/>
                <a:cs typeface="Montserrat"/>
                <a:sym typeface="Montserrat"/>
              </a:rPr>
              <a:t>leurs</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responsables</a:t>
            </a:r>
            <a:r>
              <a:rPr lang="en-US" sz="1200" dirty="0">
                <a:solidFill>
                  <a:srgbClr val="000000"/>
                </a:solidFill>
                <a:latin typeface="Montserrat"/>
                <a:ea typeface="Montserrat"/>
                <a:cs typeface="Montserrat"/>
                <a:sym typeface="Montserrat"/>
              </a:rPr>
              <a:t>. Ex. : la </a:t>
            </a:r>
            <a:r>
              <a:rPr lang="en-US" sz="1200" dirty="0" err="1">
                <a:solidFill>
                  <a:srgbClr val="000000"/>
                </a:solidFill>
                <a:latin typeface="Montserrat"/>
                <a:ea typeface="Montserrat"/>
                <a:cs typeface="Montserrat"/>
                <a:sym typeface="Montserrat"/>
              </a:rPr>
              <a:t>branche</a:t>
            </a:r>
            <a:r>
              <a:rPr lang="en-US" sz="1200" dirty="0">
                <a:solidFill>
                  <a:srgbClr val="000000"/>
                </a:solidFill>
                <a:latin typeface="Montserrat"/>
                <a:ea typeface="Montserrat"/>
                <a:cs typeface="Montserrat"/>
                <a:sym typeface="Montserrat"/>
              </a:rPr>
              <a:t> Lutins, </a:t>
            </a:r>
            <a:r>
              <a:rPr lang="en-US" sz="1200" dirty="0" err="1">
                <a:solidFill>
                  <a:srgbClr val="000000"/>
                </a:solidFill>
                <a:latin typeface="Montserrat"/>
                <a:ea typeface="Montserrat"/>
                <a:cs typeface="Montserrat"/>
                <a:sym typeface="Montserrat"/>
              </a:rPr>
              <a:t>l’unité</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Louveteaux</a:t>
            </a:r>
            <a:r>
              <a:rPr lang="en-US" sz="1200" dirty="0">
                <a:solidFill>
                  <a:srgbClr val="000000"/>
                </a:solidFill>
                <a:latin typeface="Montserrat"/>
                <a:ea typeface="Montserrat"/>
                <a:cs typeface="Montserrat"/>
                <a:sym typeface="Montserrat"/>
              </a:rPr>
              <a:t>. On </a:t>
            </a:r>
            <a:r>
              <a:rPr lang="en-US" sz="1200" dirty="0" err="1">
                <a:solidFill>
                  <a:srgbClr val="000000"/>
                </a:solidFill>
                <a:latin typeface="Montserrat"/>
                <a:ea typeface="Montserrat"/>
                <a:cs typeface="Montserrat"/>
                <a:sym typeface="Montserrat"/>
              </a:rPr>
              <a:t>utilise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plutôt</a:t>
            </a:r>
            <a:r>
              <a:rPr lang="en-US" sz="1200" dirty="0">
                <a:solidFill>
                  <a:srgbClr val="000000"/>
                </a:solidFill>
                <a:latin typeface="Montserrat"/>
                <a:ea typeface="Montserrat"/>
                <a:cs typeface="Montserrat"/>
                <a:sym typeface="Montserrat"/>
              </a:rPr>
              <a:t> le </a:t>
            </a:r>
            <a:r>
              <a:rPr lang="en-US" sz="1200" dirty="0" err="1">
                <a:solidFill>
                  <a:srgbClr val="000000"/>
                </a:solidFill>
                <a:latin typeface="Montserrat"/>
                <a:ea typeface="Montserrat"/>
                <a:cs typeface="Montserrat"/>
                <a:sym typeface="Montserrat"/>
              </a:rPr>
              <a:t>terme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unité</a:t>
            </a:r>
            <a:r>
              <a:rPr lang="en-US" sz="1200" dirty="0">
                <a:solidFill>
                  <a:srgbClr val="000000"/>
                </a:solidFill>
                <a:latin typeface="Montserrat"/>
                <a:ea typeface="Montserrat"/>
                <a:cs typeface="Montserrat"/>
                <a:sym typeface="Montserrat"/>
              </a:rPr>
              <a:t>» pour </a:t>
            </a:r>
            <a:r>
              <a:rPr lang="en-US" sz="1200" dirty="0" err="1">
                <a:solidFill>
                  <a:srgbClr val="000000"/>
                </a:solidFill>
                <a:latin typeface="Montserrat"/>
                <a:ea typeface="Montserrat"/>
                <a:cs typeface="Montserrat"/>
                <a:sym typeface="Montserrat"/>
              </a:rPr>
              <a:t>parler</a:t>
            </a:r>
            <a:r>
              <a:rPr lang="en-US" sz="1200" dirty="0">
                <a:solidFill>
                  <a:srgbClr val="000000"/>
                </a:solidFill>
                <a:latin typeface="Montserrat"/>
                <a:ea typeface="Montserrat"/>
                <a:cs typeface="Montserrat"/>
                <a:sym typeface="Montserrat"/>
              </a:rPr>
              <a:t> du </a:t>
            </a:r>
            <a:r>
              <a:rPr lang="en-US" sz="1200" dirty="0" err="1">
                <a:solidFill>
                  <a:srgbClr val="000000"/>
                </a:solidFill>
                <a:latin typeface="Montserrat"/>
                <a:ea typeface="Montserrat"/>
                <a:cs typeface="Montserrat"/>
                <a:sym typeface="Montserrat"/>
              </a:rPr>
              <a:t>groupe</a:t>
            </a:r>
            <a:r>
              <a:rPr lang="en-US" sz="1200" dirty="0">
                <a:solidFill>
                  <a:srgbClr val="000000"/>
                </a:solidFill>
                <a:latin typeface="Montserrat"/>
                <a:ea typeface="Montserrat"/>
                <a:cs typeface="Montserrat"/>
                <a:sym typeface="Montserrat"/>
              </a:rPr>
              <a:t> de </a:t>
            </a:r>
            <a:r>
              <a:rPr lang="en-US" sz="1200" dirty="0" err="1">
                <a:solidFill>
                  <a:srgbClr val="000000"/>
                </a:solidFill>
                <a:latin typeface="Montserrat"/>
                <a:ea typeface="Montserrat"/>
                <a:cs typeface="Montserrat"/>
                <a:sym typeface="Montserrat"/>
              </a:rPr>
              <a:t>personnes</a:t>
            </a:r>
            <a:r>
              <a:rPr lang="en-US" sz="1200" dirty="0">
                <a:solidFill>
                  <a:srgbClr val="000000"/>
                </a:solidFill>
                <a:latin typeface="Montserrat"/>
                <a:ea typeface="Montserrat"/>
                <a:cs typeface="Montserrat"/>
                <a:sym typeface="Montserrat"/>
              </a:rPr>
              <a:t>, et </a:t>
            </a:r>
            <a:r>
              <a:rPr lang="en-US" sz="1200" dirty="0" err="1">
                <a:solidFill>
                  <a:srgbClr val="000000"/>
                </a:solidFill>
                <a:latin typeface="Montserrat"/>
                <a:ea typeface="Montserrat"/>
                <a:cs typeface="Montserrat"/>
                <a:sym typeface="Montserrat"/>
              </a:rPr>
              <a:t>celui</a:t>
            </a:r>
            <a:r>
              <a:rPr lang="en-US" sz="1200" dirty="0">
                <a:solidFill>
                  <a:srgbClr val="000000"/>
                </a:solidFill>
                <a:latin typeface="Montserrat"/>
                <a:ea typeface="Montserrat"/>
                <a:cs typeface="Montserrat"/>
                <a:sym typeface="Montserrat"/>
              </a:rPr>
              <a:t> de «</a:t>
            </a:r>
            <a:r>
              <a:rPr lang="en-US" sz="1200" dirty="0" err="1">
                <a:solidFill>
                  <a:srgbClr val="000000"/>
                </a:solidFill>
                <a:latin typeface="Montserrat"/>
                <a:ea typeface="Montserrat"/>
                <a:cs typeface="Montserrat"/>
                <a:sym typeface="Montserrat"/>
              </a:rPr>
              <a:t>branche</a:t>
            </a:r>
            <a:r>
              <a:rPr lang="en-US" sz="1200" dirty="0">
                <a:solidFill>
                  <a:srgbClr val="000000"/>
                </a:solidFill>
                <a:latin typeface="Montserrat"/>
                <a:ea typeface="Montserrat"/>
                <a:cs typeface="Montserrat"/>
                <a:sym typeface="Montserrat"/>
              </a:rPr>
              <a:t>» pour la </a:t>
            </a:r>
            <a:r>
              <a:rPr lang="en-US" sz="1200" dirty="0" err="1">
                <a:solidFill>
                  <a:srgbClr val="000000"/>
                </a:solidFill>
                <a:latin typeface="Montserrat"/>
                <a:ea typeface="Montserrat"/>
                <a:cs typeface="Montserrat"/>
                <a:sym typeface="Montserrat"/>
              </a:rPr>
              <a:t>pédagogie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spécifique</a:t>
            </a:r>
            <a:r>
              <a:rPr lang="en-US" sz="1200" dirty="0">
                <a:solidFill>
                  <a:srgbClr val="000000"/>
                </a:solidFill>
                <a:latin typeface="Montserrat"/>
                <a:ea typeface="Montserrat"/>
                <a:cs typeface="Montserrat"/>
                <a:sym typeface="Montserrat"/>
              </a:rPr>
              <a:t> à la tranche </a:t>
            </a:r>
            <a:r>
              <a:rPr lang="en-US" sz="1200" dirty="0" err="1">
                <a:solidFill>
                  <a:srgbClr val="000000"/>
                </a:solidFill>
                <a:latin typeface="Montserrat"/>
                <a:ea typeface="Montserrat"/>
                <a:cs typeface="Montserrat"/>
                <a:sym typeface="Montserrat"/>
              </a:rPr>
              <a:t>d’âge</a:t>
            </a:r>
            <a:r>
              <a:rPr lang="en-US" sz="1200" dirty="0">
                <a:solidFill>
                  <a:srgbClr val="000000"/>
                </a:solidFill>
                <a:latin typeface="Montserrat"/>
                <a:ea typeface="Montserrat"/>
                <a:cs typeface="Montserrat"/>
                <a:sym typeface="Montserrat"/>
              </a:rPr>
              <a:t>.</a:t>
            </a:r>
          </a:p>
        </p:txBody>
      </p:sp>
      <p:sp>
        <p:nvSpPr>
          <p:cNvPr id="8" name="TextBox 8"/>
          <p:cNvSpPr txBox="1"/>
          <p:nvPr/>
        </p:nvSpPr>
        <p:spPr>
          <a:xfrm>
            <a:off x="181975" y="283130"/>
            <a:ext cx="4650227" cy="558800"/>
          </a:xfrm>
          <a:prstGeom prst="rect">
            <a:avLst/>
          </a:prstGeom>
        </p:spPr>
        <p:txBody>
          <a:bodyPr lIns="0" tIns="0" rIns="0" bIns="0" rtlCol="0" anchor="t">
            <a:spAutoFit/>
          </a:bodyPr>
          <a:lstStyle/>
          <a:p>
            <a:pPr algn="l">
              <a:lnSpc>
                <a:spcPts val="2199"/>
              </a:lnSpc>
              <a:spcBef>
                <a:spcPct val="0"/>
              </a:spcBef>
            </a:pPr>
            <a:r>
              <a:rPr lang="en-US" sz="1999">
                <a:solidFill>
                  <a:srgbClr val="FFFFFF"/>
                </a:solidFill>
                <a:latin typeface="DK Lemon Yellow Sun 1"/>
                <a:ea typeface="DK Lemon Yellow Sun 1"/>
                <a:cs typeface="DK Lemon Yellow Sun 1"/>
                <a:sym typeface="DK Lemon Yellow Sun 1"/>
              </a:rPr>
              <a:t>CARTOUCHE VERTE : </a:t>
            </a:r>
          </a:p>
          <a:p>
            <a:pPr algn="l">
              <a:lnSpc>
                <a:spcPts val="2199"/>
              </a:lnSpc>
              <a:spcBef>
                <a:spcPct val="0"/>
              </a:spcBef>
            </a:pPr>
            <a:r>
              <a:rPr lang="en-US" sz="1999">
                <a:solidFill>
                  <a:srgbClr val="FFFFFF"/>
                </a:solidFill>
                <a:latin typeface="DK Lemon Yellow Sun 1"/>
                <a:ea typeface="DK Lemon Yellow Sun 1"/>
                <a:cs typeface="DK Lemon Yellow Sun 1"/>
                <a:sym typeface="DK Lemon Yellow Sun 1"/>
              </a:rPr>
              <a:t>POUR DEMANDER LA PAROLE !</a:t>
            </a:r>
          </a:p>
        </p:txBody>
      </p:sp>
      <p:sp>
        <p:nvSpPr>
          <p:cNvPr id="9" name="TextBox 9"/>
          <p:cNvSpPr txBox="1"/>
          <p:nvPr/>
        </p:nvSpPr>
        <p:spPr>
          <a:xfrm>
            <a:off x="392759" y="2893958"/>
            <a:ext cx="311150" cy="167640"/>
          </a:xfrm>
          <a:prstGeom prst="rect">
            <a:avLst/>
          </a:prstGeom>
        </p:spPr>
        <p:txBody>
          <a:bodyPr lIns="0" tIns="0" rIns="0" bIns="0" rtlCol="0" anchor="t">
            <a:spAutoFit/>
          </a:bodyPr>
          <a:lstStyle/>
          <a:p>
            <a:pPr algn="ctr">
              <a:lnSpc>
                <a:spcPts val="1320"/>
              </a:lnSpc>
              <a:spcBef>
                <a:spcPct val="0"/>
              </a:spcBef>
            </a:pPr>
            <a:r>
              <a:rPr lang="en-US" sz="1200" b="1">
                <a:solidFill>
                  <a:srgbClr val="000000"/>
                </a:solidFill>
                <a:latin typeface="Montserrat Bold"/>
                <a:ea typeface="Montserrat Bold"/>
                <a:cs typeface="Montserrat Bold"/>
                <a:sym typeface="Montserrat Bold"/>
              </a:rPr>
              <a:t>ASF</a:t>
            </a:r>
          </a:p>
        </p:txBody>
      </p:sp>
      <p:sp>
        <p:nvSpPr>
          <p:cNvPr id="10" name="TextBox 10"/>
          <p:cNvSpPr txBox="1"/>
          <p:nvPr/>
        </p:nvSpPr>
        <p:spPr>
          <a:xfrm>
            <a:off x="392759" y="3071123"/>
            <a:ext cx="3220994" cy="329565"/>
          </a:xfrm>
          <a:prstGeom prst="rect">
            <a:avLst/>
          </a:prstGeom>
        </p:spPr>
        <p:txBody>
          <a:bodyPr lIns="0" tIns="0" rIns="0" bIns="0" rtlCol="0" anchor="t">
            <a:spAutoFit/>
          </a:bodyPr>
          <a:lstStyle/>
          <a:p>
            <a:pPr algn="l">
              <a:lnSpc>
                <a:spcPts val="1320"/>
              </a:lnSpc>
              <a:spcBef>
                <a:spcPct val="0"/>
              </a:spcBef>
            </a:pPr>
            <a:r>
              <a:rPr lang="en-US" sz="1200">
                <a:solidFill>
                  <a:srgbClr val="000000"/>
                </a:solidFill>
                <a:latin typeface="Montserrat"/>
                <a:ea typeface="Montserrat"/>
                <a:cs typeface="Montserrat"/>
                <a:sym typeface="Montserrat"/>
              </a:rPr>
              <a:t>Diplôme Animateur du Scoutisme Français.</a:t>
            </a:r>
          </a:p>
        </p:txBody>
      </p:sp>
      <p:sp>
        <p:nvSpPr>
          <p:cNvPr id="11" name="TextBox 11"/>
          <p:cNvSpPr txBox="1"/>
          <p:nvPr/>
        </p:nvSpPr>
        <p:spPr>
          <a:xfrm>
            <a:off x="392758" y="3581663"/>
            <a:ext cx="456405" cy="166712"/>
          </a:xfrm>
          <a:prstGeom prst="rect">
            <a:avLst/>
          </a:prstGeom>
        </p:spPr>
        <p:txBody>
          <a:bodyPr wrap="square" lIns="0" tIns="0" rIns="0" bIns="0" rtlCol="0" anchor="t">
            <a:spAutoFit/>
          </a:bodyPr>
          <a:lstStyle/>
          <a:p>
            <a:pPr algn="ctr">
              <a:lnSpc>
                <a:spcPts val="1320"/>
              </a:lnSpc>
              <a:spcBef>
                <a:spcPct val="0"/>
              </a:spcBef>
            </a:pPr>
            <a:r>
              <a:rPr lang="en-US" sz="1200" b="1" dirty="0">
                <a:solidFill>
                  <a:srgbClr val="000000"/>
                </a:solidFill>
                <a:latin typeface="Montserrat Bold"/>
                <a:ea typeface="Montserrat Bold"/>
                <a:cs typeface="Montserrat Bold"/>
                <a:sym typeface="Montserrat Bold"/>
              </a:rPr>
              <a:t>BAFA</a:t>
            </a:r>
          </a:p>
        </p:txBody>
      </p:sp>
      <p:sp>
        <p:nvSpPr>
          <p:cNvPr id="12" name="TextBox 12"/>
          <p:cNvSpPr txBox="1"/>
          <p:nvPr/>
        </p:nvSpPr>
        <p:spPr>
          <a:xfrm>
            <a:off x="392759" y="3758828"/>
            <a:ext cx="3220994" cy="329565"/>
          </a:xfrm>
          <a:prstGeom prst="rect">
            <a:avLst/>
          </a:prstGeom>
        </p:spPr>
        <p:txBody>
          <a:bodyPr lIns="0" tIns="0" rIns="0" bIns="0" rtlCol="0" anchor="t">
            <a:spAutoFit/>
          </a:bodyPr>
          <a:lstStyle/>
          <a:p>
            <a:pPr algn="l">
              <a:lnSpc>
                <a:spcPts val="1320"/>
              </a:lnSpc>
              <a:spcBef>
                <a:spcPct val="0"/>
              </a:spcBef>
            </a:pPr>
            <a:r>
              <a:rPr lang="en-US" sz="1200" dirty="0">
                <a:solidFill>
                  <a:srgbClr val="000000"/>
                </a:solidFill>
                <a:latin typeface="Montserrat"/>
                <a:ea typeface="Montserrat"/>
                <a:cs typeface="Montserrat"/>
                <a:sym typeface="Montserrat"/>
              </a:rPr>
              <a:t>Brevet </a:t>
            </a:r>
            <a:r>
              <a:rPr lang="en-US" sz="1200" dirty="0" err="1">
                <a:solidFill>
                  <a:srgbClr val="000000"/>
                </a:solidFill>
                <a:latin typeface="Montserrat"/>
                <a:ea typeface="Montserrat"/>
                <a:cs typeface="Montserrat"/>
                <a:sym typeface="Montserrat"/>
              </a:rPr>
              <a:t>d’Aptitude</a:t>
            </a:r>
            <a:r>
              <a:rPr lang="en-US" sz="1200" dirty="0">
                <a:solidFill>
                  <a:srgbClr val="000000"/>
                </a:solidFill>
                <a:latin typeface="Montserrat"/>
                <a:ea typeface="Montserrat"/>
                <a:cs typeface="Montserrat"/>
                <a:sym typeface="Montserrat"/>
              </a:rPr>
              <a:t> à la </a:t>
            </a:r>
            <a:r>
              <a:rPr lang="en-US" sz="1200" dirty="0" err="1">
                <a:solidFill>
                  <a:srgbClr val="000000"/>
                </a:solidFill>
                <a:latin typeface="Montserrat"/>
                <a:ea typeface="Montserrat"/>
                <a:cs typeface="Montserrat"/>
                <a:sym typeface="Montserrat"/>
              </a:rPr>
              <a:t>Fonction</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d’Animateur</a:t>
            </a:r>
            <a:r>
              <a:rPr lang="en-US" sz="1200" dirty="0">
                <a:solidFill>
                  <a:srgbClr val="000000"/>
                </a:solidFill>
                <a:latin typeface="Montserrat"/>
                <a:ea typeface="Montserrat"/>
                <a:cs typeface="Montserrat"/>
                <a:sym typeface="Montserrat"/>
              </a:rPr>
              <a:t>.</a:t>
            </a:r>
          </a:p>
        </p:txBody>
      </p:sp>
      <p:sp>
        <p:nvSpPr>
          <p:cNvPr id="13" name="TextBox 13"/>
          <p:cNvSpPr txBox="1"/>
          <p:nvPr/>
        </p:nvSpPr>
        <p:spPr>
          <a:xfrm>
            <a:off x="386012" y="4279489"/>
            <a:ext cx="456406" cy="167640"/>
          </a:xfrm>
          <a:prstGeom prst="rect">
            <a:avLst/>
          </a:prstGeom>
        </p:spPr>
        <p:txBody>
          <a:bodyPr lIns="0" tIns="0" rIns="0" bIns="0" rtlCol="0" anchor="t">
            <a:spAutoFit/>
          </a:bodyPr>
          <a:lstStyle/>
          <a:p>
            <a:pPr algn="ctr">
              <a:lnSpc>
                <a:spcPts val="1320"/>
              </a:lnSpc>
              <a:spcBef>
                <a:spcPct val="0"/>
              </a:spcBef>
            </a:pPr>
            <a:r>
              <a:rPr lang="en-US" sz="1200" b="1">
                <a:solidFill>
                  <a:srgbClr val="000000"/>
                </a:solidFill>
                <a:latin typeface="Montserrat Bold"/>
                <a:ea typeface="Montserrat Bold"/>
                <a:cs typeface="Montserrat Bold"/>
                <a:sym typeface="Montserrat Bold"/>
              </a:rPr>
              <a:t>BAFD</a:t>
            </a:r>
          </a:p>
        </p:txBody>
      </p:sp>
      <p:sp>
        <p:nvSpPr>
          <p:cNvPr id="14" name="TextBox 14"/>
          <p:cNvSpPr txBox="1"/>
          <p:nvPr/>
        </p:nvSpPr>
        <p:spPr>
          <a:xfrm>
            <a:off x="392759" y="4456654"/>
            <a:ext cx="3220994" cy="329565"/>
          </a:xfrm>
          <a:prstGeom prst="rect">
            <a:avLst/>
          </a:prstGeom>
        </p:spPr>
        <p:txBody>
          <a:bodyPr lIns="0" tIns="0" rIns="0" bIns="0" rtlCol="0" anchor="t">
            <a:spAutoFit/>
          </a:bodyPr>
          <a:lstStyle/>
          <a:p>
            <a:pPr algn="l">
              <a:lnSpc>
                <a:spcPts val="1320"/>
              </a:lnSpc>
              <a:spcBef>
                <a:spcPct val="0"/>
              </a:spcBef>
            </a:pPr>
            <a:r>
              <a:rPr lang="en-US" sz="1200">
                <a:solidFill>
                  <a:srgbClr val="000000"/>
                </a:solidFill>
                <a:latin typeface="Montserrat"/>
                <a:ea typeface="Montserrat"/>
                <a:cs typeface="Montserrat"/>
                <a:sym typeface="Montserrat"/>
              </a:rPr>
              <a:t>Brevet d’Aptitude à la Fonction de Directeur.</a:t>
            </a:r>
          </a:p>
        </p:txBody>
      </p:sp>
      <p:sp>
        <p:nvSpPr>
          <p:cNvPr id="15" name="TextBox 15"/>
          <p:cNvSpPr txBox="1"/>
          <p:nvPr/>
        </p:nvSpPr>
        <p:spPr>
          <a:xfrm>
            <a:off x="386012" y="6493366"/>
            <a:ext cx="632143" cy="167640"/>
          </a:xfrm>
          <a:prstGeom prst="rect">
            <a:avLst/>
          </a:prstGeom>
        </p:spPr>
        <p:txBody>
          <a:bodyPr lIns="0" tIns="0" rIns="0" bIns="0" rtlCol="0" anchor="t">
            <a:spAutoFit/>
          </a:bodyPr>
          <a:lstStyle/>
          <a:p>
            <a:pPr algn="ctr">
              <a:lnSpc>
                <a:spcPts val="1320"/>
              </a:lnSpc>
              <a:spcBef>
                <a:spcPct val="0"/>
              </a:spcBef>
            </a:pPr>
            <a:r>
              <a:rPr lang="en-US" sz="1200" b="1">
                <a:solidFill>
                  <a:srgbClr val="000000"/>
                </a:solidFill>
                <a:latin typeface="Montserrat Bold"/>
                <a:ea typeface="Montserrat Bold"/>
                <a:cs typeface="Montserrat Bold"/>
                <a:sym typeface="Montserrat Bold"/>
              </a:rPr>
              <a:t>CERCLE</a:t>
            </a:r>
          </a:p>
        </p:txBody>
      </p:sp>
      <p:sp>
        <p:nvSpPr>
          <p:cNvPr id="16" name="TextBox 16"/>
          <p:cNvSpPr txBox="1"/>
          <p:nvPr/>
        </p:nvSpPr>
        <p:spPr>
          <a:xfrm>
            <a:off x="386012" y="6670531"/>
            <a:ext cx="3220994" cy="329565"/>
          </a:xfrm>
          <a:prstGeom prst="rect">
            <a:avLst/>
          </a:prstGeom>
        </p:spPr>
        <p:txBody>
          <a:bodyPr lIns="0" tIns="0" rIns="0" bIns="0" rtlCol="0" anchor="t">
            <a:spAutoFit/>
          </a:bodyPr>
          <a:lstStyle/>
          <a:p>
            <a:pPr algn="l">
              <a:lnSpc>
                <a:spcPts val="1320"/>
              </a:lnSpc>
              <a:spcBef>
                <a:spcPct val="0"/>
              </a:spcBef>
            </a:pPr>
            <a:r>
              <a:rPr lang="en-US" sz="1200">
                <a:solidFill>
                  <a:srgbClr val="000000"/>
                </a:solidFill>
                <a:latin typeface="Montserrat"/>
                <a:ea typeface="Montserrat"/>
                <a:cs typeface="Montserrat"/>
                <a:sym typeface="Montserrat"/>
              </a:rPr>
              <a:t>Nom donné à un groupe de Louveteaux et Louvettes (8-11 ans).</a:t>
            </a:r>
          </a:p>
        </p:txBody>
      </p:sp>
      <p:sp>
        <p:nvSpPr>
          <p:cNvPr id="17" name="TextBox 17"/>
          <p:cNvSpPr txBox="1"/>
          <p:nvPr/>
        </p:nvSpPr>
        <p:spPr>
          <a:xfrm>
            <a:off x="386012" y="7181071"/>
            <a:ext cx="801438" cy="166712"/>
          </a:xfrm>
          <a:prstGeom prst="rect">
            <a:avLst/>
          </a:prstGeom>
        </p:spPr>
        <p:txBody>
          <a:bodyPr wrap="square" lIns="0" tIns="0" rIns="0" bIns="0" rtlCol="0" anchor="t">
            <a:spAutoFit/>
          </a:bodyPr>
          <a:lstStyle/>
          <a:p>
            <a:pPr>
              <a:lnSpc>
                <a:spcPts val="1320"/>
              </a:lnSpc>
              <a:spcBef>
                <a:spcPct val="0"/>
              </a:spcBef>
            </a:pPr>
            <a:r>
              <a:rPr lang="en-US" sz="1200" b="1" dirty="0">
                <a:solidFill>
                  <a:srgbClr val="000000"/>
                </a:solidFill>
                <a:latin typeface="Montserrat Bold"/>
                <a:ea typeface="Montserrat Bold"/>
                <a:cs typeface="Montserrat Bold"/>
                <a:sym typeface="Montserrat Bold"/>
              </a:rPr>
              <a:t>CONSEIL</a:t>
            </a:r>
          </a:p>
        </p:txBody>
      </p:sp>
      <p:sp>
        <p:nvSpPr>
          <p:cNvPr id="18" name="TextBox 18"/>
          <p:cNvSpPr txBox="1"/>
          <p:nvPr/>
        </p:nvSpPr>
        <p:spPr>
          <a:xfrm>
            <a:off x="386012" y="7358236"/>
            <a:ext cx="3220994" cy="329565"/>
          </a:xfrm>
          <a:prstGeom prst="rect">
            <a:avLst/>
          </a:prstGeom>
        </p:spPr>
        <p:txBody>
          <a:bodyPr lIns="0" tIns="0" rIns="0" bIns="0" rtlCol="0" anchor="t">
            <a:spAutoFit/>
          </a:bodyPr>
          <a:lstStyle/>
          <a:p>
            <a:pPr algn="l">
              <a:lnSpc>
                <a:spcPts val="1320"/>
              </a:lnSpc>
              <a:spcBef>
                <a:spcPct val="0"/>
              </a:spcBef>
            </a:pPr>
            <a:r>
              <a:rPr lang="en-US" sz="1200">
                <a:solidFill>
                  <a:srgbClr val="000000"/>
                </a:solidFill>
                <a:latin typeface="Montserrat"/>
                <a:ea typeface="Montserrat"/>
                <a:cs typeface="Montserrat"/>
                <a:sym typeface="Montserrat"/>
              </a:rPr>
              <a:t>Temps de discussion et de décision des enfants au sein d’une unité.</a:t>
            </a:r>
          </a:p>
        </p:txBody>
      </p:sp>
      <p:sp>
        <p:nvSpPr>
          <p:cNvPr id="19" name="TextBox 19"/>
          <p:cNvSpPr txBox="1"/>
          <p:nvPr/>
        </p:nvSpPr>
        <p:spPr>
          <a:xfrm>
            <a:off x="386012" y="7868775"/>
            <a:ext cx="953838" cy="166712"/>
          </a:xfrm>
          <a:prstGeom prst="rect">
            <a:avLst/>
          </a:prstGeom>
        </p:spPr>
        <p:txBody>
          <a:bodyPr wrap="square" lIns="0" tIns="0" rIns="0" bIns="0" rtlCol="0" anchor="t">
            <a:spAutoFit/>
          </a:bodyPr>
          <a:lstStyle/>
          <a:p>
            <a:pPr>
              <a:lnSpc>
                <a:spcPts val="1320"/>
              </a:lnSpc>
              <a:spcBef>
                <a:spcPct val="0"/>
              </a:spcBef>
            </a:pPr>
            <a:r>
              <a:rPr lang="en-US" sz="1200" b="1" dirty="0">
                <a:solidFill>
                  <a:srgbClr val="000000"/>
                </a:solidFill>
                <a:latin typeface="Montserrat Bold"/>
                <a:ea typeface="Montserrat Bold"/>
                <a:cs typeface="Montserrat Bold"/>
                <a:sym typeface="Montserrat Bold"/>
              </a:rPr>
              <a:t>ÉQUIPAGE</a:t>
            </a:r>
          </a:p>
        </p:txBody>
      </p:sp>
      <p:sp>
        <p:nvSpPr>
          <p:cNvPr id="20" name="TextBox 20"/>
          <p:cNvSpPr txBox="1"/>
          <p:nvPr/>
        </p:nvSpPr>
        <p:spPr>
          <a:xfrm>
            <a:off x="386012" y="8045941"/>
            <a:ext cx="3220994" cy="491490"/>
          </a:xfrm>
          <a:prstGeom prst="rect">
            <a:avLst/>
          </a:prstGeom>
        </p:spPr>
        <p:txBody>
          <a:bodyPr lIns="0" tIns="0" rIns="0" bIns="0" rtlCol="0" anchor="t">
            <a:spAutoFit/>
          </a:bodyPr>
          <a:lstStyle/>
          <a:p>
            <a:pPr algn="l">
              <a:lnSpc>
                <a:spcPts val="1320"/>
              </a:lnSpc>
              <a:spcBef>
                <a:spcPct val="0"/>
              </a:spcBef>
            </a:pPr>
            <a:r>
              <a:rPr lang="en-US" sz="1200">
                <a:solidFill>
                  <a:srgbClr val="000000"/>
                </a:solidFill>
                <a:latin typeface="Montserrat"/>
                <a:ea typeface="Montserrat"/>
                <a:cs typeface="Montserrat"/>
                <a:sym typeface="Montserrat"/>
              </a:rPr>
              <a:t>Pour les 11-15 ans, petite équipe de 4 à 6 Éclés ; qui vivent et font des projets ensemble.</a:t>
            </a:r>
          </a:p>
        </p:txBody>
      </p:sp>
      <p:sp>
        <p:nvSpPr>
          <p:cNvPr id="21" name="TextBox 21"/>
          <p:cNvSpPr txBox="1"/>
          <p:nvPr/>
        </p:nvSpPr>
        <p:spPr>
          <a:xfrm>
            <a:off x="386012" y="8727930"/>
            <a:ext cx="632143" cy="166712"/>
          </a:xfrm>
          <a:prstGeom prst="rect">
            <a:avLst/>
          </a:prstGeom>
        </p:spPr>
        <p:txBody>
          <a:bodyPr wrap="square" lIns="0" tIns="0" rIns="0" bIns="0" rtlCol="0" anchor="t">
            <a:spAutoFit/>
          </a:bodyPr>
          <a:lstStyle/>
          <a:p>
            <a:pPr>
              <a:lnSpc>
                <a:spcPts val="1320"/>
              </a:lnSpc>
              <a:spcBef>
                <a:spcPct val="0"/>
              </a:spcBef>
            </a:pPr>
            <a:r>
              <a:rPr lang="en-US" sz="1200" b="1" dirty="0">
                <a:solidFill>
                  <a:srgbClr val="000000"/>
                </a:solidFill>
                <a:latin typeface="Montserrat Bold"/>
                <a:ea typeface="Montserrat Bold"/>
                <a:cs typeface="Montserrat Bold"/>
                <a:sym typeface="Montserrat Bold"/>
              </a:rPr>
              <a:t>EXPLO</a:t>
            </a:r>
          </a:p>
        </p:txBody>
      </p:sp>
      <p:sp>
        <p:nvSpPr>
          <p:cNvPr id="22" name="TextBox 22"/>
          <p:cNvSpPr txBox="1"/>
          <p:nvPr/>
        </p:nvSpPr>
        <p:spPr>
          <a:xfrm>
            <a:off x="386012" y="8905096"/>
            <a:ext cx="3220994" cy="653415"/>
          </a:xfrm>
          <a:prstGeom prst="rect">
            <a:avLst/>
          </a:prstGeom>
        </p:spPr>
        <p:txBody>
          <a:bodyPr lIns="0" tIns="0" rIns="0" bIns="0" rtlCol="0" anchor="t">
            <a:spAutoFit/>
          </a:bodyPr>
          <a:lstStyle/>
          <a:p>
            <a:pPr algn="l">
              <a:lnSpc>
                <a:spcPts val="1320"/>
              </a:lnSpc>
              <a:spcBef>
                <a:spcPct val="0"/>
              </a:spcBef>
            </a:pPr>
            <a:r>
              <a:rPr lang="en-US" sz="1200">
                <a:solidFill>
                  <a:srgbClr val="000000"/>
                </a:solidFill>
                <a:latin typeface="Montserrat"/>
                <a:ea typeface="Montserrat"/>
                <a:cs typeface="Montserrat"/>
                <a:sym typeface="Montserrat"/>
              </a:rPr>
              <a:t>Diminutif d’«exploration». Activité phare pour les 11-15 ans, qui consiste à partir 3 ou 4 jours, généralement en autonomie, en équipe avec ses responsables.</a:t>
            </a:r>
          </a:p>
        </p:txBody>
      </p:sp>
      <p:sp>
        <p:nvSpPr>
          <p:cNvPr id="23" name="TextBox 23"/>
          <p:cNvSpPr txBox="1"/>
          <p:nvPr/>
        </p:nvSpPr>
        <p:spPr>
          <a:xfrm>
            <a:off x="386012" y="9738371"/>
            <a:ext cx="1334838" cy="166712"/>
          </a:xfrm>
          <a:prstGeom prst="rect">
            <a:avLst/>
          </a:prstGeom>
        </p:spPr>
        <p:txBody>
          <a:bodyPr wrap="square" lIns="0" tIns="0" rIns="0" bIns="0" rtlCol="0" anchor="t">
            <a:spAutoFit/>
          </a:bodyPr>
          <a:lstStyle/>
          <a:p>
            <a:pPr>
              <a:lnSpc>
                <a:spcPts val="1320"/>
              </a:lnSpc>
              <a:spcBef>
                <a:spcPct val="0"/>
              </a:spcBef>
            </a:pPr>
            <a:r>
              <a:rPr lang="en-US" sz="1200" b="1" dirty="0">
                <a:solidFill>
                  <a:srgbClr val="000000"/>
                </a:solidFill>
                <a:latin typeface="Montserrat Bold"/>
                <a:ea typeface="Montserrat Bold"/>
                <a:cs typeface="Montserrat Bold"/>
                <a:sym typeface="Montserrat Bold"/>
              </a:rPr>
              <a:t>FROISSARTAGE</a:t>
            </a:r>
          </a:p>
        </p:txBody>
      </p:sp>
      <p:sp>
        <p:nvSpPr>
          <p:cNvPr id="24" name="TextBox 24"/>
          <p:cNvSpPr txBox="1"/>
          <p:nvPr/>
        </p:nvSpPr>
        <p:spPr>
          <a:xfrm>
            <a:off x="386012" y="9915537"/>
            <a:ext cx="3220994" cy="491490"/>
          </a:xfrm>
          <a:prstGeom prst="rect">
            <a:avLst/>
          </a:prstGeom>
        </p:spPr>
        <p:txBody>
          <a:bodyPr lIns="0" tIns="0" rIns="0" bIns="0" rtlCol="0" anchor="t">
            <a:spAutoFit/>
          </a:bodyPr>
          <a:lstStyle/>
          <a:p>
            <a:pPr algn="l">
              <a:lnSpc>
                <a:spcPts val="1320"/>
              </a:lnSpc>
              <a:spcBef>
                <a:spcPct val="0"/>
              </a:spcBef>
            </a:pPr>
            <a:r>
              <a:rPr lang="en-US" sz="1200">
                <a:solidFill>
                  <a:srgbClr val="000000"/>
                </a:solidFill>
                <a:latin typeface="Montserrat"/>
                <a:ea typeface="Montserrat"/>
                <a:cs typeface="Montserrat"/>
                <a:sym typeface="Montserrat"/>
              </a:rPr>
              <a:t>Ensemble de techniques de construction en bois, à base soit de ficelle, soit de travail du bois.</a:t>
            </a:r>
          </a:p>
        </p:txBody>
      </p:sp>
      <p:sp>
        <p:nvSpPr>
          <p:cNvPr id="25" name="TextBox 25"/>
          <p:cNvSpPr txBox="1"/>
          <p:nvPr/>
        </p:nvSpPr>
        <p:spPr>
          <a:xfrm>
            <a:off x="3881130" y="2153670"/>
            <a:ext cx="979278" cy="166712"/>
          </a:xfrm>
          <a:prstGeom prst="rect">
            <a:avLst/>
          </a:prstGeom>
        </p:spPr>
        <p:txBody>
          <a:bodyPr wrap="square" lIns="0" tIns="0" rIns="0" bIns="0" rtlCol="0" anchor="t">
            <a:spAutoFit/>
          </a:bodyPr>
          <a:lstStyle/>
          <a:p>
            <a:pPr algn="ctr">
              <a:lnSpc>
                <a:spcPts val="1320"/>
              </a:lnSpc>
              <a:spcBef>
                <a:spcPct val="0"/>
              </a:spcBef>
            </a:pPr>
            <a:r>
              <a:rPr lang="en-US" sz="1200" b="1" dirty="0">
                <a:solidFill>
                  <a:srgbClr val="000000"/>
                </a:solidFill>
                <a:latin typeface="Montserrat Bold"/>
                <a:ea typeface="Montserrat Bold"/>
                <a:cs typeface="Montserrat Bold"/>
                <a:sym typeface="Montserrat Bold"/>
              </a:rPr>
              <a:t>INTENDANT</a:t>
            </a:r>
          </a:p>
        </p:txBody>
      </p:sp>
      <p:sp>
        <p:nvSpPr>
          <p:cNvPr id="26" name="TextBox 26"/>
          <p:cNvSpPr txBox="1"/>
          <p:nvPr/>
        </p:nvSpPr>
        <p:spPr>
          <a:xfrm>
            <a:off x="3886345" y="2340360"/>
            <a:ext cx="3220994" cy="491490"/>
          </a:xfrm>
          <a:prstGeom prst="rect">
            <a:avLst/>
          </a:prstGeom>
        </p:spPr>
        <p:txBody>
          <a:bodyPr lIns="0" tIns="0" rIns="0" bIns="0" rtlCol="0" anchor="t">
            <a:spAutoFit/>
          </a:bodyPr>
          <a:lstStyle/>
          <a:p>
            <a:pPr algn="l">
              <a:lnSpc>
                <a:spcPts val="1320"/>
              </a:lnSpc>
              <a:spcBef>
                <a:spcPct val="0"/>
              </a:spcBef>
            </a:pPr>
            <a:r>
              <a:rPr lang="en-US" sz="1200" dirty="0">
                <a:solidFill>
                  <a:srgbClr val="000000"/>
                </a:solidFill>
                <a:latin typeface="Montserrat"/>
                <a:ea typeface="Montserrat"/>
                <a:cs typeface="Montserrat"/>
                <a:sym typeface="Montserrat"/>
              </a:rPr>
              <a:t>Responsable </a:t>
            </a:r>
            <a:r>
              <a:rPr lang="en-US" sz="1200" dirty="0" err="1">
                <a:solidFill>
                  <a:srgbClr val="000000"/>
                </a:solidFill>
                <a:latin typeface="Montserrat"/>
                <a:ea typeface="Montserrat"/>
                <a:cs typeface="Montserrat"/>
                <a:sym typeface="Montserrat"/>
              </a:rPr>
              <a:t>affecté</a:t>
            </a:r>
            <a:r>
              <a:rPr lang="en-US" sz="1200" dirty="0">
                <a:solidFill>
                  <a:srgbClr val="000000"/>
                </a:solidFill>
                <a:latin typeface="Montserrat"/>
                <a:ea typeface="Montserrat"/>
                <a:cs typeface="Montserrat"/>
                <a:sym typeface="Montserrat"/>
              </a:rPr>
              <a:t> à </a:t>
            </a:r>
            <a:r>
              <a:rPr lang="en-US" sz="1200" dirty="0" err="1">
                <a:solidFill>
                  <a:srgbClr val="000000"/>
                </a:solidFill>
                <a:latin typeface="Montserrat"/>
                <a:ea typeface="Montserrat"/>
                <a:cs typeface="Montserrat"/>
                <a:sym typeface="Montserrat"/>
              </a:rPr>
              <a:t>l’approvisionnement</a:t>
            </a:r>
            <a:r>
              <a:rPr lang="en-US" sz="1200" dirty="0">
                <a:solidFill>
                  <a:srgbClr val="000000"/>
                </a:solidFill>
                <a:latin typeface="Montserrat"/>
                <a:ea typeface="Montserrat"/>
                <a:cs typeface="Montserrat"/>
                <a:sym typeface="Montserrat"/>
              </a:rPr>
              <a:t> et à la cuisine </a:t>
            </a:r>
            <a:r>
              <a:rPr lang="en-US" sz="1200" dirty="0" err="1">
                <a:solidFill>
                  <a:srgbClr val="000000"/>
                </a:solidFill>
                <a:latin typeface="Montserrat"/>
                <a:ea typeface="Montserrat"/>
                <a:cs typeface="Montserrat"/>
                <a:sym typeface="Montserrat"/>
              </a:rPr>
              <a:t>lors</a:t>
            </a:r>
            <a:r>
              <a:rPr lang="en-US" sz="1200" dirty="0">
                <a:solidFill>
                  <a:srgbClr val="000000"/>
                </a:solidFill>
                <a:latin typeface="Montserrat"/>
                <a:ea typeface="Montserrat"/>
                <a:cs typeface="Montserrat"/>
                <a:sym typeface="Montserrat"/>
              </a:rPr>
              <a:t> des </a:t>
            </a:r>
            <a:r>
              <a:rPr lang="en-US" sz="1200" dirty="0" err="1">
                <a:solidFill>
                  <a:srgbClr val="000000"/>
                </a:solidFill>
                <a:latin typeface="Montserrat"/>
                <a:ea typeface="Montserrat"/>
                <a:cs typeface="Montserrat"/>
                <a:sym typeface="Montserrat"/>
              </a:rPr>
              <a:t>activités</a:t>
            </a:r>
            <a:r>
              <a:rPr lang="en-US" sz="1200" dirty="0">
                <a:solidFill>
                  <a:srgbClr val="000000"/>
                </a:solidFill>
                <a:latin typeface="Montserrat"/>
                <a:ea typeface="Montserrat"/>
                <a:cs typeface="Montserrat"/>
                <a:sym typeface="Montserrat"/>
              </a:rPr>
              <a:t>.</a:t>
            </a:r>
          </a:p>
        </p:txBody>
      </p:sp>
      <p:sp>
        <p:nvSpPr>
          <p:cNvPr id="27" name="TextBox 27"/>
          <p:cNvSpPr txBox="1"/>
          <p:nvPr/>
        </p:nvSpPr>
        <p:spPr>
          <a:xfrm>
            <a:off x="3891559" y="2929958"/>
            <a:ext cx="427886" cy="166712"/>
          </a:xfrm>
          <a:prstGeom prst="rect">
            <a:avLst/>
          </a:prstGeom>
        </p:spPr>
        <p:txBody>
          <a:bodyPr wrap="square" lIns="0" tIns="0" rIns="0" bIns="0" rtlCol="0" anchor="t">
            <a:spAutoFit/>
          </a:bodyPr>
          <a:lstStyle/>
          <a:p>
            <a:pPr algn="ctr">
              <a:lnSpc>
                <a:spcPts val="1320"/>
              </a:lnSpc>
              <a:spcBef>
                <a:spcPct val="0"/>
              </a:spcBef>
            </a:pPr>
            <a:r>
              <a:rPr lang="en-US" sz="1200" b="1" dirty="0">
                <a:solidFill>
                  <a:srgbClr val="000000"/>
                </a:solidFill>
                <a:latin typeface="Montserrat Bold"/>
                <a:ea typeface="Montserrat Bold"/>
                <a:cs typeface="Montserrat Bold"/>
                <a:sym typeface="Montserrat Bold"/>
              </a:rPr>
              <a:t>PAD</a:t>
            </a:r>
          </a:p>
        </p:txBody>
      </p:sp>
      <p:sp>
        <p:nvSpPr>
          <p:cNvPr id="28" name="TextBox 28"/>
          <p:cNvSpPr txBox="1"/>
          <p:nvPr/>
        </p:nvSpPr>
        <p:spPr>
          <a:xfrm>
            <a:off x="3891559" y="3107123"/>
            <a:ext cx="3220994" cy="491490"/>
          </a:xfrm>
          <a:prstGeom prst="rect">
            <a:avLst/>
          </a:prstGeom>
        </p:spPr>
        <p:txBody>
          <a:bodyPr lIns="0" tIns="0" rIns="0" bIns="0" rtlCol="0" anchor="t">
            <a:spAutoFit/>
          </a:bodyPr>
          <a:lstStyle/>
          <a:p>
            <a:pPr algn="l">
              <a:lnSpc>
                <a:spcPts val="1320"/>
              </a:lnSpc>
              <a:spcBef>
                <a:spcPct val="0"/>
              </a:spcBef>
            </a:pPr>
            <a:r>
              <a:rPr lang="en-US" sz="1200">
                <a:solidFill>
                  <a:srgbClr val="000000"/>
                </a:solidFill>
                <a:latin typeface="Montserrat"/>
                <a:ea typeface="Montserrat"/>
                <a:cs typeface="Montserrat"/>
                <a:sym typeface="Montserrat"/>
              </a:rPr>
              <a:t>Plan d’ation et de développement, ligne conductrice de la vie du groupe dans son ensemble.</a:t>
            </a:r>
          </a:p>
        </p:txBody>
      </p:sp>
      <p:sp>
        <p:nvSpPr>
          <p:cNvPr id="29" name="TextBox 29"/>
          <p:cNvSpPr txBox="1"/>
          <p:nvPr/>
        </p:nvSpPr>
        <p:spPr>
          <a:xfrm>
            <a:off x="3886345" y="3742279"/>
            <a:ext cx="573088" cy="167640"/>
          </a:xfrm>
          <a:prstGeom prst="rect">
            <a:avLst/>
          </a:prstGeom>
        </p:spPr>
        <p:txBody>
          <a:bodyPr lIns="0" tIns="0" rIns="0" bIns="0" rtlCol="0" anchor="t">
            <a:spAutoFit/>
          </a:bodyPr>
          <a:lstStyle/>
          <a:p>
            <a:pPr algn="ctr">
              <a:lnSpc>
                <a:spcPts val="1320"/>
              </a:lnSpc>
              <a:spcBef>
                <a:spcPct val="0"/>
              </a:spcBef>
            </a:pPr>
            <a:r>
              <a:rPr lang="en-US" sz="1200" b="1">
                <a:solidFill>
                  <a:srgbClr val="000000"/>
                </a:solidFill>
                <a:latin typeface="Montserrat Bold"/>
                <a:ea typeface="Montserrat Bold"/>
                <a:cs typeface="Montserrat Bold"/>
                <a:sym typeface="Montserrat Bold"/>
              </a:rPr>
              <a:t>POPOT</a:t>
            </a:r>
          </a:p>
        </p:txBody>
      </p:sp>
      <p:sp>
        <p:nvSpPr>
          <p:cNvPr id="30" name="TextBox 30"/>
          <p:cNvSpPr txBox="1"/>
          <p:nvPr/>
        </p:nvSpPr>
        <p:spPr>
          <a:xfrm>
            <a:off x="3881130" y="3919444"/>
            <a:ext cx="3220994" cy="167640"/>
          </a:xfrm>
          <a:prstGeom prst="rect">
            <a:avLst/>
          </a:prstGeom>
        </p:spPr>
        <p:txBody>
          <a:bodyPr lIns="0" tIns="0" rIns="0" bIns="0" rtlCol="0" anchor="t">
            <a:spAutoFit/>
          </a:bodyPr>
          <a:lstStyle/>
          <a:p>
            <a:pPr algn="l">
              <a:lnSpc>
                <a:spcPts val="1320"/>
              </a:lnSpc>
              <a:spcBef>
                <a:spcPct val="0"/>
              </a:spcBef>
            </a:pPr>
            <a:r>
              <a:rPr lang="en-US" sz="1200">
                <a:solidFill>
                  <a:srgbClr val="000000"/>
                </a:solidFill>
                <a:latin typeface="Montserrat"/>
                <a:ea typeface="Montserrat"/>
                <a:cs typeface="Montserrat"/>
                <a:sym typeface="Montserrat"/>
              </a:rPr>
              <a:t>Gamelle et couverts.</a:t>
            </a:r>
          </a:p>
        </p:txBody>
      </p:sp>
      <p:sp>
        <p:nvSpPr>
          <p:cNvPr id="31" name="TextBox 31"/>
          <p:cNvSpPr txBox="1"/>
          <p:nvPr/>
        </p:nvSpPr>
        <p:spPr>
          <a:xfrm>
            <a:off x="3888909" y="4295718"/>
            <a:ext cx="2099141" cy="166712"/>
          </a:xfrm>
          <a:prstGeom prst="rect">
            <a:avLst/>
          </a:prstGeom>
        </p:spPr>
        <p:txBody>
          <a:bodyPr wrap="square" lIns="0" tIns="0" rIns="0" bIns="0" rtlCol="0" anchor="t">
            <a:spAutoFit/>
          </a:bodyPr>
          <a:lstStyle/>
          <a:p>
            <a:pPr>
              <a:lnSpc>
                <a:spcPts val="1320"/>
              </a:lnSpc>
              <a:spcBef>
                <a:spcPct val="0"/>
              </a:spcBef>
            </a:pPr>
            <a:r>
              <a:rPr lang="en-US" sz="1200" b="1" dirty="0">
                <a:solidFill>
                  <a:srgbClr val="000000"/>
                </a:solidFill>
                <a:latin typeface="Montserrat Bold"/>
                <a:ea typeface="Montserrat Bold"/>
                <a:cs typeface="Montserrat Bold"/>
                <a:sym typeface="Montserrat Bold"/>
              </a:rPr>
              <a:t>PROJET PÉDAGOGIQUE</a:t>
            </a:r>
          </a:p>
        </p:txBody>
      </p:sp>
      <p:sp>
        <p:nvSpPr>
          <p:cNvPr id="32" name="TextBox 32"/>
          <p:cNvSpPr txBox="1"/>
          <p:nvPr/>
        </p:nvSpPr>
        <p:spPr>
          <a:xfrm>
            <a:off x="3891559" y="4472883"/>
            <a:ext cx="3220994" cy="491490"/>
          </a:xfrm>
          <a:prstGeom prst="rect">
            <a:avLst/>
          </a:prstGeom>
        </p:spPr>
        <p:txBody>
          <a:bodyPr lIns="0" tIns="0" rIns="0" bIns="0" rtlCol="0" anchor="t">
            <a:spAutoFit/>
          </a:bodyPr>
          <a:lstStyle/>
          <a:p>
            <a:pPr algn="l">
              <a:lnSpc>
                <a:spcPts val="1320"/>
              </a:lnSpc>
              <a:spcBef>
                <a:spcPct val="0"/>
              </a:spcBef>
            </a:pPr>
            <a:r>
              <a:rPr lang="en-US" sz="1200" dirty="0">
                <a:solidFill>
                  <a:srgbClr val="000000"/>
                </a:solidFill>
                <a:latin typeface="Montserrat"/>
                <a:ea typeface="Montserrat"/>
                <a:cs typeface="Montserrat"/>
                <a:sym typeface="Montserrat"/>
              </a:rPr>
              <a:t>Document </a:t>
            </a:r>
            <a:r>
              <a:rPr lang="en-US" sz="1200" dirty="0" err="1">
                <a:solidFill>
                  <a:srgbClr val="000000"/>
                </a:solidFill>
                <a:latin typeface="Montserrat"/>
                <a:ea typeface="Montserrat"/>
                <a:cs typeface="Montserrat"/>
                <a:sym typeface="Montserrat"/>
              </a:rPr>
              <a:t>détaillant</a:t>
            </a:r>
            <a:r>
              <a:rPr lang="en-US" sz="1200" dirty="0">
                <a:solidFill>
                  <a:srgbClr val="000000"/>
                </a:solidFill>
                <a:latin typeface="Montserrat"/>
                <a:ea typeface="Montserrat"/>
                <a:cs typeface="Montserrat"/>
                <a:sym typeface="Montserrat"/>
              </a:rPr>
              <a:t> les </a:t>
            </a:r>
            <a:r>
              <a:rPr lang="en-US" sz="1200" dirty="0" err="1">
                <a:solidFill>
                  <a:srgbClr val="000000"/>
                </a:solidFill>
                <a:latin typeface="Montserrat"/>
                <a:ea typeface="Montserrat"/>
                <a:cs typeface="Montserrat"/>
                <a:sym typeface="Montserrat"/>
              </a:rPr>
              <a:t>objectifs</a:t>
            </a:r>
            <a:r>
              <a:rPr lang="en-US" sz="1200" dirty="0">
                <a:solidFill>
                  <a:srgbClr val="000000"/>
                </a:solidFill>
                <a:latin typeface="Montserrat"/>
                <a:ea typeface="Montserrat"/>
                <a:cs typeface="Montserrat"/>
                <a:sym typeface="Montserrat"/>
              </a:rPr>
              <a:t> et </a:t>
            </a:r>
            <a:r>
              <a:rPr lang="en-US" sz="1200" dirty="0" err="1">
                <a:solidFill>
                  <a:srgbClr val="000000"/>
                </a:solidFill>
                <a:latin typeface="Montserrat"/>
                <a:ea typeface="Montserrat"/>
                <a:cs typeface="Montserrat"/>
                <a:sym typeface="Montserrat"/>
              </a:rPr>
              <a:t>projets</a:t>
            </a:r>
            <a:r>
              <a:rPr lang="en-US" sz="1200" dirty="0">
                <a:solidFill>
                  <a:srgbClr val="000000"/>
                </a:solidFill>
                <a:latin typeface="Montserrat"/>
                <a:ea typeface="Montserrat"/>
                <a:cs typeface="Montserrat"/>
                <a:sym typeface="Montserrat"/>
              </a:rPr>
              <a:t> de </a:t>
            </a:r>
            <a:r>
              <a:rPr lang="en-US" sz="1200" dirty="0" err="1">
                <a:solidFill>
                  <a:srgbClr val="000000"/>
                </a:solidFill>
                <a:latin typeface="Montserrat"/>
                <a:ea typeface="Montserrat"/>
                <a:cs typeface="Montserrat"/>
                <a:sym typeface="Montserrat"/>
              </a:rPr>
              <a:t>l’année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scolaire</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ou</a:t>
            </a:r>
            <a:r>
              <a:rPr lang="en-US" sz="1200" dirty="0">
                <a:solidFill>
                  <a:srgbClr val="000000"/>
                </a:solidFill>
                <a:latin typeface="Montserrat"/>
                <a:ea typeface="Montserrat"/>
                <a:cs typeface="Montserrat"/>
                <a:sym typeface="Montserrat"/>
              </a:rPr>
              <a:t> du camp à </a:t>
            </a:r>
            <a:r>
              <a:rPr lang="en-US" sz="1200" dirty="0" err="1">
                <a:solidFill>
                  <a:srgbClr val="000000"/>
                </a:solidFill>
                <a:latin typeface="Montserrat"/>
                <a:ea typeface="Montserrat"/>
                <a:cs typeface="Montserrat"/>
                <a:sym typeface="Montserrat"/>
              </a:rPr>
              <a:t>venir</a:t>
            </a:r>
            <a:r>
              <a:rPr lang="en-US" sz="1200" dirty="0">
                <a:solidFill>
                  <a:srgbClr val="000000"/>
                </a:solidFill>
                <a:latin typeface="Montserrat"/>
                <a:ea typeface="Montserrat"/>
                <a:cs typeface="Montserrat"/>
                <a:sym typeface="Montserrat"/>
              </a:rPr>
              <a:t>.</a:t>
            </a:r>
          </a:p>
        </p:txBody>
      </p:sp>
      <p:sp>
        <p:nvSpPr>
          <p:cNvPr id="33" name="TextBox 33"/>
          <p:cNvSpPr txBox="1"/>
          <p:nvPr/>
        </p:nvSpPr>
        <p:spPr>
          <a:xfrm>
            <a:off x="3886345" y="5179988"/>
            <a:ext cx="1644505" cy="166712"/>
          </a:xfrm>
          <a:prstGeom prst="rect">
            <a:avLst/>
          </a:prstGeom>
        </p:spPr>
        <p:txBody>
          <a:bodyPr wrap="square" lIns="0" tIns="0" rIns="0" bIns="0" rtlCol="0" anchor="t">
            <a:spAutoFit/>
          </a:bodyPr>
          <a:lstStyle/>
          <a:p>
            <a:pPr>
              <a:lnSpc>
                <a:spcPts val="1320"/>
              </a:lnSpc>
              <a:spcBef>
                <a:spcPct val="0"/>
              </a:spcBef>
            </a:pPr>
            <a:r>
              <a:rPr lang="en-US" sz="1200" b="1" dirty="0">
                <a:solidFill>
                  <a:srgbClr val="000000"/>
                </a:solidFill>
                <a:latin typeface="Montserrat Bold"/>
                <a:ea typeface="Montserrat Bold"/>
                <a:cs typeface="Montserrat Bold"/>
                <a:sym typeface="Montserrat Bold"/>
              </a:rPr>
              <a:t>RANDO-BIVOUAC</a:t>
            </a:r>
          </a:p>
        </p:txBody>
      </p:sp>
      <p:sp>
        <p:nvSpPr>
          <p:cNvPr id="34" name="TextBox 34"/>
          <p:cNvSpPr txBox="1"/>
          <p:nvPr/>
        </p:nvSpPr>
        <p:spPr>
          <a:xfrm>
            <a:off x="3892884" y="5322513"/>
            <a:ext cx="3220994" cy="329565"/>
          </a:xfrm>
          <a:prstGeom prst="rect">
            <a:avLst/>
          </a:prstGeom>
        </p:spPr>
        <p:txBody>
          <a:bodyPr lIns="0" tIns="0" rIns="0" bIns="0" rtlCol="0" anchor="t">
            <a:spAutoFit/>
          </a:bodyPr>
          <a:lstStyle/>
          <a:p>
            <a:pPr algn="l">
              <a:lnSpc>
                <a:spcPts val="1320"/>
              </a:lnSpc>
              <a:spcBef>
                <a:spcPct val="0"/>
              </a:spcBef>
            </a:pPr>
            <a:r>
              <a:rPr lang="en-US" sz="1200">
                <a:solidFill>
                  <a:srgbClr val="000000"/>
                </a:solidFill>
                <a:latin typeface="Montserrat"/>
                <a:ea typeface="Montserrat"/>
                <a:cs typeface="Montserrat"/>
                <a:sym typeface="Montserrat"/>
              </a:rPr>
              <a:t>Randonnée sur 2 jours avec bivouac et mission pour les Louveteaux.</a:t>
            </a:r>
          </a:p>
        </p:txBody>
      </p:sp>
      <p:sp>
        <p:nvSpPr>
          <p:cNvPr id="37" name="TextBox 37"/>
          <p:cNvSpPr txBox="1"/>
          <p:nvPr/>
        </p:nvSpPr>
        <p:spPr>
          <a:xfrm>
            <a:off x="3899424" y="5944870"/>
            <a:ext cx="2942908" cy="167640"/>
          </a:xfrm>
          <a:prstGeom prst="rect">
            <a:avLst/>
          </a:prstGeom>
        </p:spPr>
        <p:txBody>
          <a:bodyPr lIns="0" tIns="0" rIns="0" bIns="0" rtlCol="0" anchor="t">
            <a:spAutoFit/>
          </a:bodyPr>
          <a:lstStyle/>
          <a:p>
            <a:pPr algn="ctr">
              <a:lnSpc>
                <a:spcPts val="1320"/>
              </a:lnSpc>
              <a:spcBef>
                <a:spcPct val="0"/>
              </a:spcBef>
            </a:pPr>
            <a:r>
              <a:rPr lang="en-US" sz="1200" b="1">
                <a:solidFill>
                  <a:srgbClr val="000000"/>
                </a:solidFill>
                <a:latin typeface="Montserrat Bold"/>
                <a:ea typeface="Montserrat Bold"/>
                <a:cs typeface="Montserrat Bold"/>
                <a:sym typeface="Montserrat Bold"/>
              </a:rPr>
              <a:t>RESPONSABLE, REPONS OU RESPOS</a:t>
            </a:r>
          </a:p>
        </p:txBody>
      </p:sp>
      <p:sp>
        <p:nvSpPr>
          <p:cNvPr id="38" name="TextBox 38"/>
          <p:cNvSpPr txBox="1"/>
          <p:nvPr/>
        </p:nvSpPr>
        <p:spPr>
          <a:xfrm>
            <a:off x="3899424" y="6122035"/>
            <a:ext cx="3220994" cy="167640"/>
          </a:xfrm>
          <a:prstGeom prst="rect">
            <a:avLst/>
          </a:prstGeom>
        </p:spPr>
        <p:txBody>
          <a:bodyPr lIns="0" tIns="0" rIns="0" bIns="0" rtlCol="0" anchor="t">
            <a:spAutoFit/>
          </a:bodyPr>
          <a:lstStyle/>
          <a:p>
            <a:pPr algn="l">
              <a:lnSpc>
                <a:spcPts val="1320"/>
              </a:lnSpc>
              <a:spcBef>
                <a:spcPct val="0"/>
              </a:spcBef>
            </a:pPr>
            <a:r>
              <a:rPr lang="en-US" sz="1200">
                <a:solidFill>
                  <a:srgbClr val="000000"/>
                </a:solidFill>
                <a:latin typeface="Montserrat"/>
                <a:ea typeface="Montserrat"/>
                <a:cs typeface="Montserrat"/>
                <a:sym typeface="Montserrat"/>
              </a:rPr>
              <a:t>Animatrice ou animateur bénévole.</a:t>
            </a:r>
          </a:p>
        </p:txBody>
      </p:sp>
      <p:sp>
        <p:nvSpPr>
          <p:cNvPr id="39" name="TextBox 39"/>
          <p:cNvSpPr txBox="1"/>
          <p:nvPr/>
        </p:nvSpPr>
        <p:spPr>
          <a:xfrm>
            <a:off x="3892884" y="6470650"/>
            <a:ext cx="566549" cy="166712"/>
          </a:xfrm>
          <a:prstGeom prst="rect">
            <a:avLst/>
          </a:prstGeom>
        </p:spPr>
        <p:txBody>
          <a:bodyPr wrap="square" lIns="0" tIns="0" rIns="0" bIns="0" rtlCol="0" anchor="t">
            <a:spAutoFit/>
          </a:bodyPr>
          <a:lstStyle/>
          <a:p>
            <a:pPr>
              <a:lnSpc>
                <a:spcPts val="1320"/>
              </a:lnSpc>
              <a:spcBef>
                <a:spcPct val="0"/>
              </a:spcBef>
            </a:pPr>
            <a:r>
              <a:rPr lang="en-US" sz="1200" b="1" dirty="0">
                <a:solidFill>
                  <a:srgbClr val="000000"/>
                </a:solidFill>
                <a:latin typeface="Montserrat Bold"/>
                <a:ea typeface="Montserrat Bold"/>
                <a:cs typeface="Montserrat Bold"/>
                <a:sym typeface="Montserrat Bold"/>
              </a:rPr>
              <a:t>RUSF</a:t>
            </a:r>
          </a:p>
        </p:txBody>
      </p:sp>
      <p:sp>
        <p:nvSpPr>
          <p:cNvPr id="40" name="TextBox 40"/>
          <p:cNvSpPr txBox="1"/>
          <p:nvPr/>
        </p:nvSpPr>
        <p:spPr>
          <a:xfrm>
            <a:off x="3899424" y="6647815"/>
            <a:ext cx="3220994" cy="491490"/>
          </a:xfrm>
          <a:prstGeom prst="rect">
            <a:avLst/>
          </a:prstGeom>
        </p:spPr>
        <p:txBody>
          <a:bodyPr lIns="0" tIns="0" rIns="0" bIns="0" rtlCol="0" anchor="t">
            <a:spAutoFit/>
          </a:bodyPr>
          <a:lstStyle/>
          <a:p>
            <a:pPr algn="l">
              <a:lnSpc>
                <a:spcPts val="1320"/>
              </a:lnSpc>
              <a:spcBef>
                <a:spcPct val="0"/>
              </a:spcBef>
            </a:pPr>
            <a:r>
              <a:rPr lang="en-US" sz="1200">
                <a:solidFill>
                  <a:srgbClr val="000000"/>
                </a:solidFill>
                <a:latin typeface="Montserrat"/>
                <a:ea typeface="Montserrat"/>
                <a:cs typeface="Montserrat"/>
                <a:sym typeface="Montserrat"/>
              </a:rPr>
              <a:t>Diplôme Responsable d’Unité du Scoutisme Français (nécessite le BAFA ou l’ASF).</a:t>
            </a:r>
          </a:p>
        </p:txBody>
      </p:sp>
      <p:sp>
        <p:nvSpPr>
          <p:cNvPr id="41" name="TextBox 41"/>
          <p:cNvSpPr txBox="1"/>
          <p:nvPr/>
        </p:nvSpPr>
        <p:spPr>
          <a:xfrm>
            <a:off x="3927900" y="7293610"/>
            <a:ext cx="306864" cy="167640"/>
          </a:xfrm>
          <a:prstGeom prst="rect">
            <a:avLst/>
          </a:prstGeom>
        </p:spPr>
        <p:txBody>
          <a:bodyPr lIns="0" tIns="0" rIns="0" bIns="0" rtlCol="0" anchor="t">
            <a:spAutoFit/>
          </a:bodyPr>
          <a:lstStyle/>
          <a:p>
            <a:pPr algn="ctr">
              <a:lnSpc>
                <a:spcPts val="1320"/>
              </a:lnSpc>
              <a:spcBef>
                <a:spcPct val="0"/>
              </a:spcBef>
            </a:pPr>
            <a:r>
              <a:rPr lang="en-US" sz="1200" b="1">
                <a:solidFill>
                  <a:srgbClr val="000000"/>
                </a:solidFill>
                <a:latin typeface="Montserrat Bold"/>
                <a:ea typeface="Montserrat Bold"/>
                <a:cs typeface="Montserrat Bold"/>
                <a:sym typeface="Montserrat Bold"/>
              </a:rPr>
              <a:t>SLA</a:t>
            </a:r>
          </a:p>
        </p:txBody>
      </p:sp>
      <p:sp>
        <p:nvSpPr>
          <p:cNvPr id="42" name="TextBox 42"/>
          <p:cNvSpPr txBox="1"/>
          <p:nvPr/>
        </p:nvSpPr>
        <p:spPr>
          <a:xfrm>
            <a:off x="3905964" y="7470775"/>
            <a:ext cx="3220994" cy="653415"/>
          </a:xfrm>
          <a:prstGeom prst="rect">
            <a:avLst/>
          </a:prstGeom>
        </p:spPr>
        <p:txBody>
          <a:bodyPr lIns="0" tIns="0" rIns="0" bIns="0" rtlCol="0" anchor="t">
            <a:spAutoFit/>
          </a:bodyPr>
          <a:lstStyle/>
          <a:p>
            <a:pPr algn="l">
              <a:lnSpc>
                <a:spcPts val="1320"/>
              </a:lnSpc>
              <a:spcBef>
                <a:spcPct val="0"/>
              </a:spcBef>
            </a:pPr>
            <a:r>
              <a:rPr lang="en-US" sz="1200">
                <a:solidFill>
                  <a:srgbClr val="000000"/>
                </a:solidFill>
                <a:latin typeface="Montserrat"/>
                <a:ea typeface="Montserrat"/>
                <a:cs typeface="Montserrat"/>
                <a:sym typeface="Montserrat"/>
              </a:rPr>
              <a:t>Structure Locale d’Activité, nom de la structure de base de l’organisation démocratique des EEDF. Votre groupe local est une SLA.</a:t>
            </a:r>
          </a:p>
        </p:txBody>
      </p:sp>
      <p:sp>
        <p:nvSpPr>
          <p:cNvPr id="43" name="TextBox 43"/>
          <p:cNvSpPr txBox="1"/>
          <p:nvPr/>
        </p:nvSpPr>
        <p:spPr>
          <a:xfrm>
            <a:off x="3891559" y="8267065"/>
            <a:ext cx="940642" cy="166712"/>
          </a:xfrm>
          <a:prstGeom prst="rect">
            <a:avLst/>
          </a:prstGeom>
        </p:spPr>
        <p:txBody>
          <a:bodyPr wrap="square" lIns="0" tIns="0" rIns="0" bIns="0" rtlCol="0" anchor="t">
            <a:spAutoFit/>
          </a:bodyPr>
          <a:lstStyle/>
          <a:p>
            <a:pPr>
              <a:lnSpc>
                <a:spcPts val="1320"/>
              </a:lnSpc>
              <a:spcBef>
                <a:spcPct val="0"/>
              </a:spcBef>
            </a:pPr>
            <a:r>
              <a:rPr lang="en-US" sz="1200" b="1" dirty="0">
                <a:solidFill>
                  <a:srgbClr val="000000"/>
                </a:solidFill>
                <a:latin typeface="Montserrat Bold"/>
                <a:ea typeface="Montserrat Bold"/>
                <a:cs typeface="Montserrat Bold"/>
                <a:sym typeface="Montserrat Bold"/>
              </a:rPr>
              <a:t>TREMPLIN</a:t>
            </a:r>
          </a:p>
        </p:txBody>
      </p:sp>
      <p:sp>
        <p:nvSpPr>
          <p:cNvPr id="44" name="TextBox 44"/>
          <p:cNvSpPr txBox="1"/>
          <p:nvPr/>
        </p:nvSpPr>
        <p:spPr>
          <a:xfrm>
            <a:off x="3905964" y="8444230"/>
            <a:ext cx="3220994" cy="653415"/>
          </a:xfrm>
          <a:prstGeom prst="rect">
            <a:avLst/>
          </a:prstGeom>
        </p:spPr>
        <p:txBody>
          <a:bodyPr lIns="0" tIns="0" rIns="0" bIns="0" rtlCol="0" anchor="t">
            <a:spAutoFit/>
          </a:bodyPr>
          <a:lstStyle/>
          <a:p>
            <a:pPr algn="l">
              <a:lnSpc>
                <a:spcPts val="1320"/>
              </a:lnSpc>
              <a:spcBef>
                <a:spcPct val="0"/>
              </a:spcBef>
            </a:pPr>
            <a:r>
              <a:rPr lang="en-US" sz="1200">
                <a:solidFill>
                  <a:srgbClr val="000000"/>
                </a:solidFill>
                <a:latin typeface="Montserrat"/>
                <a:ea typeface="Montserrat"/>
                <a:cs typeface="Montserrat"/>
                <a:sym typeface="Montserrat"/>
              </a:rPr>
              <a:t>Week-end de rencontres et de formation organisé par la région. A lieu en octobre et en mars, et s’adresse aussi bien aux responsables qu’aux autres bénévoles.</a:t>
            </a:r>
          </a:p>
        </p:txBody>
      </p:sp>
      <p:sp>
        <p:nvSpPr>
          <p:cNvPr id="45" name="TextBox 45"/>
          <p:cNvSpPr txBox="1"/>
          <p:nvPr/>
        </p:nvSpPr>
        <p:spPr>
          <a:xfrm>
            <a:off x="3905963" y="9250045"/>
            <a:ext cx="814905" cy="166712"/>
          </a:xfrm>
          <a:prstGeom prst="rect">
            <a:avLst/>
          </a:prstGeom>
        </p:spPr>
        <p:txBody>
          <a:bodyPr wrap="square" lIns="0" tIns="0" rIns="0" bIns="0" rtlCol="0" anchor="t">
            <a:spAutoFit/>
          </a:bodyPr>
          <a:lstStyle/>
          <a:p>
            <a:pPr>
              <a:lnSpc>
                <a:spcPts val="1320"/>
              </a:lnSpc>
              <a:spcBef>
                <a:spcPct val="0"/>
              </a:spcBef>
            </a:pPr>
            <a:r>
              <a:rPr lang="en-US" sz="1200" b="1" dirty="0">
                <a:solidFill>
                  <a:srgbClr val="000000"/>
                </a:solidFill>
                <a:latin typeface="Montserrat Bold"/>
                <a:ea typeface="Montserrat Bold"/>
                <a:cs typeface="Montserrat Bold"/>
                <a:sym typeface="Montserrat Bold"/>
              </a:rPr>
              <a:t>VEILLÉE</a:t>
            </a:r>
          </a:p>
        </p:txBody>
      </p:sp>
      <p:sp>
        <p:nvSpPr>
          <p:cNvPr id="46" name="TextBox 46"/>
          <p:cNvSpPr txBox="1"/>
          <p:nvPr/>
        </p:nvSpPr>
        <p:spPr>
          <a:xfrm>
            <a:off x="3927900" y="9427210"/>
            <a:ext cx="3220994" cy="491490"/>
          </a:xfrm>
          <a:prstGeom prst="rect">
            <a:avLst/>
          </a:prstGeom>
        </p:spPr>
        <p:txBody>
          <a:bodyPr lIns="0" tIns="0" rIns="0" bIns="0" rtlCol="0" anchor="t">
            <a:spAutoFit/>
          </a:bodyPr>
          <a:lstStyle/>
          <a:p>
            <a:pPr algn="l">
              <a:lnSpc>
                <a:spcPts val="1320"/>
              </a:lnSpc>
              <a:spcBef>
                <a:spcPct val="0"/>
              </a:spcBef>
            </a:pPr>
            <a:r>
              <a:rPr lang="en-US" sz="1200" dirty="0">
                <a:solidFill>
                  <a:srgbClr val="000000"/>
                </a:solidFill>
                <a:latin typeface="Montserrat"/>
                <a:ea typeface="Montserrat"/>
                <a:cs typeface="Montserrat"/>
                <a:sym typeface="Montserrat"/>
              </a:rPr>
              <a:t>Temps </a:t>
            </a:r>
            <a:r>
              <a:rPr lang="en-US" sz="1200" dirty="0" err="1">
                <a:solidFill>
                  <a:srgbClr val="000000"/>
                </a:solidFill>
                <a:latin typeface="Montserrat"/>
                <a:ea typeface="Montserrat"/>
                <a:cs typeface="Montserrat"/>
                <a:sym typeface="Montserrat"/>
              </a:rPr>
              <a:t>d’activité</a:t>
            </a:r>
            <a:r>
              <a:rPr lang="en-US" sz="1200" dirty="0">
                <a:solidFill>
                  <a:srgbClr val="000000"/>
                </a:solidFill>
                <a:latin typeface="Montserrat"/>
                <a:ea typeface="Montserrat"/>
                <a:cs typeface="Montserrat"/>
                <a:sym typeface="Montserrat"/>
              </a:rPr>
              <a:t> qui se </a:t>
            </a:r>
            <a:r>
              <a:rPr lang="en-US" sz="1200" dirty="0" err="1">
                <a:solidFill>
                  <a:srgbClr val="000000"/>
                </a:solidFill>
                <a:latin typeface="Montserrat"/>
                <a:ea typeface="Montserrat"/>
                <a:cs typeface="Montserrat"/>
                <a:sym typeface="Montserrat"/>
              </a:rPr>
              <a:t>déroule</a:t>
            </a:r>
            <a:r>
              <a:rPr lang="en-US" sz="1200" dirty="0">
                <a:solidFill>
                  <a:srgbClr val="000000"/>
                </a:solidFill>
                <a:latin typeface="Montserrat"/>
                <a:ea typeface="Montserrat"/>
                <a:cs typeface="Montserrat"/>
                <a:sym typeface="Montserrat"/>
              </a:rPr>
              <a:t> après le </a:t>
            </a:r>
            <a:r>
              <a:rPr lang="en-US" sz="1200" dirty="0" err="1">
                <a:solidFill>
                  <a:srgbClr val="000000"/>
                </a:solidFill>
                <a:latin typeface="Montserrat"/>
                <a:ea typeface="Montserrat"/>
                <a:cs typeface="Montserrat"/>
                <a:sym typeface="Montserrat"/>
              </a:rPr>
              <a:t>repas</a:t>
            </a:r>
            <a:r>
              <a:rPr lang="en-US" sz="1200" dirty="0">
                <a:solidFill>
                  <a:srgbClr val="000000"/>
                </a:solidFill>
                <a:latin typeface="Montserrat"/>
                <a:ea typeface="Montserrat"/>
                <a:cs typeface="Montserrat"/>
                <a:sym typeface="Montserrat"/>
              </a:rPr>
              <a:t> du </a:t>
            </a:r>
            <a:r>
              <a:rPr lang="en-US" sz="1200" dirty="0" err="1">
                <a:solidFill>
                  <a:srgbClr val="000000"/>
                </a:solidFill>
                <a:latin typeface="Montserrat"/>
                <a:ea typeface="Montserrat"/>
                <a:cs typeface="Montserrat"/>
                <a:sym typeface="Montserrat"/>
              </a:rPr>
              <a:t>soir</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avant</a:t>
            </a:r>
            <a:r>
              <a:rPr lang="en-US" sz="1200" dirty="0">
                <a:solidFill>
                  <a:srgbClr val="000000"/>
                </a:solidFill>
                <a:latin typeface="Montserrat"/>
                <a:ea typeface="Montserrat"/>
                <a:cs typeface="Montserrat"/>
                <a:sym typeface="Montserrat"/>
              </a:rPr>
              <a:t> le </a:t>
            </a:r>
            <a:r>
              <a:rPr lang="en-US" sz="1200" dirty="0" err="1">
                <a:solidFill>
                  <a:srgbClr val="000000"/>
                </a:solidFill>
                <a:latin typeface="Montserrat"/>
                <a:ea typeface="Montserrat"/>
                <a:cs typeface="Montserrat"/>
                <a:sym typeface="Montserrat"/>
              </a:rPr>
              <a:t>coucher</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parfois</a:t>
            </a:r>
            <a:r>
              <a:rPr lang="en-US" sz="1200" dirty="0">
                <a:solidFill>
                  <a:srgbClr val="000000"/>
                </a:solidFill>
                <a:latin typeface="Montserrat"/>
                <a:ea typeface="Montserrat"/>
                <a:cs typeface="Montserrat"/>
                <a:sym typeface="Montserrat"/>
              </a:rPr>
              <a:t> </a:t>
            </a:r>
            <a:r>
              <a:rPr lang="en-US" sz="1200" dirty="0" err="1">
                <a:solidFill>
                  <a:srgbClr val="000000"/>
                </a:solidFill>
                <a:latin typeface="Montserrat"/>
                <a:ea typeface="Montserrat"/>
                <a:cs typeface="Montserrat"/>
                <a:sym typeface="Montserrat"/>
              </a:rPr>
              <a:t>autour</a:t>
            </a:r>
            <a:r>
              <a:rPr lang="en-US" sz="1200" dirty="0">
                <a:solidFill>
                  <a:srgbClr val="000000"/>
                </a:solidFill>
                <a:latin typeface="Montserrat"/>
                <a:ea typeface="Montserrat"/>
                <a:cs typeface="Montserrat"/>
                <a:sym typeface="Montserrat"/>
              </a:rPr>
              <a:t> d’un feu de camp.</a:t>
            </a:r>
          </a:p>
        </p:txBody>
      </p:sp>
      <p:sp>
        <p:nvSpPr>
          <p:cNvPr id="47" name="TextBox 47"/>
          <p:cNvSpPr txBox="1"/>
          <p:nvPr/>
        </p:nvSpPr>
        <p:spPr>
          <a:xfrm>
            <a:off x="350012" y="2052848"/>
            <a:ext cx="6346834" cy="782574"/>
          </a:xfrm>
          <a:prstGeom prst="rect">
            <a:avLst/>
          </a:prstGeom>
        </p:spPr>
        <p:txBody>
          <a:bodyPr lIns="0" tIns="0" rIns="0" bIns="0" rtlCol="0" anchor="t">
            <a:spAutoFit/>
          </a:bodyPr>
          <a:lstStyle/>
          <a:p>
            <a:pPr algn="just">
              <a:lnSpc>
                <a:spcPts val="5838"/>
              </a:lnSpc>
            </a:pPr>
            <a:r>
              <a:rPr lang="en-US" sz="6000">
                <a:solidFill>
                  <a:srgbClr val="29A3C0"/>
                </a:solidFill>
                <a:latin typeface="DK Lemon Yellow Sun 1"/>
                <a:ea typeface="DK Lemon Yellow Sun 1"/>
                <a:cs typeface="DK Lemon Yellow Sun 1"/>
                <a:sym typeface="DK Lemon Yellow Sun 1"/>
              </a:rPr>
              <a:t>L</a:t>
            </a:r>
            <a:r>
              <a:rPr lang="en-US" sz="6000">
                <a:solidFill>
                  <a:srgbClr val="F26633"/>
                </a:solidFill>
                <a:latin typeface="DK Lemon Yellow Sun 1"/>
                <a:ea typeface="DK Lemon Yellow Sun 1"/>
                <a:cs typeface="DK Lemon Yellow Sun 1"/>
                <a:sym typeface="DK Lemon Yellow Sun 1"/>
              </a:rPr>
              <a:t>E</a:t>
            </a:r>
            <a:r>
              <a:rPr lang="en-US" sz="6000">
                <a:solidFill>
                  <a:srgbClr val="A2CF67"/>
                </a:solidFill>
                <a:latin typeface="DK Lemon Yellow Sun 1"/>
                <a:ea typeface="DK Lemon Yellow Sun 1"/>
                <a:cs typeface="DK Lemon Yellow Sun 1"/>
                <a:sym typeface="DK Lemon Yellow Sun 1"/>
              </a:rPr>
              <a:t>X</a:t>
            </a:r>
            <a:r>
              <a:rPr lang="en-US" sz="6000">
                <a:solidFill>
                  <a:srgbClr val="29A3C0"/>
                </a:solidFill>
                <a:latin typeface="DK Lemon Yellow Sun 1"/>
                <a:ea typeface="DK Lemon Yellow Sun 1"/>
                <a:cs typeface="DK Lemon Yellow Sun 1"/>
                <a:sym typeface="DK Lemon Yellow Sun 1"/>
              </a:rPr>
              <a:t>I</a:t>
            </a:r>
            <a:r>
              <a:rPr lang="en-US" sz="6000">
                <a:solidFill>
                  <a:srgbClr val="F26633"/>
                </a:solidFill>
                <a:latin typeface="DK Lemon Yellow Sun 1"/>
                <a:ea typeface="DK Lemon Yellow Sun 1"/>
                <a:cs typeface="DK Lemon Yellow Sun 1"/>
                <a:sym typeface="DK Lemon Yellow Sun 1"/>
              </a:rPr>
              <a:t>Q</a:t>
            </a:r>
            <a:r>
              <a:rPr lang="en-US" sz="6000">
                <a:solidFill>
                  <a:srgbClr val="A2CF67"/>
                </a:solidFill>
                <a:latin typeface="DK Lemon Yellow Sun 1"/>
                <a:ea typeface="DK Lemon Yellow Sun 1"/>
                <a:cs typeface="DK Lemon Yellow Sun 1"/>
                <a:sym typeface="DK Lemon Yellow Sun 1"/>
              </a:rPr>
              <a:t>U</a:t>
            </a:r>
            <a:r>
              <a:rPr lang="en-US" sz="6000">
                <a:solidFill>
                  <a:srgbClr val="29A3C0"/>
                </a:solidFill>
                <a:latin typeface="DK Lemon Yellow Sun 1"/>
                <a:ea typeface="DK Lemon Yellow Sun 1"/>
                <a:cs typeface="DK Lemon Yellow Sun 1"/>
                <a:sym typeface="DK Lemon Yellow Sun 1"/>
              </a:rPr>
              <a:t>E</a:t>
            </a:r>
          </a:p>
        </p:txBody>
      </p:sp>
      <p:sp>
        <p:nvSpPr>
          <p:cNvPr id="48" name="TextBox 48"/>
          <p:cNvSpPr txBox="1"/>
          <p:nvPr/>
        </p:nvSpPr>
        <p:spPr>
          <a:xfrm>
            <a:off x="7246801" y="9996002"/>
            <a:ext cx="134144" cy="316230"/>
          </a:xfrm>
          <a:prstGeom prst="rect">
            <a:avLst/>
          </a:prstGeom>
        </p:spPr>
        <p:txBody>
          <a:bodyPr lIns="0" tIns="0" rIns="0" bIns="0" rtlCol="0" anchor="t">
            <a:spAutoFit/>
          </a:bodyPr>
          <a:lstStyle/>
          <a:p>
            <a:pPr algn="l">
              <a:lnSpc>
                <a:spcPts val="2520"/>
              </a:lnSpc>
            </a:pPr>
            <a:r>
              <a:rPr lang="en-US" sz="1800">
                <a:solidFill>
                  <a:srgbClr val="000000"/>
                </a:solidFill>
                <a:latin typeface="DK Lemon Yellow Sun 1"/>
                <a:ea typeface="DK Lemon Yellow Sun 1"/>
                <a:cs typeface="DK Lemon Yellow Sun 1"/>
                <a:sym typeface="DK Lemon Yellow Sun 1"/>
              </a:rPr>
              <a:t>14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20478" y="8733416"/>
            <a:ext cx="1393269" cy="1514423"/>
          </a:xfrm>
          <a:custGeom>
            <a:avLst/>
            <a:gdLst/>
            <a:ahLst/>
            <a:cxnLst/>
            <a:rect l="l" t="t" r="r" b="b"/>
            <a:pathLst>
              <a:path w="1393269" h="1514423">
                <a:moveTo>
                  <a:pt x="0" y="0"/>
                </a:moveTo>
                <a:lnTo>
                  <a:pt x="1393269" y="0"/>
                </a:lnTo>
                <a:lnTo>
                  <a:pt x="1393269" y="1514423"/>
                </a:lnTo>
                <a:lnTo>
                  <a:pt x="0" y="1514423"/>
                </a:lnTo>
                <a:lnTo>
                  <a:pt x="0" y="0"/>
                </a:lnTo>
                <a:close/>
              </a:path>
            </a:pathLst>
          </a:custGeom>
          <a:blipFill>
            <a:blip r:embed="rId2"/>
            <a:stretch>
              <a:fillRect/>
            </a:stretch>
          </a:blipFill>
        </p:spPr>
      </p:sp>
      <p:sp>
        <p:nvSpPr>
          <p:cNvPr id="3" name="Freeform 3"/>
          <p:cNvSpPr/>
          <p:nvPr/>
        </p:nvSpPr>
        <p:spPr>
          <a:xfrm>
            <a:off x="1568450" y="9968918"/>
            <a:ext cx="486454" cy="278922"/>
          </a:xfrm>
          <a:custGeom>
            <a:avLst/>
            <a:gdLst/>
            <a:ahLst/>
            <a:cxnLst/>
            <a:rect l="l" t="t" r="r" b="b"/>
            <a:pathLst>
              <a:path w="486454" h="278922">
                <a:moveTo>
                  <a:pt x="0" y="0"/>
                </a:moveTo>
                <a:lnTo>
                  <a:pt x="486454" y="0"/>
                </a:lnTo>
                <a:lnTo>
                  <a:pt x="486454" y="278921"/>
                </a:lnTo>
                <a:lnTo>
                  <a:pt x="0" y="278921"/>
                </a:lnTo>
                <a:lnTo>
                  <a:pt x="0" y="0"/>
                </a:lnTo>
                <a:close/>
              </a:path>
            </a:pathLst>
          </a:custGeom>
          <a:blipFill>
            <a:blip r:embed="rId3"/>
            <a:stretch>
              <a:fillRect r="-209933"/>
            </a:stretch>
          </a:blipFill>
        </p:spPr>
      </p:sp>
      <p:sp>
        <p:nvSpPr>
          <p:cNvPr id="4" name="Freeform 4"/>
          <p:cNvSpPr/>
          <p:nvPr/>
        </p:nvSpPr>
        <p:spPr>
          <a:xfrm flipH="1">
            <a:off x="5013785" y="9968918"/>
            <a:ext cx="486454" cy="278922"/>
          </a:xfrm>
          <a:custGeom>
            <a:avLst/>
            <a:gdLst/>
            <a:ahLst/>
            <a:cxnLst/>
            <a:rect l="l" t="t" r="r" b="b"/>
            <a:pathLst>
              <a:path w="486454" h="278922">
                <a:moveTo>
                  <a:pt x="486454" y="0"/>
                </a:moveTo>
                <a:lnTo>
                  <a:pt x="0" y="0"/>
                </a:lnTo>
                <a:lnTo>
                  <a:pt x="0" y="278921"/>
                </a:lnTo>
                <a:lnTo>
                  <a:pt x="486454" y="278921"/>
                </a:lnTo>
                <a:lnTo>
                  <a:pt x="486454" y="0"/>
                </a:lnTo>
                <a:close/>
              </a:path>
            </a:pathLst>
          </a:custGeom>
          <a:blipFill>
            <a:blip r:embed="rId3"/>
            <a:stretch>
              <a:fillRect r="-209933"/>
            </a:stretch>
          </a:blipFill>
        </p:spPr>
      </p:sp>
      <p:grpSp>
        <p:nvGrpSpPr>
          <p:cNvPr id="5" name="Group 5"/>
          <p:cNvGrpSpPr/>
          <p:nvPr/>
        </p:nvGrpSpPr>
        <p:grpSpPr>
          <a:xfrm>
            <a:off x="0" y="4233494"/>
            <a:ext cx="7562850" cy="4923206"/>
            <a:chOff x="0" y="0"/>
            <a:chExt cx="10083800" cy="6564274"/>
          </a:xfrm>
        </p:grpSpPr>
        <p:sp>
          <p:nvSpPr>
            <p:cNvPr id="6" name="Freeform 6"/>
            <p:cNvSpPr/>
            <p:nvPr/>
          </p:nvSpPr>
          <p:spPr>
            <a:xfrm>
              <a:off x="0" y="0"/>
              <a:ext cx="10083927" cy="6564249"/>
            </a:xfrm>
            <a:custGeom>
              <a:avLst/>
              <a:gdLst/>
              <a:ahLst/>
              <a:cxnLst/>
              <a:rect l="l" t="t" r="r" b="b"/>
              <a:pathLst>
                <a:path w="10083927" h="6564249">
                  <a:moveTo>
                    <a:pt x="8514461" y="0"/>
                  </a:moveTo>
                  <a:cubicBezTo>
                    <a:pt x="7745603" y="0"/>
                    <a:pt x="6933184" y="218694"/>
                    <a:pt x="6180709" y="690499"/>
                  </a:cubicBezTo>
                  <a:cubicBezTo>
                    <a:pt x="5834888" y="914146"/>
                    <a:pt x="5401056" y="999617"/>
                    <a:pt x="4912233" y="999617"/>
                  </a:cubicBezTo>
                  <a:cubicBezTo>
                    <a:pt x="3471418" y="999617"/>
                    <a:pt x="1552448" y="256667"/>
                    <a:pt x="0" y="117094"/>
                  </a:cubicBezTo>
                  <a:lnTo>
                    <a:pt x="0" y="5838952"/>
                  </a:lnTo>
                  <a:cubicBezTo>
                    <a:pt x="939165" y="6295009"/>
                    <a:pt x="2035556" y="6564249"/>
                    <a:pt x="3141472" y="6564249"/>
                  </a:cubicBezTo>
                  <a:cubicBezTo>
                    <a:pt x="4047998" y="6564249"/>
                    <a:pt x="4960874" y="6383401"/>
                    <a:pt x="5798820" y="5976112"/>
                  </a:cubicBezTo>
                  <a:cubicBezTo>
                    <a:pt x="6176391" y="5785993"/>
                    <a:pt x="6661023" y="5731764"/>
                    <a:pt x="7190105" y="5731764"/>
                  </a:cubicBezTo>
                  <a:cubicBezTo>
                    <a:pt x="7891780" y="5731764"/>
                    <a:pt x="8671179" y="5827141"/>
                    <a:pt x="9381998" y="5827141"/>
                  </a:cubicBezTo>
                  <a:cubicBezTo>
                    <a:pt x="9626092" y="5827141"/>
                    <a:pt x="9862058" y="5815838"/>
                    <a:pt x="10083927" y="5785739"/>
                  </a:cubicBezTo>
                  <a:lnTo>
                    <a:pt x="10083927" y="334137"/>
                  </a:lnTo>
                  <a:cubicBezTo>
                    <a:pt x="9610217" y="115824"/>
                    <a:pt x="9073896" y="0"/>
                    <a:pt x="8514461" y="0"/>
                  </a:cubicBezTo>
                  <a:close/>
                </a:path>
              </a:pathLst>
            </a:custGeom>
            <a:blipFill>
              <a:blip r:embed="rId4"/>
              <a:stretch>
                <a:fillRect t="-1078" b="-1078"/>
              </a:stretch>
            </a:blipFill>
          </p:spPr>
          <p:txBody>
            <a:bodyPr/>
            <a:lstStyle/>
            <a:p>
              <a:endParaRPr lang="fr-FR" dirty="0"/>
            </a:p>
          </p:txBody>
        </p:sp>
      </p:grpSp>
      <p:sp>
        <p:nvSpPr>
          <p:cNvPr id="7" name="TextBox 7"/>
          <p:cNvSpPr txBox="1"/>
          <p:nvPr/>
        </p:nvSpPr>
        <p:spPr>
          <a:xfrm>
            <a:off x="254306" y="774700"/>
            <a:ext cx="7048538" cy="2026196"/>
          </a:xfrm>
          <a:prstGeom prst="rect">
            <a:avLst/>
          </a:prstGeom>
        </p:spPr>
        <p:txBody>
          <a:bodyPr lIns="0" tIns="0" rIns="0" bIns="0" rtlCol="0" anchor="t">
            <a:spAutoFit/>
          </a:bodyPr>
          <a:lstStyle/>
          <a:p>
            <a:pPr algn="ctr">
              <a:lnSpc>
                <a:spcPts val="7893"/>
              </a:lnSpc>
            </a:pPr>
            <a:r>
              <a:rPr lang="en-US" sz="6600" spc="195" dirty="0">
                <a:solidFill>
                  <a:srgbClr val="111111"/>
                </a:solidFill>
                <a:latin typeface="DK Lemon Yellow Sun 1"/>
                <a:ea typeface="DK Lemon Yellow Sun 1"/>
                <a:cs typeface="DK Lemon Yellow Sun 1"/>
                <a:sym typeface="DK Lemon Yellow Sun 1"/>
              </a:rPr>
              <a:t>DOSSIER Assemblée </a:t>
            </a:r>
            <a:r>
              <a:rPr lang="en-US" sz="6600" spc="195" dirty="0" err="1">
                <a:solidFill>
                  <a:srgbClr val="111111"/>
                </a:solidFill>
                <a:latin typeface="DK Lemon Yellow Sun 1"/>
                <a:ea typeface="DK Lemon Yellow Sun 1"/>
                <a:cs typeface="DK Lemon Yellow Sun 1"/>
                <a:sym typeface="DK Lemon Yellow Sun 1"/>
              </a:rPr>
              <a:t>Plénière</a:t>
            </a:r>
            <a:r>
              <a:rPr lang="en-US" sz="6600" spc="195" dirty="0">
                <a:solidFill>
                  <a:srgbClr val="111111"/>
                </a:solidFill>
                <a:latin typeface="DK Lemon Yellow Sun 1"/>
                <a:ea typeface="DK Lemon Yellow Sun 1"/>
                <a:cs typeface="DK Lemon Yellow Sun 1"/>
                <a:sym typeface="DK Lemon Yellow Sun 1"/>
              </a:rPr>
              <a:t> Locale 2025</a:t>
            </a:r>
          </a:p>
        </p:txBody>
      </p:sp>
      <p:sp>
        <p:nvSpPr>
          <p:cNvPr id="8" name="TextBox 8"/>
          <p:cNvSpPr txBox="1"/>
          <p:nvPr/>
        </p:nvSpPr>
        <p:spPr>
          <a:xfrm>
            <a:off x="1819384" y="10010685"/>
            <a:ext cx="3437628" cy="212815"/>
          </a:xfrm>
          <a:prstGeom prst="rect">
            <a:avLst/>
          </a:prstGeom>
        </p:spPr>
        <p:txBody>
          <a:bodyPr lIns="0" tIns="0" rIns="0" bIns="0" rtlCol="0" anchor="t">
            <a:spAutoFit/>
          </a:bodyPr>
          <a:lstStyle/>
          <a:p>
            <a:pPr algn="ctr">
              <a:lnSpc>
                <a:spcPts val="1753"/>
              </a:lnSpc>
            </a:pPr>
            <a:r>
              <a:rPr lang="en-US" sz="1252" b="1" dirty="0">
                <a:solidFill>
                  <a:srgbClr val="000000"/>
                </a:solidFill>
                <a:latin typeface="Montserrat Semi-Bold"/>
                <a:ea typeface="Montserrat Semi-Bold"/>
                <a:cs typeface="Montserrat Semi-Bold"/>
                <a:sym typeface="Montserrat Semi-Bold"/>
              </a:rPr>
              <a:t>Saison </a:t>
            </a:r>
            <a:r>
              <a:rPr lang="en-US" sz="1252" b="1" dirty="0" err="1">
                <a:solidFill>
                  <a:srgbClr val="000000"/>
                </a:solidFill>
                <a:latin typeface="Montserrat Semi-Bold"/>
                <a:ea typeface="Montserrat Semi-Bold"/>
                <a:cs typeface="Montserrat Semi-Bold"/>
                <a:sym typeface="Montserrat Semi-Bold"/>
              </a:rPr>
              <a:t>démocratique</a:t>
            </a:r>
            <a:r>
              <a:rPr lang="en-US" sz="1252" b="1" dirty="0">
                <a:solidFill>
                  <a:srgbClr val="000000"/>
                </a:solidFill>
                <a:latin typeface="Montserrat Semi-Bold"/>
                <a:ea typeface="Montserrat Semi-Bold"/>
                <a:cs typeface="Montserrat Semi-Bold"/>
                <a:sym typeface="Montserrat Semi-Bold"/>
              </a:rPr>
              <a:t> 2025-2026</a:t>
            </a:r>
          </a:p>
        </p:txBody>
      </p:sp>
      <p:sp>
        <p:nvSpPr>
          <p:cNvPr id="9" name="TextBox 9"/>
          <p:cNvSpPr txBox="1"/>
          <p:nvPr/>
        </p:nvSpPr>
        <p:spPr>
          <a:xfrm>
            <a:off x="254306" y="3292701"/>
            <a:ext cx="7048538" cy="834799"/>
          </a:xfrm>
          <a:prstGeom prst="rect">
            <a:avLst/>
          </a:prstGeom>
        </p:spPr>
        <p:txBody>
          <a:bodyPr lIns="0" tIns="0" rIns="0" bIns="0" rtlCol="0" anchor="t">
            <a:spAutoFit/>
          </a:bodyPr>
          <a:lstStyle/>
          <a:p>
            <a:pPr algn="ctr">
              <a:lnSpc>
                <a:spcPts val="6275"/>
              </a:lnSpc>
            </a:pPr>
            <a:r>
              <a:rPr lang="en-US" sz="5400" spc="155" dirty="0" err="1">
                <a:solidFill>
                  <a:srgbClr val="111111"/>
                </a:solidFill>
                <a:latin typeface="DK Lemon Yellow Sun 1"/>
                <a:ea typeface="DK Lemon Yellow Sun 1"/>
                <a:cs typeface="DK Lemon Yellow Sun 1"/>
                <a:sym typeface="DK Lemon Yellow Sun 1"/>
              </a:rPr>
              <a:t>groupe</a:t>
            </a:r>
            <a:r>
              <a:rPr lang="en-US" sz="5400" spc="155" dirty="0">
                <a:solidFill>
                  <a:srgbClr val="111111"/>
                </a:solidFill>
                <a:latin typeface="DK Lemon Yellow Sun 1"/>
                <a:ea typeface="DK Lemon Yellow Sun 1"/>
                <a:cs typeface="DK Lemon Yellow Sun 1"/>
                <a:sym typeface="DK Lemon Yellow Sun 1"/>
              </a:rPr>
              <a:t> local XXX</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6000" y="393912"/>
            <a:ext cx="6048000" cy="782574"/>
          </a:xfrm>
          <a:prstGeom prst="rect">
            <a:avLst/>
          </a:prstGeom>
        </p:spPr>
        <p:txBody>
          <a:bodyPr lIns="0" tIns="0" rIns="0" bIns="0" rtlCol="0" anchor="t">
            <a:spAutoFit/>
          </a:bodyPr>
          <a:lstStyle/>
          <a:p>
            <a:pPr algn="r">
              <a:lnSpc>
                <a:spcPts val="5838"/>
              </a:lnSpc>
            </a:pPr>
            <a:r>
              <a:rPr lang="en-US" sz="6000">
                <a:solidFill>
                  <a:srgbClr val="29A3C0"/>
                </a:solidFill>
                <a:latin typeface="DK Lemon Yellow Sun 1"/>
                <a:ea typeface="DK Lemon Yellow Sun 1"/>
                <a:cs typeface="DK Lemon Yellow Sun 1"/>
                <a:sym typeface="DK Lemon Yellow Sun 1"/>
              </a:rPr>
              <a:t>p</a:t>
            </a:r>
            <a:r>
              <a:rPr lang="en-US" sz="6000">
                <a:solidFill>
                  <a:srgbClr val="F26633"/>
                </a:solidFill>
                <a:latin typeface="DK Lemon Yellow Sun 1"/>
                <a:ea typeface="DK Lemon Yellow Sun 1"/>
                <a:cs typeface="DK Lemon Yellow Sun 1"/>
                <a:sym typeface="DK Lemon Yellow Sun 1"/>
              </a:rPr>
              <a:t>r</a:t>
            </a:r>
            <a:r>
              <a:rPr lang="en-US" sz="6000">
                <a:solidFill>
                  <a:srgbClr val="A2CF67"/>
                </a:solidFill>
                <a:latin typeface="DK Lemon Yellow Sun 1"/>
                <a:ea typeface="DK Lemon Yellow Sun 1"/>
                <a:cs typeface="DK Lemon Yellow Sun 1"/>
                <a:sym typeface="DK Lemon Yellow Sun 1"/>
              </a:rPr>
              <a:t>é</a:t>
            </a:r>
            <a:r>
              <a:rPr lang="en-US" sz="6000">
                <a:solidFill>
                  <a:srgbClr val="29A3C0"/>
                </a:solidFill>
                <a:latin typeface="DK Lemon Yellow Sun 1"/>
                <a:ea typeface="DK Lemon Yellow Sun 1"/>
                <a:cs typeface="DK Lemon Yellow Sun 1"/>
                <a:sym typeface="DK Lemon Yellow Sun 1"/>
              </a:rPr>
              <a:t>f</a:t>
            </a:r>
            <a:r>
              <a:rPr lang="en-US" sz="6000">
                <a:solidFill>
                  <a:srgbClr val="F26633"/>
                </a:solidFill>
                <a:latin typeface="DK Lemon Yellow Sun 1"/>
                <a:ea typeface="DK Lemon Yellow Sun 1"/>
                <a:cs typeface="DK Lemon Yellow Sun 1"/>
                <a:sym typeface="DK Lemon Yellow Sun 1"/>
              </a:rPr>
              <a:t>A</a:t>
            </a:r>
            <a:r>
              <a:rPr lang="en-US" sz="6000">
                <a:solidFill>
                  <a:srgbClr val="A2CF67"/>
                </a:solidFill>
                <a:latin typeface="DK Lemon Yellow Sun 1"/>
                <a:ea typeface="DK Lemon Yellow Sun 1"/>
                <a:cs typeface="DK Lemon Yellow Sun 1"/>
                <a:sym typeface="DK Lemon Yellow Sun 1"/>
              </a:rPr>
              <a:t>c</a:t>
            </a:r>
            <a:r>
              <a:rPr lang="en-US" sz="6000">
                <a:solidFill>
                  <a:srgbClr val="29A3C0"/>
                </a:solidFill>
                <a:latin typeface="DK Lemon Yellow Sun 1"/>
                <a:ea typeface="DK Lemon Yellow Sun 1"/>
                <a:cs typeface="DK Lemon Yellow Sun 1"/>
                <a:sym typeface="DK Lemon Yellow Sun 1"/>
              </a:rPr>
              <a:t>e</a:t>
            </a:r>
          </a:p>
        </p:txBody>
      </p:sp>
      <p:sp>
        <p:nvSpPr>
          <p:cNvPr id="3" name="TextBox 3"/>
          <p:cNvSpPr txBox="1"/>
          <p:nvPr/>
        </p:nvSpPr>
        <p:spPr>
          <a:xfrm>
            <a:off x="756000" y="1338379"/>
            <a:ext cx="6048000" cy="511197"/>
          </a:xfrm>
          <a:prstGeom prst="rect">
            <a:avLst/>
          </a:prstGeom>
        </p:spPr>
        <p:txBody>
          <a:bodyPr lIns="0" tIns="0" rIns="0" bIns="0" rtlCol="0" anchor="t">
            <a:spAutoFit/>
          </a:bodyPr>
          <a:lstStyle/>
          <a:p>
            <a:pPr algn="just">
              <a:lnSpc>
                <a:spcPts val="1373"/>
              </a:lnSpc>
            </a:pPr>
            <a:r>
              <a:rPr lang="en-US" sz="998" b="1" spc="9" dirty="0">
                <a:solidFill>
                  <a:srgbClr val="000000"/>
                </a:solidFill>
                <a:latin typeface="Montserrat Semi-Bold"/>
                <a:ea typeface="Montserrat Semi-Bold"/>
                <a:cs typeface="Montserrat Semi-Bold"/>
                <a:sym typeface="Montserrat Semi-Bold"/>
              </a:rPr>
              <a:t>DEFINIR ICI CE QUE VOUS ATTENDEZ DE LA VIE DU GROUPE LOCAL. </a:t>
            </a:r>
          </a:p>
          <a:p>
            <a:pPr algn="just">
              <a:lnSpc>
                <a:spcPts val="1373"/>
              </a:lnSpc>
            </a:pPr>
            <a:r>
              <a:rPr lang="en-US" sz="998" b="1" spc="9" dirty="0">
                <a:solidFill>
                  <a:srgbClr val="000000"/>
                </a:solidFill>
                <a:latin typeface="Montserrat Semi-Bold"/>
                <a:ea typeface="Montserrat Semi-Bold"/>
                <a:cs typeface="Montserrat Semi-Bold"/>
                <a:sym typeface="Montserrat Semi-Bold"/>
              </a:rPr>
              <a:t>les </a:t>
            </a:r>
            <a:r>
              <a:rPr lang="en-US" sz="998" b="1" spc="9" dirty="0" err="1">
                <a:solidFill>
                  <a:srgbClr val="000000"/>
                </a:solidFill>
                <a:latin typeface="Montserrat Semi-Bold"/>
                <a:ea typeface="Montserrat Semi-Bold"/>
                <a:cs typeface="Montserrat Semi-Bold"/>
                <a:sym typeface="Montserrat Semi-Bold"/>
              </a:rPr>
              <a:t>valeurs</a:t>
            </a:r>
            <a:r>
              <a:rPr lang="en-US" sz="998" b="1" spc="9" dirty="0">
                <a:solidFill>
                  <a:srgbClr val="000000"/>
                </a:solidFill>
                <a:latin typeface="Montserrat Semi-Bold"/>
                <a:ea typeface="Montserrat Semi-Bold"/>
                <a:cs typeface="Montserrat Semi-Bold"/>
                <a:sym typeface="Montserrat Semi-Bold"/>
              </a:rPr>
              <a:t>, le </a:t>
            </a:r>
            <a:r>
              <a:rPr lang="en-US" sz="998" b="1" spc="9" dirty="0" err="1">
                <a:solidFill>
                  <a:srgbClr val="000000"/>
                </a:solidFill>
                <a:latin typeface="Montserrat Semi-Bold"/>
                <a:ea typeface="Montserrat Semi-Bold"/>
                <a:cs typeface="Montserrat Semi-Bold"/>
                <a:sym typeface="Montserrat Semi-Bold"/>
              </a:rPr>
              <a:t>fonctionnement</a:t>
            </a:r>
            <a:r>
              <a:rPr lang="en-US" sz="998" b="1" spc="9" dirty="0">
                <a:solidFill>
                  <a:srgbClr val="000000"/>
                </a:solidFill>
                <a:latin typeface="Montserrat Semi-Bold"/>
                <a:ea typeface="Montserrat Semi-Bold"/>
                <a:cs typeface="Montserrat Semi-Bold"/>
                <a:sym typeface="Montserrat Semi-Bold"/>
              </a:rPr>
              <a:t>, le </a:t>
            </a:r>
            <a:r>
              <a:rPr lang="en-US" sz="998" b="1" spc="9" dirty="0" err="1">
                <a:solidFill>
                  <a:srgbClr val="000000"/>
                </a:solidFill>
                <a:latin typeface="Montserrat Semi-Bold"/>
                <a:ea typeface="Montserrat Semi-Bold"/>
                <a:cs typeface="Montserrat Semi-Bold"/>
                <a:sym typeface="Montserrat Semi-Bold"/>
              </a:rPr>
              <a:t>sens</a:t>
            </a:r>
            <a:r>
              <a:rPr lang="en-US" sz="998" b="1" spc="9" dirty="0">
                <a:solidFill>
                  <a:srgbClr val="000000"/>
                </a:solidFill>
                <a:latin typeface="Montserrat Semi-Bold"/>
                <a:ea typeface="Montserrat Semi-Bold"/>
                <a:cs typeface="Montserrat Semi-Bold"/>
                <a:sym typeface="Montserrat Semi-Bold"/>
              </a:rPr>
              <a:t> de </a:t>
            </a:r>
            <a:r>
              <a:rPr lang="en-US" sz="998" b="1" spc="9" dirty="0" err="1">
                <a:solidFill>
                  <a:srgbClr val="000000"/>
                </a:solidFill>
                <a:latin typeface="Montserrat Semi-Bold"/>
                <a:ea typeface="Montserrat Semi-Bold"/>
                <a:cs typeface="Montserrat Semi-Bold"/>
                <a:sym typeface="Montserrat Semi-Bold"/>
              </a:rPr>
              <a:t>l’Assemblée</a:t>
            </a:r>
            <a:r>
              <a:rPr lang="en-US" sz="998" b="1" spc="9" dirty="0">
                <a:solidFill>
                  <a:srgbClr val="000000"/>
                </a:solidFill>
                <a:latin typeface="Montserrat Semi-Bold"/>
                <a:ea typeface="Montserrat Semi-Bold"/>
                <a:cs typeface="Montserrat Semi-Bold"/>
                <a:sym typeface="Montserrat Semi-Bold"/>
              </a:rPr>
              <a:t> </a:t>
            </a:r>
            <a:r>
              <a:rPr lang="en-US" sz="998" b="1" spc="9" dirty="0" err="1">
                <a:solidFill>
                  <a:srgbClr val="000000"/>
                </a:solidFill>
                <a:latin typeface="Montserrat Semi-Bold"/>
                <a:ea typeface="Montserrat Semi-Bold"/>
                <a:cs typeface="Montserrat Semi-Bold"/>
                <a:sym typeface="Montserrat Semi-Bold"/>
              </a:rPr>
              <a:t>plénière</a:t>
            </a:r>
            <a:r>
              <a:rPr lang="en-US" sz="998" b="1" spc="9" dirty="0">
                <a:solidFill>
                  <a:srgbClr val="000000"/>
                </a:solidFill>
                <a:latin typeface="Montserrat Semi-Bold"/>
                <a:ea typeface="Montserrat Semi-Bold"/>
                <a:cs typeface="Montserrat Semi-Bold"/>
                <a:sym typeface="Montserrat Semi-Bold"/>
              </a:rPr>
              <a:t>, etc. </a:t>
            </a:r>
          </a:p>
          <a:p>
            <a:pPr algn="just">
              <a:lnSpc>
                <a:spcPts val="1373"/>
              </a:lnSpc>
            </a:pPr>
            <a:endParaRPr lang="en-US" sz="998" b="1" spc="9" dirty="0">
              <a:solidFill>
                <a:srgbClr val="000000"/>
              </a:solidFill>
              <a:latin typeface="Montserrat Semi-Bold"/>
              <a:ea typeface="Montserrat Semi-Bold"/>
              <a:cs typeface="Montserrat Semi-Bold"/>
              <a:sym typeface="Montserrat Semi-Bold"/>
            </a:endParaRPr>
          </a:p>
        </p:txBody>
      </p:sp>
      <p:sp>
        <p:nvSpPr>
          <p:cNvPr id="4" name="TextBox 4"/>
          <p:cNvSpPr txBox="1"/>
          <p:nvPr/>
        </p:nvSpPr>
        <p:spPr>
          <a:xfrm>
            <a:off x="3780000" y="5480251"/>
            <a:ext cx="3409972" cy="329565"/>
          </a:xfrm>
          <a:prstGeom prst="rect">
            <a:avLst/>
          </a:prstGeom>
        </p:spPr>
        <p:txBody>
          <a:bodyPr lIns="0" tIns="0" rIns="0" bIns="0" rtlCol="0" anchor="t">
            <a:spAutoFit/>
          </a:bodyPr>
          <a:lstStyle/>
          <a:p>
            <a:pPr algn="l">
              <a:lnSpc>
                <a:spcPts val="1320"/>
              </a:lnSpc>
              <a:spcBef>
                <a:spcPct val="0"/>
              </a:spcBef>
            </a:pPr>
            <a:r>
              <a:rPr lang="en-US" sz="1200">
                <a:solidFill>
                  <a:srgbClr val="000000"/>
                </a:solidFill>
                <a:latin typeface="Montserrat"/>
                <a:ea typeface="Montserrat"/>
                <a:cs typeface="Montserrat"/>
                <a:sym typeface="Montserrat"/>
              </a:rPr>
              <a:t>signée par les personnes occupant les missions institutionnelles </a:t>
            </a:r>
          </a:p>
        </p:txBody>
      </p:sp>
      <p:sp>
        <p:nvSpPr>
          <p:cNvPr id="5" name="TextBox 5"/>
          <p:cNvSpPr txBox="1"/>
          <p:nvPr/>
        </p:nvSpPr>
        <p:spPr>
          <a:xfrm>
            <a:off x="438892" y="6259591"/>
            <a:ext cx="6346834" cy="782574"/>
          </a:xfrm>
          <a:prstGeom prst="rect">
            <a:avLst/>
          </a:prstGeom>
        </p:spPr>
        <p:txBody>
          <a:bodyPr lIns="0" tIns="0" rIns="0" bIns="0" rtlCol="0" anchor="t">
            <a:spAutoFit/>
          </a:bodyPr>
          <a:lstStyle/>
          <a:p>
            <a:pPr algn="just">
              <a:lnSpc>
                <a:spcPts val="5838"/>
              </a:lnSpc>
            </a:pPr>
            <a:r>
              <a:rPr lang="en-US" sz="6000" dirty="0" err="1">
                <a:solidFill>
                  <a:srgbClr val="29A3C0"/>
                </a:solidFill>
                <a:latin typeface="DK Lemon Yellow Sun 1"/>
                <a:ea typeface="DK Lemon Yellow Sun 1"/>
                <a:cs typeface="DK Lemon Yellow Sun 1"/>
                <a:sym typeface="DK Lemon Yellow Sun 1"/>
              </a:rPr>
              <a:t>s</a:t>
            </a:r>
            <a:r>
              <a:rPr lang="en-US" sz="6000" dirty="0" err="1">
                <a:solidFill>
                  <a:srgbClr val="F26633"/>
                </a:solidFill>
                <a:latin typeface="DK Lemon Yellow Sun 1"/>
                <a:ea typeface="DK Lemon Yellow Sun 1"/>
                <a:cs typeface="DK Lemon Yellow Sun 1"/>
                <a:sym typeface="DK Lemon Yellow Sun 1"/>
              </a:rPr>
              <a:t>o</a:t>
            </a:r>
            <a:r>
              <a:rPr lang="en-US" sz="6000" dirty="0" err="1">
                <a:solidFill>
                  <a:srgbClr val="A2CF67"/>
                </a:solidFill>
                <a:latin typeface="DK Lemon Yellow Sun 1"/>
                <a:ea typeface="DK Lemon Yellow Sun 1"/>
                <a:cs typeface="DK Lemon Yellow Sun 1"/>
                <a:sym typeface="DK Lemon Yellow Sun 1"/>
              </a:rPr>
              <a:t>M</a:t>
            </a:r>
            <a:r>
              <a:rPr lang="en-US" sz="6000" dirty="0" err="1">
                <a:solidFill>
                  <a:srgbClr val="29A3C0"/>
                </a:solidFill>
                <a:latin typeface="DK Lemon Yellow Sun 1"/>
                <a:ea typeface="DK Lemon Yellow Sun 1"/>
                <a:cs typeface="DK Lemon Yellow Sun 1"/>
                <a:sym typeface="DK Lemon Yellow Sun 1"/>
              </a:rPr>
              <a:t>M</a:t>
            </a:r>
            <a:r>
              <a:rPr lang="en-US" sz="6000" dirty="0" err="1">
                <a:solidFill>
                  <a:srgbClr val="F26633"/>
                </a:solidFill>
                <a:latin typeface="DK Lemon Yellow Sun 1"/>
                <a:ea typeface="DK Lemon Yellow Sun 1"/>
                <a:cs typeface="DK Lemon Yellow Sun 1"/>
                <a:sym typeface="DK Lemon Yellow Sun 1"/>
              </a:rPr>
              <a:t>A</a:t>
            </a:r>
            <a:r>
              <a:rPr lang="en-US" sz="6000" dirty="0" err="1">
                <a:solidFill>
                  <a:srgbClr val="A2CF67"/>
                </a:solidFill>
                <a:latin typeface="DK Lemon Yellow Sun 1"/>
                <a:ea typeface="DK Lemon Yellow Sun 1"/>
                <a:cs typeface="DK Lemon Yellow Sun 1"/>
                <a:sym typeface="DK Lemon Yellow Sun 1"/>
              </a:rPr>
              <a:t>I</a:t>
            </a:r>
            <a:r>
              <a:rPr lang="en-US" sz="6000" dirty="0" err="1">
                <a:solidFill>
                  <a:srgbClr val="29A3C0"/>
                </a:solidFill>
                <a:latin typeface="DK Lemon Yellow Sun 1"/>
                <a:ea typeface="DK Lemon Yellow Sun 1"/>
                <a:cs typeface="DK Lemon Yellow Sun 1"/>
                <a:sym typeface="DK Lemon Yellow Sun 1"/>
              </a:rPr>
              <a:t>R</a:t>
            </a:r>
            <a:r>
              <a:rPr lang="en-US" sz="6000" dirty="0" err="1">
                <a:solidFill>
                  <a:srgbClr val="F26633"/>
                </a:solidFill>
                <a:latin typeface="DK Lemon Yellow Sun 1"/>
                <a:ea typeface="DK Lemon Yellow Sun 1"/>
                <a:cs typeface="DK Lemon Yellow Sun 1"/>
                <a:sym typeface="DK Lemon Yellow Sun 1"/>
              </a:rPr>
              <a:t>E</a:t>
            </a:r>
            <a:endParaRPr lang="en-US" sz="6000" dirty="0">
              <a:solidFill>
                <a:srgbClr val="F26633"/>
              </a:solidFill>
              <a:latin typeface="DK Lemon Yellow Sun 1"/>
              <a:ea typeface="DK Lemon Yellow Sun 1"/>
              <a:cs typeface="DK Lemon Yellow Sun 1"/>
              <a:sym typeface="DK Lemon Yellow Sun 1"/>
            </a:endParaRPr>
          </a:p>
        </p:txBody>
      </p:sp>
      <p:sp>
        <p:nvSpPr>
          <p:cNvPr id="6" name="TextBox 6"/>
          <p:cNvSpPr txBox="1"/>
          <p:nvPr/>
        </p:nvSpPr>
        <p:spPr>
          <a:xfrm>
            <a:off x="630729" y="7142397"/>
            <a:ext cx="2634059" cy="219075"/>
          </a:xfrm>
          <a:prstGeom prst="rect">
            <a:avLst/>
          </a:prstGeom>
        </p:spPr>
        <p:txBody>
          <a:bodyPr lIns="0" tIns="0" rIns="0" bIns="0" rtlCol="0" anchor="t">
            <a:spAutoFit/>
          </a:bodyPr>
          <a:lstStyle/>
          <a:p>
            <a:pPr algn="l">
              <a:lnSpc>
                <a:spcPts val="1650"/>
              </a:lnSpc>
            </a:pPr>
            <a:r>
              <a:rPr lang="en-US" sz="1500" b="1" dirty="0">
                <a:solidFill>
                  <a:srgbClr val="1C191E"/>
                </a:solidFill>
                <a:latin typeface="Montserrat Bold"/>
                <a:ea typeface="Montserrat Bold"/>
                <a:cs typeface="Montserrat Bold"/>
                <a:sym typeface="Montserrat Bold"/>
              </a:rPr>
              <a:t>Rapport moral 2024-2025  </a:t>
            </a:r>
          </a:p>
        </p:txBody>
      </p:sp>
      <p:sp>
        <p:nvSpPr>
          <p:cNvPr id="7" name="TextBox 7"/>
          <p:cNvSpPr txBox="1"/>
          <p:nvPr/>
        </p:nvSpPr>
        <p:spPr>
          <a:xfrm>
            <a:off x="630729" y="8656939"/>
            <a:ext cx="4635500" cy="219075"/>
          </a:xfrm>
          <a:prstGeom prst="rect">
            <a:avLst/>
          </a:prstGeom>
        </p:spPr>
        <p:txBody>
          <a:bodyPr lIns="0" tIns="0" rIns="0" bIns="0" rtlCol="0" anchor="t">
            <a:spAutoFit/>
          </a:bodyPr>
          <a:lstStyle/>
          <a:p>
            <a:pPr algn="l">
              <a:lnSpc>
                <a:spcPts val="1650"/>
              </a:lnSpc>
            </a:pPr>
            <a:r>
              <a:rPr lang="en-US" sz="1500" b="1">
                <a:solidFill>
                  <a:srgbClr val="1C191E"/>
                </a:solidFill>
                <a:latin typeface="Montserrat Bold"/>
                <a:ea typeface="Montserrat Bold"/>
                <a:cs typeface="Montserrat Bold"/>
                <a:sym typeface="Montserrat Bold"/>
              </a:rPr>
              <a:t>Plan d’action et de développement 2025-2026 </a:t>
            </a:r>
          </a:p>
        </p:txBody>
      </p:sp>
      <p:sp>
        <p:nvSpPr>
          <p:cNvPr id="8" name="TextBox 8"/>
          <p:cNvSpPr txBox="1"/>
          <p:nvPr/>
        </p:nvSpPr>
        <p:spPr>
          <a:xfrm>
            <a:off x="630729" y="7872183"/>
            <a:ext cx="2845858" cy="219075"/>
          </a:xfrm>
          <a:prstGeom prst="rect">
            <a:avLst/>
          </a:prstGeom>
        </p:spPr>
        <p:txBody>
          <a:bodyPr lIns="0" tIns="0" rIns="0" bIns="0" rtlCol="0" anchor="t">
            <a:spAutoFit/>
          </a:bodyPr>
          <a:lstStyle/>
          <a:p>
            <a:pPr algn="l">
              <a:lnSpc>
                <a:spcPts val="1650"/>
              </a:lnSpc>
            </a:pPr>
            <a:r>
              <a:rPr lang="en-US" sz="1500" b="1">
                <a:solidFill>
                  <a:srgbClr val="1C191E"/>
                </a:solidFill>
                <a:latin typeface="Montserrat Bold"/>
                <a:ea typeface="Montserrat Bold"/>
                <a:cs typeface="Montserrat Bold"/>
                <a:sym typeface="Montserrat Bold"/>
              </a:rPr>
              <a:t>Point financier 2024 et 2025 </a:t>
            </a:r>
          </a:p>
        </p:txBody>
      </p:sp>
      <p:sp>
        <p:nvSpPr>
          <p:cNvPr id="9" name="TextBox 9"/>
          <p:cNvSpPr txBox="1"/>
          <p:nvPr/>
        </p:nvSpPr>
        <p:spPr>
          <a:xfrm>
            <a:off x="630729" y="7508380"/>
            <a:ext cx="2924969" cy="219075"/>
          </a:xfrm>
          <a:prstGeom prst="rect">
            <a:avLst/>
          </a:prstGeom>
        </p:spPr>
        <p:txBody>
          <a:bodyPr lIns="0" tIns="0" rIns="0" bIns="0" rtlCol="0" anchor="t">
            <a:spAutoFit/>
          </a:bodyPr>
          <a:lstStyle/>
          <a:p>
            <a:pPr algn="l">
              <a:lnSpc>
                <a:spcPts val="1650"/>
              </a:lnSpc>
            </a:pPr>
            <a:r>
              <a:rPr lang="en-US" sz="1500" b="1" dirty="0">
                <a:solidFill>
                  <a:srgbClr val="1C191E"/>
                </a:solidFill>
                <a:latin typeface="Montserrat Bold"/>
                <a:ea typeface="Montserrat Bold"/>
                <a:cs typeface="Montserrat Bold"/>
                <a:sym typeface="Montserrat Bold"/>
              </a:rPr>
              <a:t>Rapport </a:t>
            </a:r>
            <a:r>
              <a:rPr lang="en-US" sz="1500" b="1" dirty="0" err="1">
                <a:solidFill>
                  <a:srgbClr val="1C191E"/>
                </a:solidFill>
                <a:latin typeface="Montserrat Bold"/>
                <a:ea typeface="Montserrat Bold"/>
                <a:cs typeface="Montserrat Bold"/>
                <a:sym typeface="Montserrat Bold"/>
              </a:rPr>
              <a:t>d’activité</a:t>
            </a:r>
            <a:r>
              <a:rPr lang="en-US" sz="1500" b="1" dirty="0">
                <a:solidFill>
                  <a:srgbClr val="1C191E"/>
                </a:solidFill>
                <a:latin typeface="Montserrat Bold"/>
                <a:ea typeface="Montserrat Bold"/>
                <a:cs typeface="Montserrat Bold"/>
                <a:sym typeface="Montserrat Bold"/>
              </a:rPr>
              <a:t> 2024-2025 </a:t>
            </a:r>
          </a:p>
        </p:txBody>
      </p:sp>
      <p:sp>
        <p:nvSpPr>
          <p:cNvPr id="10" name="TextBox 10"/>
          <p:cNvSpPr txBox="1"/>
          <p:nvPr/>
        </p:nvSpPr>
        <p:spPr>
          <a:xfrm>
            <a:off x="630729" y="9020742"/>
            <a:ext cx="3748683" cy="219075"/>
          </a:xfrm>
          <a:prstGeom prst="rect">
            <a:avLst/>
          </a:prstGeom>
        </p:spPr>
        <p:txBody>
          <a:bodyPr lIns="0" tIns="0" rIns="0" bIns="0" rtlCol="0" anchor="t">
            <a:spAutoFit/>
          </a:bodyPr>
          <a:lstStyle/>
          <a:p>
            <a:pPr algn="l">
              <a:lnSpc>
                <a:spcPts val="1650"/>
              </a:lnSpc>
            </a:pPr>
            <a:r>
              <a:rPr lang="en-US" sz="1500" b="1">
                <a:solidFill>
                  <a:srgbClr val="1C191E"/>
                </a:solidFill>
                <a:latin typeface="Montserrat Bold"/>
                <a:ea typeface="Montserrat Bold"/>
                <a:cs typeface="Montserrat Bold"/>
                <a:sym typeface="Montserrat Bold"/>
              </a:rPr>
              <a:t>Les orientations associatives 2025-29 </a:t>
            </a:r>
          </a:p>
        </p:txBody>
      </p:sp>
      <p:sp>
        <p:nvSpPr>
          <p:cNvPr id="11" name="TextBox 11"/>
          <p:cNvSpPr txBox="1"/>
          <p:nvPr/>
        </p:nvSpPr>
        <p:spPr>
          <a:xfrm>
            <a:off x="630729" y="8264561"/>
            <a:ext cx="2611305" cy="219075"/>
          </a:xfrm>
          <a:prstGeom prst="rect">
            <a:avLst/>
          </a:prstGeom>
        </p:spPr>
        <p:txBody>
          <a:bodyPr lIns="0" tIns="0" rIns="0" bIns="0" rtlCol="0" anchor="t">
            <a:spAutoFit/>
          </a:bodyPr>
          <a:lstStyle/>
          <a:p>
            <a:pPr algn="l">
              <a:lnSpc>
                <a:spcPts val="1650"/>
              </a:lnSpc>
            </a:pPr>
            <a:r>
              <a:rPr lang="en-US" sz="1500" b="1">
                <a:solidFill>
                  <a:srgbClr val="1C191E"/>
                </a:solidFill>
                <a:latin typeface="Montserrat Bold"/>
                <a:ea typeface="Montserrat Bold"/>
                <a:cs typeface="Montserrat Bold"/>
                <a:sym typeface="Montserrat Bold"/>
              </a:rPr>
              <a:t>Budget prévisionnel 2026 </a:t>
            </a:r>
          </a:p>
        </p:txBody>
      </p:sp>
      <p:sp>
        <p:nvSpPr>
          <p:cNvPr id="12" name="TextBox 12"/>
          <p:cNvSpPr txBox="1"/>
          <p:nvPr/>
        </p:nvSpPr>
        <p:spPr>
          <a:xfrm>
            <a:off x="6450344" y="7023115"/>
            <a:ext cx="670764" cy="382779"/>
          </a:xfrm>
          <a:prstGeom prst="rect">
            <a:avLst/>
          </a:prstGeom>
        </p:spPr>
        <p:txBody>
          <a:bodyPr lIns="0" tIns="0" rIns="0" bIns="0" rtlCol="0" anchor="t">
            <a:spAutoFit/>
          </a:bodyPr>
          <a:lstStyle/>
          <a:p>
            <a:pPr marL="0" lvl="0" indent="0" algn="just">
              <a:lnSpc>
                <a:spcPts val="3285"/>
              </a:lnSpc>
              <a:spcBef>
                <a:spcPct val="0"/>
              </a:spcBef>
            </a:pPr>
            <a:r>
              <a:rPr lang="en-US" sz="1999" u="none" strike="noStrike">
                <a:solidFill>
                  <a:srgbClr val="000000"/>
                </a:solidFill>
                <a:latin typeface="DK Lemon Yellow Sun 1"/>
                <a:ea typeface="DK Lemon Yellow Sun 1"/>
                <a:cs typeface="DK Lemon Yellow Sun 1"/>
                <a:sym typeface="DK Lemon Yellow Sun 1"/>
              </a:rPr>
              <a:t> P.1</a:t>
            </a:r>
          </a:p>
        </p:txBody>
      </p:sp>
      <p:sp>
        <p:nvSpPr>
          <p:cNvPr id="13" name="TextBox 13"/>
          <p:cNvSpPr txBox="1"/>
          <p:nvPr/>
        </p:nvSpPr>
        <p:spPr>
          <a:xfrm>
            <a:off x="6450344" y="8537657"/>
            <a:ext cx="670764" cy="382779"/>
          </a:xfrm>
          <a:prstGeom prst="rect">
            <a:avLst/>
          </a:prstGeom>
        </p:spPr>
        <p:txBody>
          <a:bodyPr lIns="0" tIns="0" rIns="0" bIns="0" rtlCol="0" anchor="t">
            <a:spAutoFit/>
          </a:bodyPr>
          <a:lstStyle/>
          <a:p>
            <a:pPr marL="0" lvl="0" indent="0" algn="just">
              <a:lnSpc>
                <a:spcPts val="3285"/>
              </a:lnSpc>
              <a:spcBef>
                <a:spcPct val="0"/>
              </a:spcBef>
            </a:pPr>
            <a:r>
              <a:rPr lang="en-US" sz="1999" u="none" strike="noStrike">
                <a:solidFill>
                  <a:srgbClr val="000000"/>
                </a:solidFill>
                <a:latin typeface="DK Lemon Yellow Sun 1"/>
                <a:ea typeface="DK Lemon Yellow Sun 1"/>
                <a:cs typeface="DK Lemon Yellow Sun 1"/>
                <a:sym typeface="DK Lemon Yellow Sun 1"/>
              </a:rPr>
              <a:t> P.9</a:t>
            </a:r>
          </a:p>
        </p:txBody>
      </p:sp>
      <p:sp>
        <p:nvSpPr>
          <p:cNvPr id="14" name="TextBox 14"/>
          <p:cNvSpPr txBox="1"/>
          <p:nvPr/>
        </p:nvSpPr>
        <p:spPr>
          <a:xfrm>
            <a:off x="6450344" y="7752901"/>
            <a:ext cx="670764" cy="382779"/>
          </a:xfrm>
          <a:prstGeom prst="rect">
            <a:avLst/>
          </a:prstGeom>
        </p:spPr>
        <p:txBody>
          <a:bodyPr lIns="0" tIns="0" rIns="0" bIns="0" rtlCol="0" anchor="t">
            <a:spAutoFit/>
          </a:bodyPr>
          <a:lstStyle/>
          <a:p>
            <a:pPr marL="0" lvl="0" indent="0" algn="just">
              <a:lnSpc>
                <a:spcPts val="3285"/>
              </a:lnSpc>
              <a:spcBef>
                <a:spcPct val="0"/>
              </a:spcBef>
            </a:pPr>
            <a:r>
              <a:rPr lang="en-US" sz="1999" u="none" strike="noStrike">
                <a:solidFill>
                  <a:srgbClr val="000000"/>
                </a:solidFill>
                <a:latin typeface="DK Lemon Yellow Sun 1"/>
                <a:ea typeface="DK Lemon Yellow Sun 1"/>
                <a:cs typeface="DK Lemon Yellow Sun 1"/>
                <a:sym typeface="DK Lemon Yellow Sun 1"/>
              </a:rPr>
              <a:t> P.5</a:t>
            </a:r>
          </a:p>
        </p:txBody>
      </p:sp>
      <p:sp>
        <p:nvSpPr>
          <p:cNvPr id="15" name="TextBox 15"/>
          <p:cNvSpPr txBox="1"/>
          <p:nvPr/>
        </p:nvSpPr>
        <p:spPr>
          <a:xfrm>
            <a:off x="6450344" y="7389098"/>
            <a:ext cx="670764" cy="382779"/>
          </a:xfrm>
          <a:prstGeom prst="rect">
            <a:avLst/>
          </a:prstGeom>
        </p:spPr>
        <p:txBody>
          <a:bodyPr lIns="0" tIns="0" rIns="0" bIns="0" rtlCol="0" anchor="t">
            <a:spAutoFit/>
          </a:bodyPr>
          <a:lstStyle/>
          <a:p>
            <a:pPr marL="0" lvl="0" indent="0" algn="just">
              <a:lnSpc>
                <a:spcPts val="3285"/>
              </a:lnSpc>
              <a:spcBef>
                <a:spcPct val="0"/>
              </a:spcBef>
            </a:pPr>
            <a:r>
              <a:rPr lang="en-US" sz="1999" u="none" strike="noStrike">
                <a:solidFill>
                  <a:srgbClr val="000000"/>
                </a:solidFill>
                <a:latin typeface="DK Lemon Yellow Sun 1"/>
                <a:ea typeface="DK Lemon Yellow Sun 1"/>
                <a:cs typeface="DK Lemon Yellow Sun 1"/>
                <a:sym typeface="DK Lemon Yellow Sun 1"/>
              </a:rPr>
              <a:t> P.3</a:t>
            </a:r>
          </a:p>
        </p:txBody>
      </p:sp>
      <p:sp>
        <p:nvSpPr>
          <p:cNvPr id="16" name="TextBox 16"/>
          <p:cNvSpPr txBox="1"/>
          <p:nvPr/>
        </p:nvSpPr>
        <p:spPr>
          <a:xfrm>
            <a:off x="6450344" y="8901460"/>
            <a:ext cx="670764" cy="382779"/>
          </a:xfrm>
          <a:prstGeom prst="rect">
            <a:avLst/>
          </a:prstGeom>
        </p:spPr>
        <p:txBody>
          <a:bodyPr lIns="0" tIns="0" rIns="0" bIns="0" rtlCol="0" anchor="t">
            <a:spAutoFit/>
          </a:bodyPr>
          <a:lstStyle/>
          <a:p>
            <a:pPr marL="0" lvl="0" indent="0" algn="just">
              <a:lnSpc>
                <a:spcPts val="3285"/>
              </a:lnSpc>
              <a:spcBef>
                <a:spcPct val="0"/>
              </a:spcBef>
            </a:pPr>
            <a:r>
              <a:rPr lang="en-US" sz="1999" u="none" strike="noStrike">
                <a:solidFill>
                  <a:srgbClr val="000000"/>
                </a:solidFill>
                <a:latin typeface="DK Lemon Yellow Sun 1"/>
                <a:ea typeface="DK Lemon Yellow Sun 1"/>
                <a:cs typeface="DK Lemon Yellow Sun 1"/>
                <a:sym typeface="DK Lemon Yellow Sun 1"/>
              </a:rPr>
              <a:t> P.10</a:t>
            </a:r>
          </a:p>
        </p:txBody>
      </p:sp>
      <p:sp>
        <p:nvSpPr>
          <p:cNvPr id="17" name="TextBox 17"/>
          <p:cNvSpPr txBox="1"/>
          <p:nvPr/>
        </p:nvSpPr>
        <p:spPr>
          <a:xfrm>
            <a:off x="6450344" y="8145279"/>
            <a:ext cx="670764" cy="382779"/>
          </a:xfrm>
          <a:prstGeom prst="rect">
            <a:avLst/>
          </a:prstGeom>
        </p:spPr>
        <p:txBody>
          <a:bodyPr lIns="0" tIns="0" rIns="0" bIns="0" rtlCol="0" anchor="t">
            <a:spAutoFit/>
          </a:bodyPr>
          <a:lstStyle/>
          <a:p>
            <a:pPr marL="0" lvl="0" indent="0" algn="just">
              <a:lnSpc>
                <a:spcPts val="3285"/>
              </a:lnSpc>
              <a:spcBef>
                <a:spcPct val="0"/>
              </a:spcBef>
            </a:pPr>
            <a:r>
              <a:rPr lang="en-US" sz="1999" u="none" strike="noStrike">
                <a:solidFill>
                  <a:srgbClr val="000000"/>
                </a:solidFill>
                <a:latin typeface="DK Lemon Yellow Sun 1"/>
                <a:ea typeface="DK Lemon Yellow Sun 1"/>
                <a:cs typeface="DK Lemon Yellow Sun 1"/>
                <a:sym typeface="DK Lemon Yellow Sun 1"/>
              </a:rPr>
              <a:t> P.8</a:t>
            </a:r>
          </a:p>
        </p:txBody>
      </p:sp>
      <p:sp>
        <p:nvSpPr>
          <p:cNvPr id="18" name="AutoShape 18"/>
          <p:cNvSpPr/>
          <p:nvPr/>
        </p:nvSpPr>
        <p:spPr>
          <a:xfrm>
            <a:off x="3264788" y="7247172"/>
            <a:ext cx="3185556" cy="10195"/>
          </a:xfrm>
          <a:prstGeom prst="line">
            <a:avLst/>
          </a:prstGeom>
          <a:ln w="28575" cap="rnd">
            <a:solidFill>
              <a:srgbClr val="000000"/>
            </a:solidFill>
            <a:prstDash val="sysDot"/>
            <a:headEnd type="none" w="sm" len="sm"/>
            <a:tailEnd type="none" w="sm" len="sm"/>
          </a:ln>
        </p:spPr>
      </p:sp>
      <p:sp>
        <p:nvSpPr>
          <p:cNvPr id="19" name="AutoShape 19"/>
          <p:cNvSpPr/>
          <p:nvPr/>
        </p:nvSpPr>
        <p:spPr>
          <a:xfrm>
            <a:off x="5266228" y="8761714"/>
            <a:ext cx="1184115" cy="10195"/>
          </a:xfrm>
          <a:prstGeom prst="line">
            <a:avLst/>
          </a:prstGeom>
          <a:ln w="28575" cap="rnd">
            <a:solidFill>
              <a:srgbClr val="000000"/>
            </a:solidFill>
            <a:prstDash val="sysDot"/>
            <a:headEnd type="none" w="sm" len="sm"/>
            <a:tailEnd type="none" w="sm" len="sm"/>
          </a:ln>
        </p:spPr>
      </p:sp>
      <p:sp>
        <p:nvSpPr>
          <p:cNvPr id="20" name="AutoShape 20"/>
          <p:cNvSpPr/>
          <p:nvPr/>
        </p:nvSpPr>
        <p:spPr>
          <a:xfrm>
            <a:off x="3476587" y="7976958"/>
            <a:ext cx="2973757" cy="10195"/>
          </a:xfrm>
          <a:prstGeom prst="line">
            <a:avLst/>
          </a:prstGeom>
          <a:ln w="28575" cap="rnd">
            <a:solidFill>
              <a:srgbClr val="000000"/>
            </a:solidFill>
            <a:prstDash val="sysDot"/>
            <a:headEnd type="none" w="sm" len="sm"/>
            <a:tailEnd type="none" w="sm" len="sm"/>
          </a:ln>
        </p:spPr>
      </p:sp>
      <p:sp>
        <p:nvSpPr>
          <p:cNvPr id="21" name="AutoShape 21"/>
          <p:cNvSpPr/>
          <p:nvPr/>
        </p:nvSpPr>
        <p:spPr>
          <a:xfrm>
            <a:off x="3555697" y="7613155"/>
            <a:ext cx="2894646" cy="10195"/>
          </a:xfrm>
          <a:prstGeom prst="line">
            <a:avLst/>
          </a:prstGeom>
          <a:ln w="28575" cap="rnd">
            <a:solidFill>
              <a:srgbClr val="000000"/>
            </a:solidFill>
            <a:prstDash val="sysDot"/>
            <a:headEnd type="none" w="sm" len="sm"/>
            <a:tailEnd type="none" w="sm" len="sm"/>
          </a:ln>
        </p:spPr>
      </p:sp>
      <p:sp>
        <p:nvSpPr>
          <p:cNvPr id="22" name="AutoShape 22"/>
          <p:cNvSpPr/>
          <p:nvPr/>
        </p:nvSpPr>
        <p:spPr>
          <a:xfrm>
            <a:off x="4379411" y="9125517"/>
            <a:ext cx="2070932" cy="10195"/>
          </a:xfrm>
          <a:prstGeom prst="line">
            <a:avLst/>
          </a:prstGeom>
          <a:ln w="28575" cap="rnd">
            <a:solidFill>
              <a:srgbClr val="000000"/>
            </a:solidFill>
            <a:prstDash val="sysDot"/>
            <a:headEnd type="none" w="sm" len="sm"/>
            <a:tailEnd type="none" w="sm" len="sm"/>
          </a:ln>
        </p:spPr>
      </p:sp>
      <p:sp>
        <p:nvSpPr>
          <p:cNvPr id="23" name="AutoShape 23"/>
          <p:cNvSpPr/>
          <p:nvPr/>
        </p:nvSpPr>
        <p:spPr>
          <a:xfrm>
            <a:off x="3242034" y="8369336"/>
            <a:ext cx="3208310" cy="10195"/>
          </a:xfrm>
          <a:prstGeom prst="line">
            <a:avLst/>
          </a:prstGeom>
          <a:ln w="28575" cap="rnd">
            <a:solidFill>
              <a:srgbClr val="000000"/>
            </a:solidFill>
            <a:prstDash val="sysDot"/>
            <a:headEnd type="none" w="sm" len="sm"/>
            <a:tailEnd type="none" w="sm" len="sm"/>
          </a:ln>
        </p:spPr>
      </p:sp>
      <p:sp>
        <p:nvSpPr>
          <p:cNvPr id="24" name="TextBox 24"/>
          <p:cNvSpPr txBox="1"/>
          <p:nvPr/>
        </p:nvSpPr>
        <p:spPr>
          <a:xfrm>
            <a:off x="3780000" y="5238376"/>
            <a:ext cx="3409972" cy="167640"/>
          </a:xfrm>
          <a:prstGeom prst="rect">
            <a:avLst/>
          </a:prstGeom>
        </p:spPr>
        <p:txBody>
          <a:bodyPr lIns="0" tIns="0" rIns="0" bIns="0" rtlCol="0" anchor="t">
            <a:spAutoFit/>
          </a:bodyPr>
          <a:lstStyle/>
          <a:p>
            <a:pPr algn="l">
              <a:lnSpc>
                <a:spcPts val="1320"/>
              </a:lnSpc>
              <a:spcBef>
                <a:spcPct val="0"/>
              </a:spcBef>
            </a:pPr>
            <a:r>
              <a:rPr lang="en-US" sz="1200" b="1">
                <a:solidFill>
                  <a:srgbClr val="000000"/>
                </a:solidFill>
                <a:latin typeface="Montserrat Bold"/>
                <a:ea typeface="Montserrat Bold"/>
                <a:cs typeface="Montserrat Bold"/>
                <a:sym typeface="Montserrat Bold"/>
              </a:rPr>
              <a:t>Signatures </a:t>
            </a:r>
          </a:p>
        </p:txBody>
      </p:sp>
      <p:sp>
        <p:nvSpPr>
          <p:cNvPr id="25" name="TextBox 25"/>
          <p:cNvSpPr txBox="1"/>
          <p:nvPr/>
        </p:nvSpPr>
        <p:spPr>
          <a:xfrm>
            <a:off x="630729" y="9384471"/>
            <a:ext cx="2786658" cy="219075"/>
          </a:xfrm>
          <a:prstGeom prst="rect">
            <a:avLst/>
          </a:prstGeom>
        </p:spPr>
        <p:txBody>
          <a:bodyPr lIns="0" tIns="0" rIns="0" bIns="0" rtlCol="0" anchor="t">
            <a:spAutoFit/>
          </a:bodyPr>
          <a:lstStyle/>
          <a:p>
            <a:pPr algn="l">
              <a:lnSpc>
                <a:spcPts val="1650"/>
              </a:lnSpc>
            </a:pPr>
            <a:r>
              <a:rPr lang="en-US" sz="1500" b="1">
                <a:solidFill>
                  <a:srgbClr val="1C191E"/>
                </a:solidFill>
                <a:latin typeface="Montserrat Bold"/>
                <a:ea typeface="Montserrat Bold"/>
                <a:cs typeface="Montserrat Bold"/>
                <a:sym typeface="Montserrat Bold"/>
              </a:rPr>
              <a:t>La mobilisation des adultes </a:t>
            </a:r>
          </a:p>
        </p:txBody>
      </p:sp>
      <p:sp>
        <p:nvSpPr>
          <p:cNvPr id="26" name="TextBox 26"/>
          <p:cNvSpPr txBox="1"/>
          <p:nvPr/>
        </p:nvSpPr>
        <p:spPr>
          <a:xfrm>
            <a:off x="6450344" y="9265189"/>
            <a:ext cx="670764" cy="382779"/>
          </a:xfrm>
          <a:prstGeom prst="rect">
            <a:avLst/>
          </a:prstGeom>
        </p:spPr>
        <p:txBody>
          <a:bodyPr lIns="0" tIns="0" rIns="0" bIns="0" rtlCol="0" anchor="t">
            <a:spAutoFit/>
          </a:bodyPr>
          <a:lstStyle/>
          <a:p>
            <a:pPr marL="0" lvl="0" indent="0" algn="just">
              <a:lnSpc>
                <a:spcPts val="3285"/>
              </a:lnSpc>
              <a:spcBef>
                <a:spcPct val="0"/>
              </a:spcBef>
            </a:pPr>
            <a:r>
              <a:rPr lang="en-US" sz="1999" u="none" strike="noStrike">
                <a:solidFill>
                  <a:srgbClr val="000000"/>
                </a:solidFill>
                <a:latin typeface="DK Lemon Yellow Sun 1"/>
                <a:ea typeface="DK Lemon Yellow Sun 1"/>
                <a:cs typeface="DK Lemon Yellow Sun 1"/>
                <a:sym typeface="DK Lemon Yellow Sun 1"/>
              </a:rPr>
              <a:t> P.12</a:t>
            </a:r>
          </a:p>
        </p:txBody>
      </p:sp>
      <p:sp>
        <p:nvSpPr>
          <p:cNvPr id="27" name="AutoShape 27"/>
          <p:cNvSpPr/>
          <p:nvPr/>
        </p:nvSpPr>
        <p:spPr>
          <a:xfrm>
            <a:off x="3417386" y="9489246"/>
            <a:ext cx="3032957" cy="10195"/>
          </a:xfrm>
          <a:prstGeom prst="line">
            <a:avLst/>
          </a:prstGeom>
          <a:ln w="28575" cap="rnd">
            <a:solidFill>
              <a:srgbClr val="000000"/>
            </a:solidFill>
            <a:prstDash val="sysDot"/>
            <a:headEnd type="none" w="sm" len="sm"/>
            <a:tailEnd type="none" w="sm" len="sm"/>
          </a:ln>
        </p:spPr>
      </p:sp>
      <p:sp>
        <p:nvSpPr>
          <p:cNvPr id="28" name="TextBox 28"/>
          <p:cNvSpPr txBox="1"/>
          <p:nvPr/>
        </p:nvSpPr>
        <p:spPr>
          <a:xfrm>
            <a:off x="630729" y="9748200"/>
            <a:ext cx="636865" cy="219075"/>
          </a:xfrm>
          <a:prstGeom prst="rect">
            <a:avLst/>
          </a:prstGeom>
        </p:spPr>
        <p:txBody>
          <a:bodyPr lIns="0" tIns="0" rIns="0" bIns="0" rtlCol="0" anchor="t">
            <a:spAutoFit/>
          </a:bodyPr>
          <a:lstStyle/>
          <a:p>
            <a:pPr algn="l">
              <a:lnSpc>
                <a:spcPts val="1650"/>
              </a:lnSpc>
            </a:pPr>
            <a:r>
              <a:rPr lang="en-US" sz="1500" b="1">
                <a:solidFill>
                  <a:srgbClr val="1C191E"/>
                </a:solidFill>
                <a:latin typeface="Montserrat Bold"/>
                <a:ea typeface="Montserrat Bold"/>
                <a:cs typeface="Montserrat Bold"/>
                <a:sym typeface="Montserrat Bold"/>
              </a:rPr>
              <a:t>Notes </a:t>
            </a:r>
          </a:p>
        </p:txBody>
      </p:sp>
      <p:sp>
        <p:nvSpPr>
          <p:cNvPr id="29" name="TextBox 29"/>
          <p:cNvSpPr txBox="1"/>
          <p:nvPr/>
        </p:nvSpPr>
        <p:spPr>
          <a:xfrm>
            <a:off x="6450344" y="9628918"/>
            <a:ext cx="670764" cy="382779"/>
          </a:xfrm>
          <a:prstGeom prst="rect">
            <a:avLst/>
          </a:prstGeom>
        </p:spPr>
        <p:txBody>
          <a:bodyPr lIns="0" tIns="0" rIns="0" bIns="0" rtlCol="0" anchor="t">
            <a:spAutoFit/>
          </a:bodyPr>
          <a:lstStyle/>
          <a:p>
            <a:pPr marL="0" lvl="0" indent="0" algn="just">
              <a:lnSpc>
                <a:spcPts val="3285"/>
              </a:lnSpc>
              <a:spcBef>
                <a:spcPct val="0"/>
              </a:spcBef>
            </a:pPr>
            <a:r>
              <a:rPr lang="en-US" sz="1999" u="none" strike="noStrike">
                <a:solidFill>
                  <a:srgbClr val="000000"/>
                </a:solidFill>
                <a:latin typeface="DK Lemon Yellow Sun 1"/>
                <a:ea typeface="DK Lemon Yellow Sun 1"/>
                <a:cs typeface="DK Lemon Yellow Sun 1"/>
                <a:sym typeface="DK Lemon Yellow Sun 1"/>
              </a:rPr>
              <a:t> P.13</a:t>
            </a:r>
          </a:p>
        </p:txBody>
      </p:sp>
      <p:sp>
        <p:nvSpPr>
          <p:cNvPr id="30" name="AutoShape 30"/>
          <p:cNvSpPr/>
          <p:nvPr/>
        </p:nvSpPr>
        <p:spPr>
          <a:xfrm>
            <a:off x="1267594" y="9852975"/>
            <a:ext cx="5182750" cy="10195"/>
          </a:xfrm>
          <a:prstGeom prst="line">
            <a:avLst/>
          </a:prstGeom>
          <a:ln w="28575" cap="rnd">
            <a:solidFill>
              <a:srgbClr val="000000"/>
            </a:solidFill>
            <a:prstDash val="sysDot"/>
            <a:headEnd type="none" w="sm" len="sm"/>
            <a:tailEnd type="none" w="sm" len="sm"/>
          </a:ln>
        </p:spPr>
      </p:sp>
      <p:sp>
        <p:nvSpPr>
          <p:cNvPr id="31" name="TextBox 31"/>
          <p:cNvSpPr txBox="1"/>
          <p:nvPr/>
        </p:nvSpPr>
        <p:spPr>
          <a:xfrm>
            <a:off x="630729" y="10140503"/>
            <a:ext cx="842566" cy="219075"/>
          </a:xfrm>
          <a:prstGeom prst="rect">
            <a:avLst/>
          </a:prstGeom>
        </p:spPr>
        <p:txBody>
          <a:bodyPr lIns="0" tIns="0" rIns="0" bIns="0" rtlCol="0" anchor="t">
            <a:spAutoFit/>
          </a:bodyPr>
          <a:lstStyle/>
          <a:p>
            <a:pPr algn="l">
              <a:lnSpc>
                <a:spcPts val="1650"/>
              </a:lnSpc>
            </a:pPr>
            <a:r>
              <a:rPr lang="en-US" sz="1500" b="1">
                <a:solidFill>
                  <a:srgbClr val="1C191E"/>
                </a:solidFill>
                <a:latin typeface="Montserrat Bold"/>
                <a:ea typeface="Montserrat Bold"/>
                <a:cs typeface="Montserrat Bold"/>
                <a:sym typeface="Montserrat Bold"/>
              </a:rPr>
              <a:t>Lexique </a:t>
            </a:r>
          </a:p>
        </p:txBody>
      </p:sp>
      <p:sp>
        <p:nvSpPr>
          <p:cNvPr id="32" name="TextBox 32"/>
          <p:cNvSpPr txBox="1"/>
          <p:nvPr/>
        </p:nvSpPr>
        <p:spPr>
          <a:xfrm>
            <a:off x="6450344" y="10021221"/>
            <a:ext cx="670764" cy="382779"/>
          </a:xfrm>
          <a:prstGeom prst="rect">
            <a:avLst/>
          </a:prstGeom>
        </p:spPr>
        <p:txBody>
          <a:bodyPr lIns="0" tIns="0" rIns="0" bIns="0" rtlCol="0" anchor="t">
            <a:spAutoFit/>
          </a:bodyPr>
          <a:lstStyle/>
          <a:p>
            <a:pPr marL="0" lvl="0" indent="0" algn="just">
              <a:lnSpc>
                <a:spcPts val="3285"/>
              </a:lnSpc>
              <a:spcBef>
                <a:spcPct val="0"/>
              </a:spcBef>
            </a:pPr>
            <a:r>
              <a:rPr lang="en-US" sz="1999" u="none" strike="noStrike">
                <a:solidFill>
                  <a:srgbClr val="000000"/>
                </a:solidFill>
                <a:latin typeface="DK Lemon Yellow Sun 1"/>
                <a:ea typeface="DK Lemon Yellow Sun 1"/>
                <a:cs typeface="DK Lemon Yellow Sun 1"/>
                <a:sym typeface="DK Lemon Yellow Sun 1"/>
              </a:rPr>
              <a:t> P.14</a:t>
            </a:r>
          </a:p>
        </p:txBody>
      </p:sp>
      <p:sp>
        <p:nvSpPr>
          <p:cNvPr id="33" name="AutoShape 33"/>
          <p:cNvSpPr/>
          <p:nvPr/>
        </p:nvSpPr>
        <p:spPr>
          <a:xfrm>
            <a:off x="1473294" y="10245278"/>
            <a:ext cx="4977049" cy="10195"/>
          </a:xfrm>
          <a:prstGeom prst="line">
            <a:avLst/>
          </a:prstGeom>
          <a:ln w="28575" cap="rnd">
            <a:solidFill>
              <a:srgbClr val="000000"/>
            </a:solidFill>
            <a:prstDash val="sysDot"/>
            <a:headEnd type="none" w="sm" len="sm"/>
            <a:tailEnd type="none" w="sm" len="sm"/>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59594">
            <a:off x="4328087" y="6142412"/>
            <a:ext cx="3265742" cy="3506837"/>
          </a:xfrm>
          <a:custGeom>
            <a:avLst/>
            <a:gdLst/>
            <a:ahLst/>
            <a:cxnLst/>
            <a:rect l="l" t="t" r="r" b="b"/>
            <a:pathLst>
              <a:path w="3265742" h="3506837">
                <a:moveTo>
                  <a:pt x="0" y="0"/>
                </a:moveTo>
                <a:lnTo>
                  <a:pt x="3265742" y="0"/>
                </a:lnTo>
                <a:lnTo>
                  <a:pt x="3265742" y="3506837"/>
                </a:lnTo>
                <a:lnTo>
                  <a:pt x="0" y="35068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88640" y="6775414"/>
            <a:ext cx="3577344" cy="168297"/>
          </a:xfrm>
          <a:prstGeom prst="rect">
            <a:avLst/>
          </a:prstGeom>
        </p:spPr>
        <p:txBody>
          <a:bodyPr lIns="0" tIns="0" rIns="0" bIns="0" rtlCol="0" anchor="t">
            <a:spAutoFit/>
          </a:bodyPr>
          <a:lstStyle/>
          <a:p>
            <a:pPr algn="just">
              <a:lnSpc>
                <a:spcPts val="1373"/>
              </a:lnSpc>
            </a:pPr>
            <a:r>
              <a:rPr lang="en-US" sz="998" spc="9">
                <a:solidFill>
                  <a:srgbClr val="000000"/>
                </a:solidFill>
                <a:latin typeface="Montserrat"/>
                <a:ea typeface="Montserrat"/>
                <a:cs typeface="Montserrat"/>
                <a:sym typeface="Montserrat"/>
              </a:rPr>
              <a:t>DÉCRIRE LES AVANCÉES </a:t>
            </a:r>
          </a:p>
        </p:txBody>
      </p:sp>
      <p:sp>
        <p:nvSpPr>
          <p:cNvPr id="4" name="TextBox 4"/>
          <p:cNvSpPr txBox="1"/>
          <p:nvPr/>
        </p:nvSpPr>
        <p:spPr>
          <a:xfrm rot="-452117">
            <a:off x="4588239" y="9656306"/>
            <a:ext cx="3577344" cy="168297"/>
          </a:xfrm>
          <a:prstGeom prst="rect">
            <a:avLst/>
          </a:prstGeom>
        </p:spPr>
        <p:txBody>
          <a:bodyPr lIns="0" tIns="0" rIns="0" bIns="0" rtlCol="0" anchor="t">
            <a:spAutoFit/>
          </a:bodyPr>
          <a:lstStyle/>
          <a:p>
            <a:pPr algn="just">
              <a:lnSpc>
                <a:spcPts val="1373"/>
              </a:lnSpc>
            </a:pPr>
            <a:r>
              <a:rPr lang="en-US" sz="998" b="1" spc="9">
                <a:solidFill>
                  <a:srgbClr val="000000"/>
                </a:solidFill>
                <a:latin typeface="Montserrat Bold"/>
                <a:ea typeface="Montserrat Bold"/>
                <a:cs typeface="Montserrat Bold"/>
                <a:sym typeface="Montserrat Bold"/>
              </a:rPr>
              <a:t>EXTRAIT PAD année XX </a:t>
            </a:r>
          </a:p>
        </p:txBody>
      </p:sp>
      <p:sp>
        <p:nvSpPr>
          <p:cNvPr id="5" name="TextBox 5"/>
          <p:cNvSpPr txBox="1"/>
          <p:nvPr/>
        </p:nvSpPr>
        <p:spPr>
          <a:xfrm>
            <a:off x="288640" y="9052544"/>
            <a:ext cx="3577344" cy="168297"/>
          </a:xfrm>
          <a:prstGeom prst="rect">
            <a:avLst/>
          </a:prstGeom>
        </p:spPr>
        <p:txBody>
          <a:bodyPr lIns="0" tIns="0" rIns="0" bIns="0" rtlCol="0" anchor="t">
            <a:spAutoFit/>
          </a:bodyPr>
          <a:lstStyle/>
          <a:p>
            <a:pPr algn="just">
              <a:lnSpc>
                <a:spcPts val="1373"/>
              </a:lnSpc>
            </a:pPr>
            <a:r>
              <a:rPr lang="en-US" sz="998" spc="9">
                <a:solidFill>
                  <a:srgbClr val="000000"/>
                </a:solidFill>
                <a:latin typeface="Montserrat"/>
                <a:ea typeface="Montserrat"/>
                <a:cs typeface="Montserrat"/>
                <a:sym typeface="Montserrat"/>
              </a:rPr>
              <a:t>DÉCRIRE LES ENJEUX POUR LA SUITE </a:t>
            </a:r>
          </a:p>
        </p:txBody>
      </p:sp>
      <p:sp>
        <p:nvSpPr>
          <p:cNvPr id="6" name="TextBox 6"/>
          <p:cNvSpPr txBox="1"/>
          <p:nvPr/>
        </p:nvSpPr>
        <p:spPr>
          <a:xfrm>
            <a:off x="640627" y="5826102"/>
            <a:ext cx="3244253" cy="426688"/>
          </a:xfrm>
          <a:prstGeom prst="rect">
            <a:avLst/>
          </a:prstGeom>
        </p:spPr>
        <p:txBody>
          <a:bodyPr lIns="0" tIns="0" rIns="0" bIns="0" rtlCol="0" anchor="t">
            <a:spAutoFit/>
          </a:bodyPr>
          <a:lstStyle/>
          <a:p>
            <a:pPr marL="0" lvl="0" indent="0" algn="l">
              <a:lnSpc>
                <a:spcPts val="1798"/>
              </a:lnSpc>
              <a:spcBef>
                <a:spcPct val="0"/>
              </a:spcBef>
            </a:pPr>
            <a:r>
              <a:rPr lang="en-US" sz="1298" b="1">
                <a:solidFill>
                  <a:srgbClr val="F7A800"/>
                </a:solidFill>
                <a:latin typeface="Montserrat Bold"/>
                <a:ea typeface="Montserrat Bold"/>
                <a:cs typeface="Montserrat Bold"/>
                <a:sym typeface="Montserrat Bold"/>
              </a:rPr>
              <a:t>REVENIR SUR UN OBJEC</a:t>
            </a:r>
            <a:r>
              <a:rPr lang="en-US" sz="1298" b="1" u="none" strike="noStrike">
                <a:solidFill>
                  <a:srgbClr val="F7A800"/>
                </a:solidFill>
                <a:latin typeface="Montserrat Bold"/>
                <a:ea typeface="Montserrat Bold"/>
                <a:cs typeface="Montserrat Bold"/>
                <a:sym typeface="Montserrat Bold"/>
              </a:rPr>
              <a:t>TIF DU PLAN D’ACTION ET DE DEVELOPPEMENT</a:t>
            </a:r>
          </a:p>
        </p:txBody>
      </p:sp>
      <p:sp>
        <p:nvSpPr>
          <p:cNvPr id="7" name="TextBox 7"/>
          <p:cNvSpPr txBox="1"/>
          <p:nvPr/>
        </p:nvSpPr>
        <p:spPr>
          <a:xfrm>
            <a:off x="288640" y="6446238"/>
            <a:ext cx="3225356" cy="207613"/>
          </a:xfrm>
          <a:prstGeom prst="rect">
            <a:avLst/>
          </a:prstGeom>
        </p:spPr>
        <p:txBody>
          <a:bodyPr lIns="0" tIns="0" rIns="0" bIns="0" rtlCol="0" anchor="t">
            <a:spAutoFit/>
          </a:bodyPr>
          <a:lstStyle/>
          <a:p>
            <a:pPr marL="0" lvl="0" indent="0" algn="l">
              <a:lnSpc>
                <a:spcPts val="1798"/>
              </a:lnSpc>
              <a:spcBef>
                <a:spcPct val="0"/>
              </a:spcBef>
            </a:pPr>
            <a:r>
              <a:rPr lang="en-US" sz="1298" b="1">
                <a:solidFill>
                  <a:srgbClr val="FFFFFF"/>
                </a:solidFill>
                <a:latin typeface="Montserrat Bold"/>
                <a:ea typeface="Montserrat Bold"/>
                <a:cs typeface="Montserrat Bold"/>
                <a:sym typeface="Montserrat Bold"/>
              </a:rPr>
              <a:t>Nos réussites</a:t>
            </a:r>
          </a:p>
        </p:txBody>
      </p:sp>
      <p:sp>
        <p:nvSpPr>
          <p:cNvPr id="8" name="TextBox 8"/>
          <p:cNvSpPr txBox="1"/>
          <p:nvPr/>
        </p:nvSpPr>
        <p:spPr>
          <a:xfrm>
            <a:off x="288640" y="8723367"/>
            <a:ext cx="3225356" cy="207613"/>
          </a:xfrm>
          <a:prstGeom prst="rect">
            <a:avLst/>
          </a:prstGeom>
        </p:spPr>
        <p:txBody>
          <a:bodyPr lIns="0" tIns="0" rIns="0" bIns="0" rtlCol="0" anchor="t">
            <a:spAutoFit/>
          </a:bodyPr>
          <a:lstStyle/>
          <a:p>
            <a:pPr marL="0" lvl="0" indent="0" algn="l">
              <a:lnSpc>
                <a:spcPts val="1798"/>
              </a:lnSpc>
              <a:spcBef>
                <a:spcPct val="0"/>
              </a:spcBef>
            </a:pPr>
            <a:r>
              <a:rPr lang="en-US" sz="1298" b="1">
                <a:solidFill>
                  <a:srgbClr val="FFFFFF"/>
                </a:solidFill>
                <a:latin typeface="Montserrat Bold"/>
                <a:ea typeface="Montserrat Bold"/>
                <a:cs typeface="Montserrat Bold"/>
                <a:sym typeface="Montserrat Bold"/>
              </a:rPr>
              <a:t>Le chemin à parcourir</a:t>
            </a:r>
          </a:p>
        </p:txBody>
      </p:sp>
      <p:sp>
        <p:nvSpPr>
          <p:cNvPr id="9" name="TextBox 9"/>
          <p:cNvSpPr txBox="1"/>
          <p:nvPr/>
        </p:nvSpPr>
        <p:spPr>
          <a:xfrm>
            <a:off x="290412" y="5681141"/>
            <a:ext cx="350215" cy="596985"/>
          </a:xfrm>
          <a:prstGeom prst="rect">
            <a:avLst/>
          </a:prstGeom>
        </p:spPr>
        <p:txBody>
          <a:bodyPr lIns="0" tIns="0" rIns="0" bIns="0" rtlCol="0" anchor="t">
            <a:spAutoFit/>
          </a:bodyPr>
          <a:lstStyle/>
          <a:p>
            <a:pPr marL="0" lvl="0" indent="0" algn="l">
              <a:lnSpc>
                <a:spcPts val="4895"/>
              </a:lnSpc>
              <a:spcBef>
                <a:spcPct val="0"/>
              </a:spcBef>
            </a:pPr>
            <a:r>
              <a:rPr lang="en-US" sz="3496">
                <a:solidFill>
                  <a:srgbClr val="000000"/>
                </a:solidFill>
                <a:latin typeface="DK Lemon Yellow Sun 1"/>
                <a:ea typeface="DK Lemon Yellow Sun 1"/>
                <a:cs typeface="DK Lemon Yellow Sun 1"/>
                <a:sym typeface="DK Lemon Yellow Sun 1"/>
              </a:rPr>
              <a:t>1</a:t>
            </a:r>
            <a:r>
              <a:rPr lang="en-US" sz="3496" u="none" strike="noStrike">
                <a:solidFill>
                  <a:srgbClr val="000000"/>
                </a:solidFill>
                <a:latin typeface="DK Lemon Yellow Sun 1"/>
                <a:ea typeface="DK Lemon Yellow Sun 1"/>
                <a:cs typeface="DK Lemon Yellow Sun 1"/>
                <a:sym typeface="DK Lemon Yellow Sun 1"/>
              </a:rPr>
              <a:t>.</a:t>
            </a:r>
          </a:p>
        </p:txBody>
      </p:sp>
      <p:sp>
        <p:nvSpPr>
          <p:cNvPr id="10" name="TextBox 10"/>
          <p:cNvSpPr txBox="1"/>
          <p:nvPr/>
        </p:nvSpPr>
        <p:spPr>
          <a:xfrm rot="-478473">
            <a:off x="4404630" y="6966451"/>
            <a:ext cx="2433810" cy="339747"/>
          </a:xfrm>
          <a:prstGeom prst="rect">
            <a:avLst/>
          </a:prstGeom>
        </p:spPr>
        <p:txBody>
          <a:bodyPr lIns="0" tIns="0" rIns="0" bIns="0" rtlCol="0" anchor="t">
            <a:spAutoFit/>
          </a:bodyPr>
          <a:lstStyle/>
          <a:p>
            <a:pPr algn="l">
              <a:lnSpc>
                <a:spcPts val="1373"/>
              </a:lnSpc>
            </a:pPr>
            <a:r>
              <a:rPr lang="en-US" sz="998" spc="9">
                <a:solidFill>
                  <a:srgbClr val="000000"/>
                </a:solidFill>
                <a:latin typeface="Montserrat"/>
                <a:ea typeface="Montserrat"/>
                <a:cs typeface="Montserrat"/>
                <a:sym typeface="Montserrat"/>
              </a:rPr>
              <a:t>RÉÉCRIRE ICI L’OBJECTIF DU PAD DONT IL EST QUESTION </a:t>
            </a:r>
          </a:p>
        </p:txBody>
      </p:sp>
      <p:grpSp>
        <p:nvGrpSpPr>
          <p:cNvPr id="11" name="Group 11"/>
          <p:cNvGrpSpPr/>
          <p:nvPr/>
        </p:nvGrpSpPr>
        <p:grpSpPr>
          <a:xfrm>
            <a:off x="-542050" y="298811"/>
            <a:ext cx="2298261" cy="457189"/>
            <a:chOff x="0" y="0"/>
            <a:chExt cx="823645" cy="163846"/>
          </a:xfrm>
        </p:grpSpPr>
        <p:sp>
          <p:nvSpPr>
            <p:cNvPr id="12" name="Freeform 12"/>
            <p:cNvSpPr/>
            <p:nvPr/>
          </p:nvSpPr>
          <p:spPr>
            <a:xfrm>
              <a:off x="0" y="0"/>
              <a:ext cx="823645" cy="163846"/>
            </a:xfrm>
            <a:custGeom>
              <a:avLst/>
              <a:gdLst/>
              <a:ahLst/>
              <a:cxnLst/>
              <a:rect l="l" t="t" r="r" b="b"/>
              <a:pathLst>
                <a:path w="823645" h="163846">
                  <a:moveTo>
                    <a:pt x="0" y="0"/>
                  </a:moveTo>
                  <a:lnTo>
                    <a:pt x="823645" y="0"/>
                  </a:lnTo>
                  <a:lnTo>
                    <a:pt x="823645" y="163846"/>
                  </a:lnTo>
                  <a:lnTo>
                    <a:pt x="0" y="163846"/>
                  </a:lnTo>
                  <a:close/>
                </a:path>
              </a:pathLst>
            </a:custGeom>
            <a:solidFill>
              <a:srgbClr val="F7A800"/>
            </a:solidFill>
          </p:spPr>
        </p:sp>
        <p:sp>
          <p:nvSpPr>
            <p:cNvPr id="13" name="TextBox 13"/>
            <p:cNvSpPr txBox="1"/>
            <p:nvPr/>
          </p:nvSpPr>
          <p:spPr>
            <a:xfrm>
              <a:off x="0" y="-47625"/>
              <a:ext cx="823645" cy="211471"/>
            </a:xfrm>
            <a:prstGeom prst="rect">
              <a:avLst/>
            </a:prstGeom>
          </p:spPr>
          <p:txBody>
            <a:bodyPr lIns="50800" tIns="50800" rIns="50800" bIns="50800" rtlCol="0" anchor="ctr"/>
            <a:lstStyle/>
            <a:p>
              <a:pPr algn="ctr">
                <a:lnSpc>
                  <a:spcPts val="2308"/>
                </a:lnSpc>
              </a:pPr>
              <a:endParaRPr/>
            </a:p>
          </p:txBody>
        </p:sp>
      </p:grpSp>
      <p:sp>
        <p:nvSpPr>
          <p:cNvPr id="14" name="TextBox 14"/>
          <p:cNvSpPr txBox="1"/>
          <p:nvPr/>
        </p:nvSpPr>
        <p:spPr>
          <a:xfrm>
            <a:off x="392759" y="384531"/>
            <a:ext cx="6017915" cy="276225"/>
          </a:xfrm>
          <a:prstGeom prst="rect">
            <a:avLst/>
          </a:prstGeom>
        </p:spPr>
        <p:txBody>
          <a:bodyPr lIns="0" tIns="0" rIns="0" bIns="0" rtlCol="0" anchor="t">
            <a:spAutoFit/>
          </a:bodyPr>
          <a:lstStyle/>
          <a:p>
            <a:pPr marL="0" lvl="0" indent="0" algn="l">
              <a:lnSpc>
                <a:spcPts val="2160"/>
              </a:lnSpc>
            </a:pPr>
            <a:r>
              <a:rPr lang="en-US" sz="1800" dirty="0">
                <a:solidFill>
                  <a:srgbClr val="FFFFFF"/>
                </a:solidFill>
                <a:latin typeface="DK Lemon Yellow Sun 2"/>
                <a:ea typeface="DK Lemon Yellow Sun 2"/>
                <a:cs typeface="DK Lemon Yellow Sun 2"/>
                <a:sym typeface="DK Lemon Yellow Sun 2"/>
              </a:rPr>
              <a:t>RAPPORT MORAL</a:t>
            </a:r>
          </a:p>
        </p:txBody>
      </p:sp>
      <p:sp>
        <p:nvSpPr>
          <p:cNvPr id="15" name="TextBox 15"/>
          <p:cNvSpPr txBox="1"/>
          <p:nvPr/>
        </p:nvSpPr>
        <p:spPr>
          <a:xfrm>
            <a:off x="7246801" y="9996002"/>
            <a:ext cx="38418" cy="316230"/>
          </a:xfrm>
          <a:prstGeom prst="rect">
            <a:avLst/>
          </a:prstGeom>
        </p:spPr>
        <p:txBody>
          <a:bodyPr lIns="0" tIns="0" rIns="0" bIns="0" rtlCol="0" anchor="t">
            <a:spAutoFit/>
          </a:bodyPr>
          <a:lstStyle/>
          <a:p>
            <a:pPr algn="l">
              <a:lnSpc>
                <a:spcPts val="2520"/>
              </a:lnSpc>
            </a:pPr>
            <a:r>
              <a:rPr lang="en-US" sz="1800">
                <a:solidFill>
                  <a:srgbClr val="000000"/>
                </a:solidFill>
                <a:latin typeface="DK Lemon Yellow Sun 1"/>
                <a:ea typeface="DK Lemon Yellow Sun 1"/>
                <a:cs typeface="DK Lemon Yellow Sun 1"/>
                <a:sym typeface="DK Lemon Yellow Sun 1"/>
              </a:rPr>
              <a:t>1</a:t>
            </a:r>
          </a:p>
        </p:txBody>
      </p:sp>
      <p:sp>
        <p:nvSpPr>
          <p:cNvPr id="16" name="TextBox 16"/>
          <p:cNvSpPr txBox="1"/>
          <p:nvPr/>
        </p:nvSpPr>
        <p:spPr>
          <a:xfrm>
            <a:off x="464327" y="1076545"/>
            <a:ext cx="6631346" cy="619506"/>
          </a:xfrm>
          <a:prstGeom prst="rect">
            <a:avLst/>
          </a:prstGeom>
        </p:spPr>
        <p:txBody>
          <a:bodyPr lIns="0" tIns="0" rIns="0" bIns="0" rtlCol="0" anchor="t">
            <a:spAutoFit/>
          </a:bodyPr>
          <a:lstStyle/>
          <a:p>
            <a:pPr algn="l">
              <a:lnSpc>
                <a:spcPts val="1662"/>
              </a:lnSpc>
              <a:spcBef>
                <a:spcPct val="0"/>
              </a:spcBef>
            </a:pPr>
            <a:r>
              <a:rPr lang="en-US" sz="1200">
                <a:solidFill>
                  <a:srgbClr val="000000"/>
                </a:solidFill>
                <a:latin typeface="Montserrat"/>
                <a:ea typeface="Montserrat"/>
                <a:cs typeface="Montserrat"/>
                <a:sym typeface="Montserrat"/>
              </a:rPr>
              <a:t>INTRODUIRE EN PARLANT ICI DE LA VIE DE LA STRUCTURE : A LA FOIS EN INTERNE, A LA FOIS SA PLACE DANS LE TERRITOIRE ET SON LIEN AUX PARTENAIRES ET AUX ENJEUX ET DYNAMIQUES LOCALES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59594">
            <a:off x="4328087" y="6142412"/>
            <a:ext cx="3265742" cy="3506837"/>
          </a:xfrm>
          <a:custGeom>
            <a:avLst/>
            <a:gdLst/>
            <a:ahLst/>
            <a:cxnLst/>
            <a:rect l="l" t="t" r="r" b="b"/>
            <a:pathLst>
              <a:path w="3265742" h="3506837">
                <a:moveTo>
                  <a:pt x="0" y="0"/>
                </a:moveTo>
                <a:lnTo>
                  <a:pt x="3265742" y="0"/>
                </a:lnTo>
                <a:lnTo>
                  <a:pt x="3265742" y="3506837"/>
                </a:lnTo>
                <a:lnTo>
                  <a:pt x="0" y="35068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350297">
            <a:off x="123339" y="1299997"/>
            <a:ext cx="3265742" cy="3506837"/>
          </a:xfrm>
          <a:custGeom>
            <a:avLst/>
            <a:gdLst/>
            <a:ahLst/>
            <a:cxnLst/>
            <a:rect l="l" t="t" r="r" b="b"/>
            <a:pathLst>
              <a:path w="3265742" h="3506837">
                <a:moveTo>
                  <a:pt x="0" y="0"/>
                </a:moveTo>
                <a:lnTo>
                  <a:pt x="3265742" y="0"/>
                </a:lnTo>
                <a:lnTo>
                  <a:pt x="3265742" y="3506837"/>
                </a:lnTo>
                <a:lnTo>
                  <a:pt x="0" y="35068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288640" y="6775414"/>
            <a:ext cx="3577344" cy="168297"/>
          </a:xfrm>
          <a:prstGeom prst="rect">
            <a:avLst/>
          </a:prstGeom>
        </p:spPr>
        <p:txBody>
          <a:bodyPr lIns="0" tIns="0" rIns="0" bIns="0" rtlCol="0" anchor="t">
            <a:spAutoFit/>
          </a:bodyPr>
          <a:lstStyle/>
          <a:p>
            <a:pPr algn="just">
              <a:lnSpc>
                <a:spcPts val="1373"/>
              </a:lnSpc>
            </a:pPr>
            <a:r>
              <a:rPr lang="en-US" sz="998" spc="9">
                <a:solidFill>
                  <a:srgbClr val="000000"/>
                </a:solidFill>
                <a:latin typeface="Montserrat"/>
                <a:ea typeface="Montserrat"/>
                <a:cs typeface="Montserrat"/>
                <a:sym typeface="Montserrat"/>
              </a:rPr>
              <a:t>DÉCRIRE LES AVANCÉES </a:t>
            </a:r>
          </a:p>
        </p:txBody>
      </p:sp>
      <p:sp>
        <p:nvSpPr>
          <p:cNvPr id="5" name="TextBox 5"/>
          <p:cNvSpPr txBox="1"/>
          <p:nvPr/>
        </p:nvSpPr>
        <p:spPr>
          <a:xfrm>
            <a:off x="3708000" y="1905438"/>
            <a:ext cx="3577344" cy="168297"/>
          </a:xfrm>
          <a:prstGeom prst="rect">
            <a:avLst/>
          </a:prstGeom>
        </p:spPr>
        <p:txBody>
          <a:bodyPr lIns="0" tIns="0" rIns="0" bIns="0" rtlCol="0" anchor="t">
            <a:spAutoFit/>
          </a:bodyPr>
          <a:lstStyle/>
          <a:p>
            <a:pPr algn="just">
              <a:lnSpc>
                <a:spcPts val="1373"/>
              </a:lnSpc>
            </a:pPr>
            <a:r>
              <a:rPr lang="en-US" sz="998" spc="9">
                <a:solidFill>
                  <a:srgbClr val="000000"/>
                </a:solidFill>
                <a:latin typeface="Montserrat"/>
                <a:ea typeface="Montserrat"/>
                <a:cs typeface="Montserrat"/>
                <a:sym typeface="Montserrat"/>
              </a:rPr>
              <a:t>DÉCRIRE LES AVANCÉES </a:t>
            </a:r>
          </a:p>
        </p:txBody>
      </p:sp>
      <p:sp>
        <p:nvSpPr>
          <p:cNvPr id="6" name="TextBox 6"/>
          <p:cNvSpPr txBox="1"/>
          <p:nvPr/>
        </p:nvSpPr>
        <p:spPr>
          <a:xfrm rot="-452117">
            <a:off x="4588239" y="9656306"/>
            <a:ext cx="3577344" cy="168297"/>
          </a:xfrm>
          <a:prstGeom prst="rect">
            <a:avLst/>
          </a:prstGeom>
        </p:spPr>
        <p:txBody>
          <a:bodyPr lIns="0" tIns="0" rIns="0" bIns="0" rtlCol="0" anchor="t">
            <a:spAutoFit/>
          </a:bodyPr>
          <a:lstStyle/>
          <a:p>
            <a:pPr algn="just">
              <a:lnSpc>
                <a:spcPts val="1373"/>
              </a:lnSpc>
            </a:pPr>
            <a:r>
              <a:rPr lang="en-US" sz="998" b="1" spc="9">
                <a:solidFill>
                  <a:srgbClr val="000000"/>
                </a:solidFill>
                <a:latin typeface="Montserrat Bold"/>
                <a:ea typeface="Montserrat Bold"/>
                <a:cs typeface="Montserrat Bold"/>
                <a:sym typeface="Montserrat Bold"/>
              </a:rPr>
              <a:t>EXTRAIT PAD année XX </a:t>
            </a:r>
          </a:p>
        </p:txBody>
      </p:sp>
      <p:sp>
        <p:nvSpPr>
          <p:cNvPr id="7" name="TextBox 7"/>
          <p:cNvSpPr txBox="1"/>
          <p:nvPr/>
        </p:nvSpPr>
        <p:spPr>
          <a:xfrm rot="357775">
            <a:off x="-57525" y="4840116"/>
            <a:ext cx="3193996" cy="168297"/>
          </a:xfrm>
          <a:prstGeom prst="rect">
            <a:avLst/>
          </a:prstGeom>
        </p:spPr>
        <p:txBody>
          <a:bodyPr lIns="0" tIns="0" rIns="0" bIns="0" rtlCol="0" anchor="t">
            <a:spAutoFit/>
          </a:bodyPr>
          <a:lstStyle/>
          <a:p>
            <a:pPr algn="r">
              <a:lnSpc>
                <a:spcPts val="1373"/>
              </a:lnSpc>
            </a:pPr>
            <a:r>
              <a:rPr lang="en-US" sz="998" b="1" spc="9" dirty="0">
                <a:solidFill>
                  <a:srgbClr val="000000"/>
                </a:solidFill>
                <a:latin typeface="Montserrat Bold"/>
                <a:ea typeface="Montserrat Bold"/>
                <a:cs typeface="Montserrat Bold"/>
                <a:sym typeface="Montserrat Bold"/>
              </a:rPr>
              <a:t>EXTRAIT PAD </a:t>
            </a:r>
            <a:r>
              <a:rPr lang="en-US" sz="998" b="1" spc="9" dirty="0" err="1">
                <a:solidFill>
                  <a:srgbClr val="000000"/>
                </a:solidFill>
                <a:latin typeface="Montserrat Bold"/>
                <a:ea typeface="Montserrat Bold"/>
                <a:cs typeface="Montserrat Bold"/>
                <a:sym typeface="Montserrat Bold"/>
              </a:rPr>
              <a:t>année</a:t>
            </a:r>
            <a:r>
              <a:rPr lang="en-US" sz="998" b="1" spc="9" dirty="0">
                <a:solidFill>
                  <a:srgbClr val="000000"/>
                </a:solidFill>
                <a:latin typeface="Montserrat Bold"/>
                <a:ea typeface="Montserrat Bold"/>
                <a:cs typeface="Montserrat Bold"/>
                <a:sym typeface="Montserrat Bold"/>
              </a:rPr>
              <a:t> XX </a:t>
            </a:r>
          </a:p>
        </p:txBody>
      </p:sp>
      <p:sp>
        <p:nvSpPr>
          <p:cNvPr id="8" name="TextBox 8"/>
          <p:cNvSpPr txBox="1"/>
          <p:nvPr/>
        </p:nvSpPr>
        <p:spPr>
          <a:xfrm>
            <a:off x="288640" y="9052544"/>
            <a:ext cx="3577344" cy="168297"/>
          </a:xfrm>
          <a:prstGeom prst="rect">
            <a:avLst/>
          </a:prstGeom>
        </p:spPr>
        <p:txBody>
          <a:bodyPr lIns="0" tIns="0" rIns="0" bIns="0" rtlCol="0" anchor="t">
            <a:spAutoFit/>
          </a:bodyPr>
          <a:lstStyle/>
          <a:p>
            <a:pPr algn="just">
              <a:lnSpc>
                <a:spcPts val="1373"/>
              </a:lnSpc>
            </a:pPr>
            <a:r>
              <a:rPr lang="en-US" sz="998" spc="9">
                <a:solidFill>
                  <a:srgbClr val="000000"/>
                </a:solidFill>
                <a:latin typeface="Montserrat"/>
                <a:ea typeface="Montserrat"/>
                <a:cs typeface="Montserrat"/>
                <a:sym typeface="Montserrat"/>
              </a:rPr>
              <a:t>DÉCRIRE LES ENJEUX POUR LA SUITE </a:t>
            </a:r>
          </a:p>
        </p:txBody>
      </p:sp>
      <p:sp>
        <p:nvSpPr>
          <p:cNvPr id="9" name="TextBox 9"/>
          <p:cNvSpPr txBox="1"/>
          <p:nvPr/>
        </p:nvSpPr>
        <p:spPr>
          <a:xfrm>
            <a:off x="3708000" y="4182567"/>
            <a:ext cx="3577344" cy="168297"/>
          </a:xfrm>
          <a:prstGeom prst="rect">
            <a:avLst/>
          </a:prstGeom>
        </p:spPr>
        <p:txBody>
          <a:bodyPr lIns="0" tIns="0" rIns="0" bIns="0" rtlCol="0" anchor="t">
            <a:spAutoFit/>
          </a:bodyPr>
          <a:lstStyle/>
          <a:p>
            <a:pPr algn="just">
              <a:lnSpc>
                <a:spcPts val="1373"/>
              </a:lnSpc>
            </a:pPr>
            <a:r>
              <a:rPr lang="en-US" sz="998" spc="9">
                <a:solidFill>
                  <a:srgbClr val="000000"/>
                </a:solidFill>
                <a:latin typeface="Montserrat"/>
                <a:ea typeface="Montserrat"/>
                <a:cs typeface="Montserrat"/>
                <a:sym typeface="Montserrat"/>
              </a:rPr>
              <a:t>DÉCRIRE LES ENJEUX POUR LA SUITE </a:t>
            </a:r>
          </a:p>
        </p:txBody>
      </p:sp>
      <p:sp>
        <p:nvSpPr>
          <p:cNvPr id="10" name="TextBox 10"/>
          <p:cNvSpPr txBox="1"/>
          <p:nvPr/>
        </p:nvSpPr>
        <p:spPr>
          <a:xfrm>
            <a:off x="640627" y="5826102"/>
            <a:ext cx="3244253" cy="426688"/>
          </a:xfrm>
          <a:prstGeom prst="rect">
            <a:avLst/>
          </a:prstGeom>
        </p:spPr>
        <p:txBody>
          <a:bodyPr lIns="0" tIns="0" rIns="0" bIns="0" rtlCol="0" anchor="t">
            <a:spAutoFit/>
          </a:bodyPr>
          <a:lstStyle/>
          <a:p>
            <a:pPr marL="0" lvl="0" indent="0" algn="l">
              <a:lnSpc>
                <a:spcPts val="1798"/>
              </a:lnSpc>
              <a:spcBef>
                <a:spcPct val="0"/>
              </a:spcBef>
            </a:pPr>
            <a:r>
              <a:rPr lang="en-US" sz="1298" b="1">
                <a:solidFill>
                  <a:srgbClr val="F7A800"/>
                </a:solidFill>
                <a:latin typeface="Montserrat Bold"/>
                <a:ea typeface="Montserrat Bold"/>
                <a:cs typeface="Montserrat Bold"/>
                <a:sym typeface="Montserrat Bold"/>
              </a:rPr>
              <a:t>REVENIR SUR UN OBJEC</a:t>
            </a:r>
            <a:r>
              <a:rPr lang="en-US" sz="1298" b="1" u="none" strike="noStrike">
                <a:solidFill>
                  <a:srgbClr val="F7A800"/>
                </a:solidFill>
                <a:latin typeface="Montserrat Bold"/>
                <a:ea typeface="Montserrat Bold"/>
                <a:cs typeface="Montserrat Bold"/>
                <a:sym typeface="Montserrat Bold"/>
              </a:rPr>
              <a:t>TIF DU PLAN D’ACTION ET DE DEVELOPPEMENT</a:t>
            </a:r>
          </a:p>
        </p:txBody>
      </p:sp>
      <p:sp>
        <p:nvSpPr>
          <p:cNvPr id="11" name="TextBox 11"/>
          <p:cNvSpPr txBox="1"/>
          <p:nvPr/>
        </p:nvSpPr>
        <p:spPr>
          <a:xfrm>
            <a:off x="4059988" y="956126"/>
            <a:ext cx="3225356" cy="426688"/>
          </a:xfrm>
          <a:prstGeom prst="rect">
            <a:avLst/>
          </a:prstGeom>
        </p:spPr>
        <p:txBody>
          <a:bodyPr lIns="0" tIns="0" rIns="0" bIns="0" rtlCol="0" anchor="t">
            <a:spAutoFit/>
          </a:bodyPr>
          <a:lstStyle/>
          <a:p>
            <a:pPr marL="0" lvl="0" indent="0" algn="l">
              <a:lnSpc>
                <a:spcPts val="1798"/>
              </a:lnSpc>
              <a:spcBef>
                <a:spcPct val="0"/>
              </a:spcBef>
            </a:pPr>
            <a:r>
              <a:rPr lang="en-US" sz="1298" b="1">
                <a:solidFill>
                  <a:srgbClr val="F7A800"/>
                </a:solidFill>
                <a:latin typeface="Montserrat Bold"/>
                <a:ea typeface="Montserrat Bold"/>
                <a:cs typeface="Montserrat Bold"/>
                <a:sym typeface="Montserrat Bold"/>
              </a:rPr>
              <a:t>REVENIR SUR UN OBJEC</a:t>
            </a:r>
            <a:r>
              <a:rPr lang="en-US" sz="1298" b="1" u="none" strike="noStrike">
                <a:solidFill>
                  <a:srgbClr val="F7A800"/>
                </a:solidFill>
                <a:latin typeface="Montserrat Bold"/>
                <a:ea typeface="Montserrat Bold"/>
                <a:cs typeface="Montserrat Bold"/>
                <a:sym typeface="Montserrat Bold"/>
              </a:rPr>
              <a:t>TIF DU PLAN D’ACTION ET DE DÉVELOPPEMENT</a:t>
            </a:r>
          </a:p>
        </p:txBody>
      </p:sp>
      <p:sp>
        <p:nvSpPr>
          <p:cNvPr id="12" name="TextBox 12"/>
          <p:cNvSpPr txBox="1"/>
          <p:nvPr/>
        </p:nvSpPr>
        <p:spPr>
          <a:xfrm>
            <a:off x="288640" y="6446238"/>
            <a:ext cx="3225356" cy="207613"/>
          </a:xfrm>
          <a:prstGeom prst="rect">
            <a:avLst/>
          </a:prstGeom>
        </p:spPr>
        <p:txBody>
          <a:bodyPr lIns="0" tIns="0" rIns="0" bIns="0" rtlCol="0" anchor="t">
            <a:spAutoFit/>
          </a:bodyPr>
          <a:lstStyle/>
          <a:p>
            <a:pPr marL="0" lvl="0" indent="0" algn="l">
              <a:lnSpc>
                <a:spcPts val="1798"/>
              </a:lnSpc>
              <a:spcBef>
                <a:spcPct val="0"/>
              </a:spcBef>
            </a:pPr>
            <a:r>
              <a:rPr lang="en-US" sz="1298" b="1">
                <a:solidFill>
                  <a:srgbClr val="FFFFFF"/>
                </a:solidFill>
                <a:latin typeface="Montserrat Bold"/>
                <a:ea typeface="Montserrat Bold"/>
                <a:cs typeface="Montserrat Bold"/>
                <a:sym typeface="Montserrat Bold"/>
              </a:rPr>
              <a:t>Nos réussites</a:t>
            </a:r>
          </a:p>
        </p:txBody>
      </p:sp>
      <p:sp>
        <p:nvSpPr>
          <p:cNvPr id="13" name="TextBox 13"/>
          <p:cNvSpPr txBox="1"/>
          <p:nvPr/>
        </p:nvSpPr>
        <p:spPr>
          <a:xfrm>
            <a:off x="3708000" y="1576262"/>
            <a:ext cx="3225356" cy="207613"/>
          </a:xfrm>
          <a:prstGeom prst="rect">
            <a:avLst/>
          </a:prstGeom>
        </p:spPr>
        <p:txBody>
          <a:bodyPr lIns="0" tIns="0" rIns="0" bIns="0" rtlCol="0" anchor="t">
            <a:spAutoFit/>
          </a:bodyPr>
          <a:lstStyle/>
          <a:p>
            <a:pPr marL="0" lvl="0" indent="0" algn="l">
              <a:lnSpc>
                <a:spcPts val="1798"/>
              </a:lnSpc>
              <a:spcBef>
                <a:spcPct val="0"/>
              </a:spcBef>
            </a:pPr>
            <a:r>
              <a:rPr lang="en-US" sz="1298" b="1">
                <a:solidFill>
                  <a:srgbClr val="FFFFFF"/>
                </a:solidFill>
                <a:latin typeface="Montserrat Bold"/>
                <a:ea typeface="Montserrat Bold"/>
                <a:cs typeface="Montserrat Bold"/>
                <a:sym typeface="Montserrat Bold"/>
              </a:rPr>
              <a:t>Nos réussites</a:t>
            </a:r>
          </a:p>
        </p:txBody>
      </p:sp>
      <p:sp>
        <p:nvSpPr>
          <p:cNvPr id="14" name="TextBox 14"/>
          <p:cNvSpPr txBox="1"/>
          <p:nvPr/>
        </p:nvSpPr>
        <p:spPr>
          <a:xfrm>
            <a:off x="288640" y="8723367"/>
            <a:ext cx="3225356" cy="207613"/>
          </a:xfrm>
          <a:prstGeom prst="rect">
            <a:avLst/>
          </a:prstGeom>
        </p:spPr>
        <p:txBody>
          <a:bodyPr lIns="0" tIns="0" rIns="0" bIns="0" rtlCol="0" anchor="t">
            <a:spAutoFit/>
          </a:bodyPr>
          <a:lstStyle/>
          <a:p>
            <a:pPr marL="0" lvl="0" indent="0" algn="l">
              <a:lnSpc>
                <a:spcPts val="1798"/>
              </a:lnSpc>
              <a:spcBef>
                <a:spcPct val="0"/>
              </a:spcBef>
            </a:pPr>
            <a:r>
              <a:rPr lang="en-US" sz="1298" b="1">
                <a:solidFill>
                  <a:srgbClr val="FFFFFF"/>
                </a:solidFill>
                <a:latin typeface="Montserrat Bold"/>
                <a:ea typeface="Montserrat Bold"/>
                <a:cs typeface="Montserrat Bold"/>
                <a:sym typeface="Montserrat Bold"/>
              </a:rPr>
              <a:t>Le chemin à parcourir</a:t>
            </a:r>
          </a:p>
        </p:txBody>
      </p:sp>
      <p:sp>
        <p:nvSpPr>
          <p:cNvPr id="15" name="TextBox 15"/>
          <p:cNvSpPr txBox="1"/>
          <p:nvPr/>
        </p:nvSpPr>
        <p:spPr>
          <a:xfrm>
            <a:off x="3708000" y="3853391"/>
            <a:ext cx="3225356" cy="207613"/>
          </a:xfrm>
          <a:prstGeom prst="rect">
            <a:avLst/>
          </a:prstGeom>
        </p:spPr>
        <p:txBody>
          <a:bodyPr lIns="0" tIns="0" rIns="0" bIns="0" rtlCol="0" anchor="t">
            <a:spAutoFit/>
          </a:bodyPr>
          <a:lstStyle/>
          <a:p>
            <a:pPr marL="0" lvl="0" indent="0" algn="l">
              <a:lnSpc>
                <a:spcPts val="1798"/>
              </a:lnSpc>
              <a:spcBef>
                <a:spcPct val="0"/>
              </a:spcBef>
            </a:pPr>
            <a:r>
              <a:rPr lang="en-US" sz="1298" b="1">
                <a:solidFill>
                  <a:srgbClr val="FFFFFF"/>
                </a:solidFill>
                <a:latin typeface="Montserrat Bold"/>
                <a:ea typeface="Montserrat Bold"/>
                <a:cs typeface="Montserrat Bold"/>
                <a:sym typeface="Montserrat Bold"/>
              </a:rPr>
              <a:t>Le chemin à parcourir</a:t>
            </a:r>
          </a:p>
        </p:txBody>
      </p:sp>
      <p:sp>
        <p:nvSpPr>
          <p:cNvPr id="16" name="TextBox 16"/>
          <p:cNvSpPr txBox="1"/>
          <p:nvPr/>
        </p:nvSpPr>
        <p:spPr>
          <a:xfrm>
            <a:off x="290412" y="5681141"/>
            <a:ext cx="350215" cy="596985"/>
          </a:xfrm>
          <a:prstGeom prst="rect">
            <a:avLst/>
          </a:prstGeom>
        </p:spPr>
        <p:txBody>
          <a:bodyPr lIns="0" tIns="0" rIns="0" bIns="0" rtlCol="0" anchor="t">
            <a:spAutoFit/>
          </a:bodyPr>
          <a:lstStyle/>
          <a:p>
            <a:pPr marL="0" lvl="0" indent="0" algn="l">
              <a:lnSpc>
                <a:spcPts val="4895"/>
              </a:lnSpc>
              <a:spcBef>
                <a:spcPct val="0"/>
              </a:spcBef>
            </a:pPr>
            <a:r>
              <a:rPr lang="en-US" sz="3496">
                <a:solidFill>
                  <a:srgbClr val="000000"/>
                </a:solidFill>
                <a:latin typeface="DK Lemon Yellow Sun 1"/>
                <a:ea typeface="DK Lemon Yellow Sun 1"/>
                <a:cs typeface="DK Lemon Yellow Sun 1"/>
                <a:sym typeface="DK Lemon Yellow Sun 1"/>
              </a:rPr>
              <a:t>3</a:t>
            </a:r>
            <a:r>
              <a:rPr lang="en-US" sz="3496" u="none" strike="noStrike">
                <a:solidFill>
                  <a:srgbClr val="000000"/>
                </a:solidFill>
                <a:latin typeface="DK Lemon Yellow Sun 1"/>
                <a:ea typeface="DK Lemon Yellow Sun 1"/>
                <a:cs typeface="DK Lemon Yellow Sun 1"/>
                <a:sym typeface="DK Lemon Yellow Sun 1"/>
              </a:rPr>
              <a:t>.</a:t>
            </a:r>
          </a:p>
        </p:txBody>
      </p:sp>
      <p:sp>
        <p:nvSpPr>
          <p:cNvPr id="17" name="TextBox 17"/>
          <p:cNvSpPr txBox="1"/>
          <p:nvPr/>
        </p:nvSpPr>
        <p:spPr>
          <a:xfrm>
            <a:off x="3709772" y="811164"/>
            <a:ext cx="350215" cy="596985"/>
          </a:xfrm>
          <a:prstGeom prst="rect">
            <a:avLst/>
          </a:prstGeom>
        </p:spPr>
        <p:txBody>
          <a:bodyPr lIns="0" tIns="0" rIns="0" bIns="0" rtlCol="0" anchor="t">
            <a:spAutoFit/>
          </a:bodyPr>
          <a:lstStyle/>
          <a:p>
            <a:pPr marL="0" lvl="0" indent="0" algn="l">
              <a:lnSpc>
                <a:spcPts val="4895"/>
              </a:lnSpc>
              <a:spcBef>
                <a:spcPct val="0"/>
              </a:spcBef>
            </a:pPr>
            <a:r>
              <a:rPr lang="en-US" sz="3496">
                <a:solidFill>
                  <a:srgbClr val="000000"/>
                </a:solidFill>
                <a:latin typeface="DK Lemon Yellow Sun 1"/>
                <a:ea typeface="DK Lemon Yellow Sun 1"/>
                <a:cs typeface="DK Lemon Yellow Sun 1"/>
                <a:sym typeface="DK Lemon Yellow Sun 1"/>
              </a:rPr>
              <a:t>2</a:t>
            </a:r>
            <a:r>
              <a:rPr lang="en-US" sz="3496" u="none" strike="noStrike">
                <a:solidFill>
                  <a:srgbClr val="000000"/>
                </a:solidFill>
                <a:latin typeface="DK Lemon Yellow Sun 1"/>
                <a:ea typeface="DK Lemon Yellow Sun 1"/>
                <a:cs typeface="DK Lemon Yellow Sun 1"/>
                <a:sym typeface="DK Lemon Yellow Sun 1"/>
              </a:rPr>
              <a:t>.</a:t>
            </a:r>
          </a:p>
        </p:txBody>
      </p:sp>
      <p:sp>
        <p:nvSpPr>
          <p:cNvPr id="18" name="TextBox 18"/>
          <p:cNvSpPr txBox="1"/>
          <p:nvPr/>
        </p:nvSpPr>
        <p:spPr>
          <a:xfrm rot="-478473">
            <a:off x="4404630" y="6966451"/>
            <a:ext cx="2433810" cy="339747"/>
          </a:xfrm>
          <a:prstGeom prst="rect">
            <a:avLst/>
          </a:prstGeom>
        </p:spPr>
        <p:txBody>
          <a:bodyPr lIns="0" tIns="0" rIns="0" bIns="0" rtlCol="0" anchor="t">
            <a:spAutoFit/>
          </a:bodyPr>
          <a:lstStyle/>
          <a:p>
            <a:pPr algn="l">
              <a:lnSpc>
                <a:spcPts val="1373"/>
              </a:lnSpc>
            </a:pPr>
            <a:r>
              <a:rPr lang="en-US" sz="998" spc="9">
                <a:solidFill>
                  <a:srgbClr val="000000"/>
                </a:solidFill>
                <a:latin typeface="Montserrat"/>
                <a:ea typeface="Montserrat"/>
                <a:cs typeface="Montserrat"/>
                <a:sym typeface="Montserrat"/>
              </a:rPr>
              <a:t>RÉÉCRIRE ICI L’OBJECTIF DU PAD DONT IL EST QUESTION </a:t>
            </a:r>
          </a:p>
        </p:txBody>
      </p:sp>
      <p:sp>
        <p:nvSpPr>
          <p:cNvPr id="19" name="TextBox 19"/>
          <p:cNvSpPr txBox="1"/>
          <p:nvPr/>
        </p:nvSpPr>
        <p:spPr>
          <a:xfrm rot="331418">
            <a:off x="475961" y="2079841"/>
            <a:ext cx="2545559" cy="339747"/>
          </a:xfrm>
          <a:prstGeom prst="rect">
            <a:avLst/>
          </a:prstGeom>
        </p:spPr>
        <p:txBody>
          <a:bodyPr lIns="0" tIns="0" rIns="0" bIns="0" rtlCol="0" anchor="t">
            <a:spAutoFit/>
          </a:bodyPr>
          <a:lstStyle/>
          <a:p>
            <a:pPr algn="l">
              <a:lnSpc>
                <a:spcPts val="1373"/>
              </a:lnSpc>
            </a:pPr>
            <a:r>
              <a:rPr lang="en-US" sz="998" spc="9" dirty="0">
                <a:solidFill>
                  <a:srgbClr val="000000"/>
                </a:solidFill>
                <a:latin typeface="Montserrat"/>
                <a:ea typeface="Montserrat"/>
                <a:cs typeface="Montserrat"/>
                <a:sym typeface="Montserrat"/>
              </a:rPr>
              <a:t>RÉÉCRIRE ICI L’OBJECTIF DU PAD DONT IL EST QUESTION </a:t>
            </a:r>
          </a:p>
        </p:txBody>
      </p:sp>
      <p:grpSp>
        <p:nvGrpSpPr>
          <p:cNvPr id="20" name="Group 20"/>
          <p:cNvGrpSpPr/>
          <p:nvPr/>
        </p:nvGrpSpPr>
        <p:grpSpPr>
          <a:xfrm>
            <a:off x="-542050" y="298811"/>
            <a:ext cx="2298261" cy="457189"/>
            <a:chOff x="0" y="0"/>
            <a:chExt cx="823645" cy="163846"/>
          </a:xfrm>
        </p:grpSpPr>
        <p:sp>
          <p:nvSpPr>
            <p:cNvPr id="21" name="Freeform 21"/>
            <p:cNvSpPr/>
            <p:nvPr/>
          </p:nvSpPr>
          <p:spPr>
            <a:xfrm>
              <a:off x="0" y="0"/>
              <a:ext cx="823645" cy="163846"/>
            </a:xfrm>
            <a:custGeom>
              <a:avLst/>
              <a:gdLst/>
              <a:ahLst/>
              <a:cxnLst/>
              <a:rect l="l" t="t" r="r" b="b"/>
              <a:pathLst>
                <a:path w="823645" h="163846">
                  <a:moveTo>
                    <a:pt x="0" y="0"/>
                  </a:moveTo>
                  <a:lnTo>
                    <a:pt x="823645" y="0"/>
                  </a:lnTo>
                  <a:lnTo>
                    <a:pt x="823645" y="163846"/>
                  </a:lnTo>
                  <a:lnTo>
                    <a:pt x="0" y="163846"/>
                  </a:lnTo>
                  <a:close/>
                </a:path>
              </a:pathLst>
            </a:custGeom>
            <a:solidFill>
              <a:srgbClr val="F7A800"/>
            </a:solidFill>
          </p:spPr>
        </p:sp>
        <p:sp>
          <p:nvSpPr>
            <p:cNvPr id="22" name="TextBox 22"/>
            <p:cNvSpPr txBox="1"/>
            <p:nvPr/>
          </p:nvSpPr>
          <p:spPr>
            <a:xfrm>
              <a:off x="0" y="-47625"/>
              <a:ext cx="823645" cy="211471"/>
            </a:xfrm>
            <a:prstGeom prst="rect">
              <a:avLst/>
            </a:prstGeom>
          </p:spPr>
          <p:txBody>
            <a:bodyPr lIns="50800" tIns="50800" rIns="50800" bIns="50800" rtlCol="0" anchor="ctr"/>
            <a:lstStyle/>
            <a:p>
              <a:pPr algn="ctr">
                <a:lnSpc>
                  <a:spcPts val="2308"/>
                </a:lnSpc>
              </a:pPr>
              <a:endParaRPr/>
            </a:p>
          </p:txBody>
        </p:sp>
      </p:grpSp>
      <p:sp>
        <p:nvSpPr>
          <p:cNvPr id="23" name="TextBox 23"/>
          <p:cNvSpPr txBox="1"/>
          <p:nvPr/>
        </p:nvSpPr>
        <p:spPr>
          <a:xfrm>
            <a:off x="392759" y="384531"/>
            <a:ext cx="6017915" cy="276225"/>
          </a:xfrm>
          <a:prstGeom prst="rect">
            <a:avLst/>
          </a:prstGeom>
        </p:spPr>
        <p:txBody>
          <a:bodyPr lIns="0" tIns="0" rIns="0" bIns="0" rtlCol="0" anchor="t">
            <a:spAutoFit/>
          </a:bodyPr>
          <a:lstStyle/>
          <a:p>
            <a:pPr marL="0" lvl="0" indent="0" algn="l">
              <a:lnSpc>
                <a:spcPts val="2160"/>
              </a:lnSpc>
            </a:pPr>
            <a:r>
              <a:rPr lang="en-US" sz="1800">
                <a:solidFill>
                  <a:srgbClr val="FFFFFF"/>
                </a:solidFill>
                <a:latin typeface="DK Lemon Yellow Sun 2"/>
                <a:ea typeface="DK Lemon Yellow Sun 2"/>
                <a:cs typeface="DK Lemon Yellow Sun 2"/>
                <a:sym typeface="DK Lemon Yellow Sun 2"/>
              </a:rPr>
              <a:t>RAPPORT MORAL</a:t>
            </a:r>
          </a:p>
        </p:txBody>
      </p:sp>
      <p:sp>
        <p:nvSpPr>
          <p:cNvPr id="24" name="TextBox 24"/>
          <p:cNvSpPr txBox="1"/>
          <p:nvPr/>
        </p:nvSpPr>
        <p:spPr>
          <a:xfrm>
            <a:off x="7246801" y="9996002"/>
            <a:ext cx="81597" cy="316230"/>
          </a:xfrm>
          <a:prstGeom prst="rect">
            <a:avLst/>
          </a:prstGeom>
        </p:spPr>
        <p:txBody>
          <a:bodyPr lIns="0" tIns="0" rIns="0" bIns="0" rtlCol="0" anchor="t">
            <a:spAutoFit/>
          </a:bodyPr>
          <a:lstStyle/>
          <a:p>
            <a:pPr algn="l">
              <a:lnSpc>
                <a:spcPts val="2520"/>
              </a:lnSpc>
            </a:pPr>
            <a:r>
              <a:rPr lang="en-US" sz="1800">
                <a:solidFill>
                  <a:srgbClr val="000000"/>
                </a:solidFill>
                <a:latin typeface="DK Lemon Yellow Sun 1"/>
                <a:ea typeface="DK Lemon Yellow Sun 1"/>
                <a:cs typeface="DK Lemon Yellow Sun 1"/>
                <a:sym typeface="DK Lemon Yellow Sun 1"/>
              </a:rPr>
              <a:t>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2050" y="298811"/>
            <a:ext cx="2700304" cy="457189"/>
            <a:chOff x="0" y="0"/>
            <a:chExt cx="967728" cy="163846"/>
          </a:xfrm>
        </p:grpSpPr>
        <p:sp>
          <p:nvSpPr>
            <p:cNvPr id="3" name="Freeform 3"/>
            <p:cNvSpPr/>
            <p:nvPr/>
          </p:nvSpPr>
          <p:spPr>
            <a:xfrm>
              <a:off x="0" y="0"/>
              <a:ext cx="967728" cy="163846"/>
            </a:xfrm>
            <a:custGeom>
              <a:avLst/>
              <a:gdLst/>
              <a:ahLst/>
              <a:cxnLst/>
              <a:rect l="l" t="t" r="r" b="b"/>
              <a:pathLst>
                <a:path w="967728" h="163846">
                  <a:moveTo>
                    <a:pt x="0" y="0"/>
                  </a:moveTo>
                  <a:lnTo>
                    <a:pt x="967728" y="0"/>
                  </a:lnTo>
                  <a:lnTo>
                    <a:pt x="967728" y="163846"/>
                  </a:lnTo>
                  <a:lnTo>
                    <a:pt x="0" y="163846"/>
                  </a:lnTo>
                  <a:close/>
                </a:path>
              </a:pathLst>
            </a:custGeom>
            <a:solidFill>
              <a:srgbClr val="96BF0D"/>
            </a:solidFill>
          </p:spPr>
        </p:sp>
        <p:sp>
          <p:nvSpPr>
            <p:cNvPr id="4" name="TextBox 4"/>
            <p:cNvSpPr txBox="1"/>
            <p:nvPr/>
          </p:nvSpPr>
          <p:spPr>
            <a:xfrm>
              <a:off x="0" y="-47625"/>
              <a:ext cx="967728" cy="211471"/>
            </a:xfrm>
            <a:prstGeom prst="rect">
              <a:avLst/>
            </a:prstGeom>
          </p:spPr>
          <p:txBody>
            <a:bodyPr lIns="50800" tIns="50800" rIns="50800" bIns="50800" rtlCol="0" anchor="ctr"/>
            <a:lstStyle/>
            <a:p>
              <a:pPr algn="ctr">
                <a:lnSpc>
                  <a:spcPts val="2308"/>
                </a:lnSpc>
              </a:pPr>
              <a:endParaRPr/>
            </a:p>
          </p:txBody>
        </p:sp>
      </p:grpSp>
      <p:sp>
        <p:nvSpPr>
          <p:cNvPr id="5" name="Freeform 5"/>
          <p:cNvSpPr/>
          <p:nvPr/>
        </p:nvSpPr>
        <p:spPr>
          <a:xfrm flipH="1">
            <a:off x="-158536" y="4147741"/>
            <a:ext cx="1685072" cy="1691222"/>
          </a:xfrm>
          <a:custGeom>
            <a:avLst/>
            <a:gdLst/>
            <a:ahLst/>
            <a:cxnLst/>
            <a:rect l="l" t="t" r="r" b="b"/>
            <a:pathLst>
              <a:path w="1685072" h="1691222">
                <a:moveTo>
                  <a:pt x="1685072" y="0"/>
                </a:moveTo>
                <a:lnTo>
                  <a:pt x="0" y="0"/>
                </a:lnTo>
                <a:lnTo>
                  <a:pt x="0" y="1691221"/>
                </a:lnTo>
                <a:lnTo>
                  <a:pt x="1685072" y="1691221"/>
                </a:lnTo>
                <a:lnTo>
                  <a:pt x="168507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flipH="1">
            <a:off x="-158536" y="6351112"/>
            <a:ext cx="1685072" cy="1691222"/>
          </a:xfrm>
          <a:custGeom>
            <a:avLst/>
            <a:gdLst/>
            <a:ahLst/>
            <a:cxnLst/>
            <a:rect l="l" t="t" r="r" b="b"/>
            <a:pathLst>
              <a:path w="1685072" h="1691222">
                <a:moveTo>
                  <a:pt x="1685072" y="0"/>
                </a:moveTo>
                <a:lnTo>
                  <a:pt x="0" y="0"/>
                </a:lnTo>
                <a:lnTo>
                  <a:pt x="0" y="1691221"/>
                </a:lnTo>
                <a:lnTo>
                  <a:pt x="1685072" y="1691221"/>
                </a:lnTo>
                <a:lnTo>
                  <a:pt x="168507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flipH="1">
            <a:off x="-158536" y="8558683"/>
            <a:ext cx="1685072" cy="1691222"/>
          </a:xfrm>
          <a:custGeom>
            <a:avLst/>
            <a:gdLst/>
            <a:ahLst/>
            <a:cxnLst/>
            <a:rect l="l" t="t" r="r" b="b"/>
            <a:pathLst>
              <a:path w="1685072" h="1691222">
                <a:moveTo>
                  <a:pt x="1685072" y="0"/>
                </a:moveTo>
                <a:lnTo>
                  <a:pt x="0" y="0"/>
                </a:lnTo>
                <a:lnTo>
                  <a:pt x="0" y="1691221"/>
                </a:lnTo>
                <a:lnTo>
                  <a:pt x="1685072" y="1691221"/>
                </a:lnTo>
                <a:lnTo>
                  <a:pt x="1685072"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8" name="Group 8"/>
          <p:cNvGrpSpPr/>
          <p:nvPr/>
        </p:nvGrpSpPr>
        <p:grpSpPr>
          <a:xfrm>
            <a:off x="-33592" y="3707591"/>
            <a:ext cx="987284" cy="1974568"/>
            <a:chOff x="0" y="0"/>
            <a:chExt cx="3175000" cy="6350000"/>
          </a:xfrm>
        </p:grpSpPr>
        <p:sp>
          <p:nvSpPr>
            <p:cNvPr id="9" name="Freeform 9"/>
            <p:cNvSpPr/>
            <p:nvPr/>
          </p:nvSpPr>
          <p:spPr>
            <a:xfrm>
              <a:off x="0" y="0"/>
              <a:ext cx="3175000" cy="6350000"/>
            </a:xfrm>
            <a:custGeom>
              <a:avLst/>
              <a:gdLst/>
              <a:ahLst/>
              <a:cxnLst/>
              <a:rect l="l" t="t" r="r" b="b"/>
              <a:pathLst>
                <a:path w="3175000" h="6350000">
                  <a:moveTo>
                    <a:pt x="3175000" y="3175000"/>
                  </a:moveTo>
                  <a:cubicBezTo>
                    <a:pt x="3175000" y="4928502"/>
                    <a:pt x="1753502" y="6350000"/>
                    <a:pt x="0" y="6350000"/>
                  </a:cubicBezTo>
                  <a:lnTo>
                    <a:pt x="0" y="0"/>
                  </a:lnTo>
                  <a:cubicBezTo>
                    <a:pt x="1753502" y="0"/>
                    <a:pt x="3175000" y="1421498"/>
                    <a:pt x="3175000" y="3175000"/>
                  </a:cubicBezTo>
                  <a:close/>
                </a:path>
              </a:pathLst>
            </a:custGeom>
            <a:blipFill>
              <a:blip r:embed="rId4"/>
              <a:stretch>
                <a:fillRect l="-319213" t="-51309" r="-34998"/>
              </a:stretch>
            </a:blipFill>
          </p:spPr>
        </p:sp>
      </p:grpSp>
      <p:grpSp>
        <p:nvGrpSpPr>
          <p:cNvPr id="10" name="Group 10"/>
          <p:cNvGrpSpPr/>
          <p:nvPr/>
        </p:nvGrpSpPr>
        <p:grpSpPr>
          <a:xfrm>
            <a:off x="-33592" y="5910962"/>
            <a:ext cx="987284" cy="1974568"/>
            <a:chOff x="0" y="0"/>
            <a:chExt cx="3175000" cy="6350000"/>
          </a:xfrm>
        </p:grpSpPr>
        <p:sp>
          <p:nvSpPr>
            <p:cNvPr id="11" name="Freeform 11"/>
            <p:cNvSpPr/>
            <p:nvPr/>
          </p:nvSpPr>
          <p:spPr>
            <a:xfrm>
              <a:off x="0" y="0"/>
              <a:ext cx="3175000" cy="6350000"/>
            </a:xfrm>
            <a:custGeom>
              <a:avLst/>
              <a:gdLst/>
              <a:ahLst/>
              <a:cxnLst/>
              <a:rect l="l" t="t" r="r" b="b"/>
              <a:pathLst>
                <a:path w="3175000" h="6350000">
                  <a:moveTo>
                    <a:pt x="3175000" y="3175000"/>
                  </a:moveTo>
                  <a:cubicBezTo>
                    <a:pt x="3175000" y="4928502"/>
                    <a:pt x="1753502" y="6350000"/>
                    <a:pt x="0" y="6350000"/>
                  </a:cubicBezTo>
                  <a:lnTo>
                    <a:pt x="0" y="0"/>
                  </a:lnTo>
                  <a:cubicBezTo>
                    <a:pt x="1753502" y="0"/>
                    <a:pt x="3175000" y="1421498"/>
                    <a:pt x="3175000" y="3175000"/>
                  </a:cubicBezTo>
                  <a:close/>
                </a:path>
              </a:pathLst>
            </a:custGeom>
            <a:blipFill>
              <a:blip r:embed="rId5"/>
              <a:stretch>
                <a:fillRect l="-169813" r="-30373"/>
              </a:stretch>
            </a:blipFill>
          </p:spPr>
        </p:sp>
      </p:grpSp>
      <p:grpSp>
        <p:nvGrpSpPr>
          <p:cNvPr id="12" name="Group 12"/>
          <p:cNvGrpSpPr/>
          <p:nvPr/>
        </p:nvGrpSpPr>
        <p:grpSpPr>
          <a:xfrm>
            <a:off x="-33592" y="8118533"/>
            <a:ext cx="987284" cy="1974568"/>
            <a:chOff x="0" y="0"/>
            <a:chExt cx="3175000" cy="6350000"/>
          </a:xfrm>
        </p:grpSpPr>
        <p:sp>
          <p:nvSpPr>
            <p:cNvPr id="13" name="Freeform 13"/>
            <p:cNvSpPr/>
            <p:nvPr/>
          </p:nvSpPr>
          <p:spPr>
            <a:xfrm>
              <a:off x="0" y="0"/>
              <a:ext cx="3175000" cy="6350000"/>
            </a:xfrm>
            <a:custGeom>
              <a:avLst/>
              <a:gdLst/>
              <a:ahLst/>
              <a:cxnLst/>
              <a:rect l="l" t="t" r="r" b="b"/>
              <a:pathLst>
                <a:path w="3175000" h="6350000">
                  <a:moveTo>
                    <a:pt x="3175000" y="3175000"/>
                  </a:moveTo>
                  <a:cubicBezTo>
                    <a:pt x="3175000" y="4928502"/>
                    <a:pt x="1753502" y="6350000"/>
                    <a:pt x="0" y="6350000"/>
                  </a:cubicBezTo>
                  <a:lnTo>
                    <a:pt x="0" y="0"/>
                  </a:lnTo>
                  <a:cubicBezTo>
                    <a:pt x="1753502" y="0"/>
                    <a:pt x="3175000" y="1421498"/>
                    <a:pt x="3175000" y="3175000"/>
                  </a:cubicBezTo>
                  <a:close/>
                </a:path>
              </a:pathLst>
            </a:custGeom>
            <a:blipFill>
              <a:blip r:embed="rId6"/>
              <a:stretch>
                <a:fillRect l="-188782" r="-66772"/>
              </a:stretch>
            </a:blipFill>
          </p:spPr>
        </p:sp>
      </p:grpSp>
      <p:sp>
        <p:nvSpPr>
          <p:cNvPr id="14" name="TextBox 14"/>
          <p:cNvSpPr txBox="1"/>
          <p:nvPr/>
        </p:nvSpPr>
        <p:spPr>
          <a:xfrm>
            <a:off x="392759" y="384531"/>
            <a:ext cx="6017915" cy="276225"/>
          </a:xfrm>
          <a:prstGeom prst="rect">
            <a:avLst/>
          </a:prstGeom>
        </p:spPr>
        <p:txBody>
          <a:bodyPr lIns="0" tIns="0" rIns="0" bIns="0" rtlCol="0" anchor="t">
            <a:spAutoFit/>
          </a:bodyPr>
          <a:lstStyle/>
          <a:p>
            <a:pPr marL="0" lvl="0" indent="0" algn="l">
              <a:lnSpc>
                <a:spcPts val="2160"/>
              </a:lnSpc>
            </a:pPr>
            <a:r>
              <a:rPr lang="en-US" sz="1800">
                <a:solidFill>
                  <a:srgbClr val="FFFFFF"/>
                </a:solidFill>
                <a:latin typeface="DK Lemon Yellow Sun 2"/>
                <a:ea typeface="DK Lemon Yellow Sun 2"/>
                <a:cs typeface="DK Lemon Yellow Sun 2"/>
                <a:sym typeface="DK Lemon Yellow Sun 2"/>
              </a:rPr>
              <a:t>RAPPORT D’ACTIVITÉ</a:t>
            </a:r>
          </a:p>
        </p:txBody>
      </p:sp>
      <p:sp>
        <p:nvSpPr>
          <p:cNvPr id="15" name="TextBox 15"/>
          <p:cNvSpPr txBox="1"/>
          <p:nvPr/>
        </p:nvSpPr>
        <p:spPr>
          <a:xfrm>
            <a:off x="7246801" y="9996002"/>
            <a:ext cx="83468" cy="316180"/>
          </a:xfrm>
          <a:prstGeom prst="rect">
            <a:avLst/>
          </a:prstGeom>
        </p:spPr>
        <p:txBody>
          <a:bodyPr lIns="0" tIns="0" rIns="0" bIns="0" rtlCol="0" anchor="t">
            <a:spAutoFit/>
          </a:bodyPr>
          <a:lstStyle/>
          <a:p>
            <a:pPr algn="l">
              <a:lnSpc>
                <a:spcPts val="2520"/>
              </a:lnSpc>
            </a:pPr>
            <a:r>
              <a:rPr lang="en-US" sz="1800">
                <a:solidFill>
                  <a:srgbClr val="000000"/>
                </a:solidFill>
                <a:latin typeface="DK Lemon Yellow Sun 1"/>
                <a:ea typeface="DK Lemon Yellow Sun 1"/>
                <a:cs typeface="DK Lemon Yellow Sun 1"/>
                <a:sym typeface="DK Lemon Yellow Sun 1"/>
              </a:rPr>
              <a:t>3</a:t>
            </a:r>
          </a:p>
        </p:txBody>
      </p:sp>
      <p:sp>
        <p:nvSpPr>
          <p:cNvPr id="16" name="TextBox 16"/>
          <p:cNvSpPr txBox="1"/>
          <p:nvPr/>
        </p:nvSpPr>
        <p:spPr>
          <a:xfrm>
            <a:off x="288640" y="1049052"/>
            <a:ext cx="4371865" cy="168297"/>
          </a:xfrm>
          <a:prstGeom prst="rect">
            <a:avLst/>
          </a:prstGeom>
        </p:spPr>
        <p:txBody>
          <a:bodyPr lIns="0" tIns="0" rIns="0" bIns="0" rtlCol="0" anchor="t">
            <a:spAutoFit/>
          </a:bodyPr>
          <a:lstStyle/>
          <a:p>
            <a:pPr algn="just">
              <a:lnSpc>
                <a:spcPts val="1373"/>
              </a:lnSpc>
            </a:pPr>
            <a:r>
              <a:rPr lang="en-US" sz="998" spc="9">
                <a:solidFill>
                  <a:srgbClr val="000000"/>
                </a:solidFill>
                <a:latin typeface="Montserrat"/>
                <a:ea typeface="Montserrat"/>
                <a:cs typeface="Montserrat"/>
                <a:sym typeface="Montserrat"/>
              </a:rPr>
              <a:t>RETOUR GENERAL SUR L’ORGANISATION DES ACTIVITES </a:t>
            </a:r>
          </a:p>
        </p:txBody>
      </p:sp>
      <p:sp>
        <p:nvSpPr>
          <p:cNvPr id="17" name="TextBox 17"/>
          <p:cNvSpPr txBox="1"/>
          <p:nvPr/>
        </p:nvSpPr>
        <p:spPr>
          <a:xfrm>
            <a:off x="1593639" y="4601213"/>
            <a:ext cx="5736629" cy="168275"/>
          </a:xfrm>
          <a:prstGeom prst="rect">
            <a:avLst/>
          </a:prstGeom>
        </p:spPr>
        <p:txBody>
          <a:bodyPr lIns="0" tIns="0" rIns="0" bIns="0" rtlCol="0" anchor="t">
            <a:spAutoFit/>
          </a:bodyPr>
          <a:lstStyle/>
          <a:p>
            <a:pPr algn="just">
              <a:lnSpc>
                <a:spcPts val="1373"/>
              </a:lnSpc>
            </a:pPr>
            <a:r>
              <a:rPr lang="en-US" sz="998" spc="9">
                <a:solidFill>
                  <a:srgbClr val="000000"/>
                </a:solidFill>
                <a:latin typeface="Montserrat"/>
                <a:ea typeface="Montserrat"/>
                <a:cs typeface="Montserrat"/>
                <a:sym typeface="Montserrat"/>
              </a:rPr>
              <a:t>RETOUR PRECIS : ACTIVITES EN QUELQUES LIGNES ET QUELQUES CHIFFRES </a:t>
            </a:r>
          </a:p>
        </p:txBody>
      </p:sp>
      <p:sp>
        <p:nvSpPr>
          <p:cNvPr id="18" name="TextBox 18"/>
          <p:cNvSpPr txBox="1"/>
          <p:nvPr/>
        </p:nvSpPr>
        <p:spPr>
          <a:xfrm>
            <a:off x="1593639" y="4381394"/>
            <a:ext cx="5736629" cy="168275"/>
          </a:xfrm>
          <a:prstGeom prst="rect">
            <a:avLst/>
          </a:prstGeom>
        </p:spPr>
        <p:txBody>
          <a:bodyPr lIns="0" tIns="0" rIns="0" bIns="0" rtlCol="0" anchor="t">
            <a:spAutoFit/>
          </a:bodyPr>
          <a:lstStyle/>
          <a:p>
            <a:pPr algn="just">
              <a:lnSpc>
                <a:spcPts val="1373"/>
              </a:lnSpc>
            </a:pPr>
            <a:r>
              <a:rPr lang="en-US" sz="998" b="1" spc="9">
                <a:solidFill>
                  <a:srgbClr val="96BF0D"/>
                </a:solidFill>
                <a:latin typeface="Montserrat Bold"/>
                <a:ea typeface="Montserrat Bold"/>
                <a:cs typeface="Montserrat Bold"/>
                <a:sym typeface="Montserrat Bold"/>
              </a:rPr>
              <a:t>Ce que nous avons fait</a:t>
            </a:r>
          </a:p>
        </p:txBody>
      </p:sp>
      <p:sp>
        <p:nvSpPr>
          <p:cNvPr id="19" name="TextBox 19"/>
          <p:cNvSpPr txBox="1"/>
          <p:nvPr/>
        </p:nvSpPr>
        <p:spPr>
          <a:xfrm>
            <a:off x="1593639" y="6580848"/>
            <a:ext cx="5736629" cy="168275"/>
          </a:xfrm>
          <a:prstGeom prst="rect">
            <a:avLst/>
          </a:prstGeom>
        </p:spPr>
        <p:txBody>
          <a:bodyPr lIns="0" tIns="0" rIns="0" bIns="0" rtlCol="0" anchor="t">
            <a:spAutoFit/>
          </a:bodyPr>
          <a:lstStyle/>
          <a:p>
            <a:pPr algn="just">
              <a:lnSpc>
                <a:spcPts val="1373"/>
              </a:lnSpc>
            </a:pPr>
            <a:r>
              <a:rPr lang="en-US" sz="998" b="1" spc="9">
                <a:solidFill>
                  <a:srgbClr val="96BF0D"/>
                </a:solidFill>
                <a:latin typeface="Montserrat Bold"/>
                <a:ea typeface="Montserrat Bold"/>
                <a:cs typeface="Montserrat Bold"/>
                <a:sym typeface="Montserrat Bold"/>
              </a:rPr>
              <a:t>Ce que nous avons fait</a:t>
            </a:r>
          </a:p>
        </p:txBody>
      </p:sp>
      <p:sp>
        <p:nvSpPr>
          <p:cNvPr id="20" name="TextBox 20"/>
          <p:cNvSpPr txBox="1"/>
          <p:nvPr/>
        </p:nvSpPr>
        <p:spPr>
          <a:xfrm>
            <a:off x="1593639" y="8797944"/>
            <a:ext cx="5736629" cy="168275"/>
          </a:xfrm>
          <a:prstGeom prst="rect">
            <a:avLst/>
          </a:prstGeom>
        </p:spPr>
        <p:txBody>
          <a:bodyPr lIns="0" tIns="0" rIns="0" bIns="0" rtlCol="0" anchor="t">
            <a:spAutoFit/>
          </a:bodyPr>
          <a:lstStyle/>
          <a:p>
            <a:pPr algn="just">
              <a:lnSpc>
                <a:spcPts val="1373"/>
              </a:lnSpc>
            </a:pPr>
            <a:r>
              <a:rPr lang="en-US" sz="998" b="1" spc="9">
                <a:solidFill>
                  <a:srgbClr val="96BF0D"/>
                </a:solidFill>
                <a:latin typeface="Montserrat Bold"/>
                <a:ea typeface="Montserrat Bold"/>
                <a:cs typeface="Montserrat Bold"/>
                <a:sym typeface="Montserrat Bold"/>
              </a:rPr>
              <a:t>Ce que nous avons fait</a:t>
            </a:r>
          </a:p>
        </p:txBody>
      </p:sp>
      <p:sp>
        <p:nvSpPr>
          <p:cNvPr id="21" name="TextBox 21"/>
          <p:cNvSpPr txBox="1"/>
          <p:nvPr/>
        </p:nvSpPr>
        <p:spPr>
          <a:xfrm>
            <a:off x="1593639" y="6804584"/>
            <a:ext cx="5736629" cy="168275"/>
          </a:xfrm>
          <a:prstGeom prst="rect">
            <a:avLst/>
          </a:prstGeom>
        </p:spPr>
        <p:txBody>
          <a:bodyPr lIns="0" tIns="0" rIns="0" bIns="0" rtlCol="0" anchor="t">
            <a:spAutoFit/>
          </a:bodyPr>
          <a:lstStyle/>
          <a:p>
            <a:pPr algn="just">
              <a:lnSpc>
                <a:spcPts val="1373"/>
              </a:lnSpc>
            </a:pPr>
            <a:r>
              <a:rPr lang="en-US" sz="998" spc="9">
                <a:solidFill>
                  <a:srgbClr val="000000"/>
                </a:solidFill>
                <a:latin typeface="Montserrat"/>
                <a:ea typeface="Montserrat"/>
                <a:cs typeface="Montserrat"/>
                <a:sym typeface="Montserrat"/>
              </a:rPr>
              <a:t>RETOUR PRECIS : ACTIVITES EN QUELQUES LIGNES ET QUELQUES CHIFFRES </a:t>
            </a:r>
          </a:p>
        </p:txBody>
      </p:sp>
      <p:sp>
        <p:nvSpPr>
          <p:cNvPr id="22" name="TextBox 22"/>
          <p:cNvSpPr txBox="1"/>
          <p:nvPr/>
        </p:nvSpPr>
        <p:spPr>
          <a:xfrm>
            <a:off x="1593639" y="9012155"/>
            <a:ext cx="5736629" cy="168275"/>
          </a:xfrm>
          <a:prstGeom prst="rect">
            <a:avLst/>
          </a:prstGeom>
        </p:spPr>
        <p:txBody>
          <a:bodyPr lIns="0" tIns="0" rIns="0" bIns="0" rtlCol="0" anchor="t">
            <a:spAutoFit/>
          </a:bodyPr>
          <a:lstStyle/>
          <a:p>
            <a:pPr algn="just">
              <a:lnSpc>
                <a:spcPts val="1373"/>
              </a:lnSpc>
            </a:pPr>
            <a:r>
              <a:rPr lang="en-US" sz="998" spc="9">
                <a:solidFill>
                  <a:srgbClr val="000000"/>
                </a:solidFill>
                <a:latin typeface="Montserrat"/>
                <a:ea typeface="Montserrat"/>
                <a:cs typeface="Montserrat"/>
                <a:sym typeface="Montserrat"/>
              </a:rPr>
              <a:t>RETOUR PRECIS : ACTIVITES EN QUELQUES LIGNES ET QUELQUES CHIFFRES </a:t>
            </a:r>
          </a:p>
        </p:txBody>
      </p:sp>
      <p:sp>
        <p:nvSpPr>
          <p:cNvPr id="23" name="TextBox 23"/>
          <p:cNvSpPr txBox="1"/>
          <p:nvPr/>
        </p:nvSpPr>
        <p:spPr>
          <a:xfrm>
            <a:off x="1674139" y="4122261"/>
            <a:ext cx="3225356" cy="207591"/>
          </a:xfrm>
          <a:prstGeom prst="rect">
            <a:avLst/>
          </a:prstGeom>
        </p:spPr>
        <p:txBody>
          <a:bodyPr lIns="0" tIns="0" rIns="0" bIns="0" rtlCol="0" anchor="t">
            <a:spAutoFit/>
          </a:bodyPr>
          <a:lstStyle/>
          <a:p>
            <a:pPr marL="0" lvl="0" indent="0" algn="l">
              <a:lnSpc>
                <a:spcPts val="1798"/>
              </a:lnSpc>
              <a:spcBef>
                <a:spcPct val="0"/>
              </a:spcBef>
            </a:pPr>
            <a:r>
              <a:rPr lang="en-US" sz="1298" b="1">
                <a:solidFill>
                  <a:srgbClr val="FFFFFF"/>
                </a:solidFill>
                <a:latin typeface="Montserrat Bold"/>
                <a:ea typeface="Montserrat Bold"/>
                <a:cs typeface="Montserrat Bold"/>
                <a:sym typeface="Montserrat Bold"/>
              </a:rPr>
              <a:t>1er trimestre</a:t>
            </a:r>
          </a:p>
        </p:txBody>
      </p:sp>
      <p:sp>
        <p:nvSpPr>
          <p:cNvPr id="24" name="TextBox 24"/>
          <p:cNvSpPr txBox="1"/>
          <p:nvPr/>
        </p:nvSpPr>
        <p:spPr>
          <a:xfrm>
            <a:off x="1674139" y="6325632"/>
            <a:ext cx="3225356" cy="207591"/>
          </a:xfrm>
          <a:prstGeom prst="rect">
            <a:avLst/>
          </a:prstGeom>
        </p:spPr>
        <p:txBody>
          <a:bodyPr lIns="0" tIns="0" rIns="0" bIns="0" rtlCol="0" anchor="t">
            <a:spAutoFit/>
          </a:bodyPr>
          <a:lstStyle/>
          <a:p>
            <a:pPr marL="0" lvl="0" indent="0" algn="l">
              <a:lnSpc>
                <a:spcPts val="1798"/>
              </a:lnSpc>
              <a:spcBef>
                <a:spcPct val="0"/>
              </a:spcBef>
            </a:pPr>
            <a:r>
              <a:rPr lang="en-US" sz="1298" b="1">
                <a:solidFill>
                  <a:srgbClr val="FFFFFF"/>
                </a:solidFill>
                <a:latin typeface="Montserrat Bold"/>
                <a:ea typeface="Montserrat Bold"/>
                <a:cs typeface="Montserrat Bold"/>
                <a:sym typeface="Montserrat Bold"/>
              </a:rPr>
              <a:t>2ᵉ trimestre</a:t>
            </a:r>
          </a:p>
        </p:txBody>
      </p:sp>
      <p:sp>
        <p:nvSpPr>
          <p:cNvPr id="25" name="TextBox 25"/>
          <p:cNvSpPr txBox="1"/>
          <p:nvPr/>
        </p:nvSpPr>
        <p:spPr>
          <a:xfrm>
            <a:off x="1674139" y="8533203"/>
            <a:ext cx="3225356" cy="207591"/>
          </a:xfrm>
          <a:prstGeom prst="rect">
            <a:avLst/>
          </a:prstGeom>
        </p:spPr>
        <p:txBody>
          <a:bodyPr lIns="0" tIns="0" rIns="0" bIns="0" rtlCol="0" anchor="t">
            <a:spAutoFit/>
          </a:bodyPr>
          <a:lstStyle/>
          <a:p>
            <a:pPr marL="0" lvl="0" indent="0" algn="l">
              <a:lnSpc>
                <a:spcPts val="1798"/>
              </a:lnSpc>
              <a:spcBef>
                <a:spcPct val="0"/>
              </a:spcBef>
            </a:pPr>
            <a:r>
              <a:rPr lang="en-US" sz="1298" b="1">
                <a:solidFill>
                  <a:srgbClr val="FFFFFF"/>
                </a:solidFill>
                <a:latin typeface="Montserrat Bold"/>
                <a:ea typeface="Montserrat Bold"/>
                <a:cs typeface="Montserrat Bold"/>
                <a:sym typeface="Montserrat Bold"/>
              </a:rPr>
              <a:t>3ᵉ trimestre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58536" y="6297607"/>
            <a:ext cx="1685072" cy="1691222"/>
          </a:xfrm>
          <a:custGeom>
            <a:avLst/>
            <a:gdLst/>
            <a:ahLst/>
            <a:cxnLst/>
            <a:rect l="l" t="t" r="r" b="b"/>
            <a:pathLst>
              <a:path w="1685072" h="1691222">
                <a:moveTo>
                  <a:pt x="1685072" y="0"/>
                </a:moveTo>
                <a:lnTo>
                  <a:pt x="0" y="0"/>
                </a:lnTo>
                <a:lnTo>
                  <a:pt x="0" y="1691222"/>
                </a:lnTo>
                <a:lnTo>
                  <a:pt x="1685072" y="1691222"/>
                </a:lnTo>
                <a:lnTo>
                  <a:pt x="168507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58536" y="1886665"/>
            <a:ext cx="1685072" cy="1691222"/>
          </a:xfrm>
          <a:custGeom>
            <a:avLst/>
            <a:gdLst/>
            <a:ahLst/>
            <a:cxnLst/>
            <a:rect l="l" t="t" r="r" b="b"/>
            <a:pathLst>
              <a:path w="1685072" h="1691222">
                <a:moveTo>
                  <a:pt x="1685072" y="0"/>
                </a:moveTo>
                <a:lnTo>
                  <a:pt x="0" y="0"/>
                </a:lnTo>
                <a:lnTo>
                  <a:pt x="0" y="1691222"/>
                </a:lnTo>
                <a:lnTo>
                  <a:pt x="1685072" y="1691222"/>
                </a:lnTo>
                <a:lnTo>
                  <a:pt x="168507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H="1">
            <a:off x="-158536" y="8500978"/>
            <a:ext cx="1685072" cy="1691222"/>
          </a:xfrm>
          <a:custGeom>
            <a:avLst/>
            <a:gdLst/>
            <a:ahLst/>
            <a:cxnLst/>
            <a:rect l="l" t="t" r="r" b="b"/>
            <a:pathLst>
              <a:path w="1685072" h="1691222">
                <a:moveTo>
                  <a:pt x="1685072" y="0"/>
                </a:moveTo>
                <a:lnTo>
                  <a:pt x="0" y="0"/>
                </a:lnTo>
                <a:lnTo>
                  <a:pt x="0" y="1691222"/>
                </a:lnTo>
                <a:lnTo>
                  <a:pt x="1685072" y="1691222"/>
                </a:lnTo>
                <a:lnTo>
                  <a:pt x="168507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flipH="1">
            <a:off x="-158536" y="4090036"/>
            <a:ext cx="1685072" cy="1691222"/>
          </a:xfrm>
          <a:custGeom>
            <a:avLst/>
            <a:gdLst/>
            <a:ahLst/>
            <a:cxnLst/>
            <a:rect l="l" t="t" r="r" b="b"/>
            <a:pathLst>
              <a:path w="1685072" h="1691222">
                <a:moveTo>
                  <a:pt x="1685072" y="0"/>
                </a:moveTo>
                <a:lnTo>
                  <a:pt x="0" y="0"/>
                </a:lnTo>
                <a:lnTo>
                  <a:pt x="0" y="1691222"/>
                </a:lnTo>
                <a:lnTo>
                  <a:pt x="1685072" y="1691222"/>
                </a:lnTo>
                <a:lnTo>
                  <a:pt x="1685072"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33592" y="5857458"/>
            <a:ext cx="987284" cy="1974568"/>
            <a:chOff x="0" y="0"/>
            <a:chExt cx="3175000" cy="6350000"/>
          </a:xfrm>
        </p:grpSpPr>
        <p:sp>
          <p:nvSpPr>
            <p:cNvPr id="7" name="Freeform 7"/>
            <p:cNvSpPr/>
            <p:nvPr/>
          </p:nvSpPr>
          <p:spPr>
            <a:xfrm>
              <a:off x="0" y="0"/>
              <a:ext cx="3175000" cy="6350000"/>
            </a:xfrm>
            <a:custGeom>
              <a:avLst/>
              <a:gdLst/>
              <a:ahLst/>
              <a:cxnLst/>
              <a:rect l="l" t="t" r="r" b="b"/>
              <a:pathLst>
                <a:path w="3175000" h="6350000">
                  <a:moveTo>
                    <a:pt x="3175000" y="3175000"/>
                  </a:moveTo>
                  <a:cubicBezTo>
                    <a:pt x="3175000" y="4928502"/>
                    <a:pt x="1753502" y="6350000"/>
                    <a:pt x="0" y="6350000"/>
                  </a:cubicBezTo>
                  <a:lnTo>
                    <a:pt x="0" y="0"/>
                  </a:lnTo>
                  <a:cubicBezTo>
                    <a:pt x="1753502" y="0"/>
                    <a:pt x="3175000" y="1421498"/>
                    <a:pt x="3175000" y="3175000"/>
                  </a:cubicBezTo>
                  <a:close/>
                </a:path>
              </a:pathLst>
            </a:custGeom>
            <a:blipFill>
              <a:blip r:embed="rId4"/>
              <a:stretch>
                <a:fillRect l="-100659" r="-100659"/>
              </a:stretch>
            </a:blipFill>
          </p:spPr>
        </p:sp>
      </p:grpSp>
      <p:grpSp>
        <p:nvGrpSpPr>
          <p:cNvPr id="8" name="Group 8"/>
          <p:cNvGrpSpPr/>
          <p:nvPr/>
        </p:nvGrpSpPr>
        <p:grpSpPr>
          <a:xfrm>
            <a:off x="-33592" y="1446516"/>
            <a:ext cx="987284" cy="1974568"/>
            <a:chOff x="0" y="0"/>
            <a:chExt cx="3175000" cy="6350000"/>
          </a:xfrm>
        </p:grpSpPr>
        <p:sp>
          <p:nvSpPr>
            <p:cNvPr id="9" name="Freeform 9"/>
            <p:cNvSpPr/>
            <p:nvPr/>
          </p:nvSpPr>
          <p:spPr>
            <a:xfrm>
              <a:off x="0" y="0"/>
              <a:ext cx="3175000" cy="6350000"/>
            </a:xfrm>
            <a:custGeom>
              <a:avLst/>
              <a:gdLst/>
              <a:ahLst/>
              <a:cxnLst/>
              <a:rect l="l" t="t" r="r" b="b"/>
              <a:pathLst>
                <a:path w="3175000" h="6350000">
                  <a:moveTo>
                    <a:pt x="3175000" y="3175000"/>
                  </a:moveTo>
                  <a:cubicBezTo>
                    <a:pt x="3175000" y="4928502"/>
                    <a:pt x="1753502" y="6350000"/>
                    <a:pt x="0" y="6350000"/>
                  </a:cubicBezTo>
                  <a:lnTo>
                    <a:pt x="0" y="0"/>
                  </a:lnTo>
                  <a:cubicBezTo>
                    <a:pt x="1753502" y="0"/>
                    <a:pt x="3175000" y="1421498"/>
                    <a:pt x="3175000" y="3175000"/>
                  </a:cubicBezTo>
                  <a:close/>
                </a:path>
              </a:pathLst>
            </a:custGeom>
            <a:blipFill>
              <a:blip r:embed="rId5"/>
              <a:stretch>
                <a:fillRect l="-100093" r="-100093"/>
              </a:stretch>
            </a:blipFill>
          </p:spPr>
        </p:sp>
      </p:grpSp>
      <p:grpSp>
        <p:nvGrpSpPr>
          <p:cNvPr id="10" name="Group 10"/>
          <p:cNvGrpSpPr/>
          <p:nvPr/>
        </p:nvGrpSpPr>
        <p:grpSpPr>
          <a:xfrm>
            <a:off x="-33592" y="8060829"/>
            <a:ext cx="987284" cy="1974568"/>
            <a:chOff x="0" y="0"/>
            <a:chExt cx="3175000" cy="6350000"/>
          </a:xfrm>
        </p:grpSpPr>
        <p:sp>
          <p:nvSpPr>
            <p:cNvPr id="11" name="Freeform 11"/>
            <p:cNvSpPr/>
            <p:nvPr/>
          </p:nvSpPr>
          <p:spPr>
            <a:xfrm>
              <a:off x="0" y="0"/>
              <a:ext cx="3175000" cy="6350000"/>
            </a:xfrm>
            <a:custGeom>
              <a:avLst/>
              <a:gdLst/>
              <a:ahLst/>
              <a:cxnLst/>
              <a:rect l="l" t="t" r="r" b="b"/>
              <a:pathLst>
                <a:path w="3175000" h="6350000">
                  <a:moveTo>
                    <a:pt x="3175000" y="3175000"/>
                  </a:moveTo>
                  <a:cubicBezTo>
                    <a:pt x="3175000" y="4928502"/>
                    <a:pt x="1753502" y="6350000"/>
                    <a:pt x="0" y="6350000"/>
                  </a:cubicBezTo>
                  <a:lnTo>
                    <a:pt x="0" y="0"/>
                  </a:lnTo>
                  <a:cubicBezTo>
                    <a:pt x="1753502" y="0"/>
                    <a:pt x="3175000" y="1421498"/>
                    <a:pt x="3175000" y="3175000"/>
                  </a:cubicBezTo>
                  <a:close/>
                </a:path>
              </a:pathLst>
            </a:custGeom>
            <a:blipFill>
              <a:blip r:embed="rId6"/>
              <a:stretch>
                <a:fillRect l="-109090" r="-91660"/>
              </a:stretch>
            </a:blipFill>
          </p:spPr>
        </p:sp>
      </p:grpSp>
      <p:grpSp>
        <p:nvGrpSpPr>
          <p:cNvPr id="12" name="Group 12"/>
          <p:cNvGrpSpPr/>
          <p:nvPr/>
        </p:nvGrpSpPr>
        <p:grpSpPr>
          <a:xfrm>
            <a:off x="-33592" y="3649887"/>
            <a:ext cx="987284" cy="1974568"/>
            <a:chOff x="0" y="0"/>
            <a:chExt cx="3175000" cy="6350000"/>
          </a:xfrm>
        </p:grpSpPr>
        <p:sp>
          <p:nvSpPr>
            <p:cNvPr id="13" name="Freeform 13"/>
            <p:cNvSpPr/>
            <p:nvPr/>
          </p:nvSpPr>
          <p:spPr>
            <a:xfrm>
              <a:off x="0" y="0"/>
              <a:ext cx="3175000" cy="6350000"/>
            </a:xfrm>
            <a:custGeom>
              <a:avLst/>
              <a:gdLst/>
              <a:ahLst/>
              <a:cxnLst/>
              <a:rect l="l" t="t" r="r" b="b"/>
              <a:pathLst>
                <a:path w="3175000" h="6350000">
                  <a:moveTo>
                    <a:pt x="3175000" y="3175000"/>
                  </a:moveTo>
                  <a:cubicBezTo>
                    <a:pt x="3175000" y="4928502"/>
                    <a:pt x="1753502" y="6350000"/>
                    <a:pt x="0" y="6350000"/>
                  </a:cubicBezTo>
                  <a:lnTo>
                    <a:pt x="0" y="0"/>
                  </a:lnTo>
                  <a:cubicBezTo>
                    <a:pt x="1753502" y="0"/>
                    <a:pt x="3175000" y="1421498"/>
                    <a:pt x="3175000" y="3175000"/>
                  </a:cubicBezTo>
                  <a:close/>
                </a:path>
              </a:pathLst>
            </a:custGeom>
            <a:blipFill>
              <a:blip r:embed="rId7"/>
              <a:stretch>
                <a:fillRect l="-157685" r="-97869"/>
              </a:stretch>
            </a:blipFill>
          </p:spPr>
        </p:sp>
      </p:grpSp>
      <p:grpSp>
        <p:nvGrpSpPr>
          <p:cNvPr id="14" name="Group 14"/>
          <p:cNvGrpSpPr/>
          <p:nvPr/>
        </p:nvGrpSpPr>
        <p:grpSpPr>
          <a:xfrm>
            <a:off x="-542050" y="298811"/>
            <a:ext cx="2700304" cy="457189"/>
            <a:chOff x="0" y="0"/>
            <a:chExt cx="967728" cy="163846"/>
          </a:xfrm>
        </p:grpSpPr>
        <p:sp>
          <p:nvSpPr>
            <p:cNvPr id="15" name="Freeform 15"/>
            <p:cNvSpPr/>
            <p:nvPr/>
          </p:nvSpPr>
          <p:spPr>
            <a:xfrm>
              <a:off x="0" y="0"/>
              <a:ext cx="967728" cy="163846"/>
            </a:xfrm>
            <a:custGeom>
              <a:avLst/>
              <a:gdLst/>
              <a:ahLst/>
              <a:cxnLst/>
              <a:rect l="l" t="t" r="r" b="b"/>
              <a:pathLst>
                <a:path w="967728" h="163846">
                  <a:moveTo>
                    <a:pt x="0" y="0"/>
                  </a:moveTo>
                  <a:lnTo>
                    <a:pt x="967728" y="0"/>
                  </a:lnTo>
                  <a:lnTo>
                    <a:pt x="967728" y="163846"/>
                  </a:lnTo>
                  <a:lnTo>
                    <a:pt x="0" y="163846"/>
                  </a:lnTo>
                  <a:close/>
                </a:path>
              </a:pathLst>
            </a:custGeom>
            <a:solidFill>
              <a:srgbClr val="96BF0D"/>
            </a:solidFill>
          </p:spPr>
        </p:sp>
        <p:sp>
          <p:nvSpPr>
            <p:cNvPr id="16" name="TextBox 16"/>
            <p:cNvSpPr txBox="1"/>
            <p:nvPr/>
          </p:nvSpPr>
          <p:spPr>
            <a:xfrm>
              <a:off x="0" y="-47625"/>
              <a:ext cx="967728" cy="211471"/>
            </a:xfrm>
            <a:prstGeom prst="rect">
              <a:avLst/>
            </a:prstGeom>
          </p:spPr>
          <p:txBody>
            <a:bodyPr lIns="50800" tIns="50800" rIns="50800" bIns="50800" rtlCol="0" anchor="ctr"/>
            <a:lstStyle/>
            <a:p>
              <a:pPr algn="ctr">
                <a:lnSpc>
                  <a:spcPts val="2308"/>
                </a:lnSpc>
              </a:pPr>
              <a:endParaRPr/>
            </a:p>
          </p:txBody>
        </p:sp>
      </p:grpSp>
      <p:sp>
        <p:nvSpPr>
          <p:cNvPr id="17" name="Freeform 17"/>
          <p:cNvSpPr/>
          <p:nvPr/>
        </p:nvSpPr>
        <p:spPr>
          <a:xfrm>
            <a:off x="4634949" y="-445266"/>
            <a:ext cx="3024000" cy="2100305"/>
          </a:xfrm>
          <a:custGeom>
            <a:avLst/>
            <a:gdLst/>
            <a:ahLst/>
            <a:cxnLst/>
            <a:rect l="l" t="t" r="r" b="b"/>
            <a:pathLst>
              <a:path w="3024000" h="2100305">
                <a:moveTo>
                  <a:pt x="0" y="0"/>
                </a:moveTo>
                <a:lnTo>
                  <a:pt x="3024000" y="0"/>
                </a:lnTo>
                <a:lnTo>
                  <a:pt x="3024000" y="2100305"/>
                </a:lnTo>
                <a:lnTo>
                  <a:pt x="0" y="21003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TextBox 18"/>
          <p:cNvSpPr txBox="1"/>
          <p:nvPr/>
        </p:nvSpPr>
        <p:spPr>
          <a:xfrm>
            <a:off x="1593639" y="6751079"/>
            <a:ext cx="5736629" cy="168275"/>
          </a:xfrm>
          <a:prstGeom prst="rect">
            <a:avLst/>
          </a:prstGeom>
        </p:spPr>
        <p:txBody>
          <a:bodyPr lIns="0" tIns="0" rIns="0" bIns="0" rtlCol="0" anchor="t">
            <a:spAutoFit/>
          </a:bodyPr>
          <a:lstStyle/>
          <a:p>
            <a:pPr algn="just">
              <a:lnSpc>
                <a:spcPts val="1373"/>
              </a:lnSpc>
            </a:pPr>
            <a:r>
              <a:rPr lang="en-US" sz="998" spc="9">
                <a:solidFill>
                  <a:srgbClr val="000000"/>
                </a:solidFill>
                <a:latin typeface="Montserrat"/>
                <a:ea typeface="Montserrat"/>
                <a:cs typeface="Montserrat"/>
                <a:sym typeface="Montserrat"/>
              </a:rPr>
              <a:t>RETOUR PRECIS : ACTIVITES EN QUELQUES LIGNES ET QUELQUES CHIFFRES </a:t>
            </a:r>
          </a:p>
        </p:txBody>
      </p:sp>
      <p:sp>
        <p:nvSpPr>
          <p:cNvPr id="19" name="TextBox 19"/>
          <p:cNvSpPr txBox="1"/>
          <p:nvPr/>
        </p:nvSpPr>
        <p:spPr>
          <a:xfrm>
            <a:off x="1593639" y="2340137"/>
            <a:ext cx="5736629" cy="168275"/>
          </a:xfrm>
          <a:prstGeom prst="rect">
            <a:avLst/>
          </a:prstGeom>
        </p:spPr>
        <p:txBody>
          <a:bodyPr lIns="0" tIns="0" rIns="0" bIns="0" rtlCol="0" anchor="t">
            <a:spAutoFit/>
          </a:bodyPr>
          <a:lstStyle/>
          <a:p>
            <a:pPr algn="just">
              <a:lnSpc>
                <a:spcPts val="1373"/>
              </a:lnSpc>
            </a:pPr>
            <a:r>
              <a:rPr lang="en-US" sz="998" spc="9">
                <a:solidFill>
                  <a:srgbClr val="000000"/>
                </a:solidFill>
                <a:latin typeface="Montserrat"/>
                <a:ea typeface="Montserrat"/>
                <a:cs typeface="Montserrat"/>
                <a:sym typeface="Montserrat"/>
              </a:rPr>
              <a:t>RETOUR PRECIS : ACTIVITES EN QUELQUES LIGNES ET QUELQUES CHIFFRES </a:t>
            </a:r>
          </a:p>
        </p:txBody>
      </p:sp>
      <p:sp>
        <p:nvSpPr>
          <p:cNvPr id="20" name="TextBox 20"/>
          <p:cNvSpPr txBox="1"/>
          <p:nvPr/>
        </p:nvSpPr>
        <p:spPr>
          <a:xfrm>
            <a:off x="1593639" y="8954450"/>
            <a:ext cx="5736629" cy="168275"/>
          </a:xfrm>
          <a:prstGeom prst="rect">
            <a:avLst/>
          </a:prstGeom>
        </p:spPr>
        <p:txBody>
          <a:bodyPr lIns="0" tIns="0" rIns="0" bIns="0" rtlCol="0" anchor="t">
            <a:spAutoFit/>
          </a:bodyPr>
          <a:lstStyle/>
          <a:p>
            <a:pPr algn="just">
              <a:lnSpc>
                <a:spcPts val="1373"/>
              </a:lnSpc>
            </a:pPr>
            <a:r>
              <a:rPr lang="en-US" sz="998" spc="9">
                <a:solidFill>
                  <a:srgbClr val="000000"/>
                </a:solidFill>
                <a:latin typeface="Montserrat"/>
                <a:ea typeface="Montserrat"/>
                <a:cs typeface="Montserrat"/>
                <a:sym typeface="Montserrat"/>
              </a:rPr>
              <a:t>RETOUR PRECIS : ACTIVITES EN QUELQUES LIGNES ET QUELQUES CHIFFRES </a:t>
            </a:r>
          </a:p>
        </p:txBody>
      </p:sp>
      <p:sp>
        <p:nvSpPr>
          <p:cNvPr id="21" name="TextBox 21"/>
          <p:cNvSpPr txBox="1"/>
          <p:nvPr/>
        </p:nvSpPr>
        <p:spPr>
          <a:xfrm>
            <a:off x="1593639" y="4543508"/>
            <a:ext cx="5736629" cy="168275"/>
          </a:xfrm>
          <a:prstGeom prst="rect">
            <a:avLst/>
          </a:prstGeom>
        </p:spPr>
        <p:txBody>
          <a:bodyPr lIns="0" tIns="0" rIns="0" bIns="0" rtlCol="0" anchor="t">
            <a:spAutoFit/>
          </a:bodyPr>
          <a:lstStyle/>
          <a:p>
            <a:pPr algn="just">
              <a:lnSpc>
                <a:spcPts val="1373"/>
              </a:lnSpc>
            </a:pPr>
            <a:r>
              <a:rPr lang="en-US" sz="998" spc="9">
                <a:solidFill>
                  <a:srgbClr val="000000"/>
                </a:solidFill>
                <a:latin typeface="Montserrat"/>
                <a:ea typeface="Montserrat"/>
                <a:cs typeface="Montserrat"/>
                <a:sym typeface="Montserrat"/>
              </a:rPr>
              <a:t>RETOUR PRECIS : ACTIVITES EN QUELQUES LIGNES ET QUELQUES CHIFFRES </a:t>
            </a:r>
          </a:p>
        </p:txBody>
      </p:sp>
      <p:sp>
        <p:nvSpPr>
          <p:cNvPr id="22" name="TextBox 22"/>
          <p:cNvSpPr txBox="1"/>
          <p:nvPr/>
        </p:nvSpPr>
        <p:spPr>
          <a:xfrm>
            <a:off x="1674139" y="6272127"/>
            <a:ext cx="3225356" cy="207591"/>
          </a:xfrm>
          <a:prstGeom prst="rect">
            <a:avLst/>
          </a:prstGeom>
        </p:spPr>
        <p:txBody>
          <a:bodyPr lIns="0" tIns="0" rIns="0" bIns="0" rtlCol="0" anchor="t">
            <a:spAutoFit/>
          </a:bodyPr>
          <a:lstStyle/>
          <a:p>
            <a:pPr marL="0" lvl="0" indent="0" algn="l">
              <a:lnSpc>
                <a:spcPts val="1798"/>
              </a:lnSpc>
              <a:spcBef>
                <a:spcPct val="0"/>
              </a:spcBef>
            </a:pPr>
            <a:r>
              <a:rPr lang="en-US" sz="1298" b="1">
                <a:solidFill>
                  <a:srgbClr val="FFFFFF"/>
                </a:solidFill>
                <a:latin typeface="Montserrat Bold"/>
                <a:ea typeface="Montserrat Bold"/>
                <a:cs typeface="Montserrat Bold"/>
                <a:sym typeface="Montserrat Bold"/>
              </a:rPr>
              <a:t>Vie associative</a:t>
            </a:r>
          </a:p>
        </p:txBody>
      </p:sp>
      <p:sp>
        <p:nvSpPr>
          <p:cNvPr id="23" name="TextBox 23"/>
          <p:cNvSpPr txBox="1"/>
          <p:nvPr/>
        </p:nvSpPr>
        <p:spPr>
          <a:xfrm>
            <a:off x="1674139" y="1861185"/>
            <a:ext cx="3225356" cy="207591"/>
          </a:xfrm>
          <a:prstGeom prst="rect">
            <a:avLst/>
          </a:prstGeom>
        </p:spPr>
        <p:txBody>
          <a:bodyPr lIns="0" tIns="0" rIns="0" bIns="0" rtlCol="0" anchor="t">
            <a:spAutoFit/>
          </a:bodyPr>
          <a:lstStyle/>
          <a:p>
            <a:pPr marL="0" lvl="0" indent="0" algn="l">
              <a:lnSpc>
                <a:spcPts val="1798"/>
              </a:lnSpc>
              <a:spcBef>
                <a:spcPct val="0"/>
              </a:spcBef>
            </a:pPr>
            <a:r>
              <a:rPr lang="en-US" sz="1298" b="1">
                <a:solidFill>
                  <a:srgbClr val="FFFFFF"/>
                </a:solidFill>
                <a:latin typeface="Montserrat Bold"/>
                <a:ea typeface="Montserrat Bold"/>
                <a:cs typeface="Montserrat Bold"/>
                <a:sym typeface="Montserrat Bold"/>
              </a:rPr>
              <a:t>Camp d’été</a:t>
            </a:r>
          </a:p>
        </p:txBody>
      </p:sp>
      <p:sp>
        <p:nvSpPr>
          <p:cNvPr id="24" name="TextBox 24"/>
          <p:cNvSpPr txBox="1"/>
          <p:nvPr/>
        </p:nvSpPr>
        <p:spPr>
          <a:xfrm>
            <a:off x="1674139" y="8475498"/>
            <a:ext cx="3225356" cy="207591"/>
          </a:xfrm>
          <a:prstGeom prst="rect">
            <a:avLst/>
          </a:prstGeom>
        </p:spPr>
        <p:txBody>
          <a:bodyPr lIns="0" tIns="0" rIns="0" bIns="0" rtlCol="0" anchor="t">
            <a:spAutoFit/>
          </a:bodyPr>
          <a:lstStyle/>
          <a:p>
            <a:pPr marL="0" lvl="0" indent="0" algn="l">
              <a:lnSpc>
                <a:spcPts val="1798"/>
              </a:lnSpc>
              <a:spcBef>
                <a:spcPct val="0"/>
              </a:spcBef>
            </a:pPr>
            <a:r>
              <a:rPr lang="en-US" sz="1298" b="1">
                <a:solidFill>
                  <a:srgbClr val="FFFFFF"/>
                </a:solidFill>
                <a:latin typeface="Montserrat Bold"/>
                <a:ea typeface="Montserrat Bold"/>
                <a:cs typeface="Montserrat Bold"/>
                <a:sym typeface="Montserrat Bold"/>
              </a:rPr>
              <a:t>Préparation de l’été</a:t>
            </a:r>
          </a:p>
        </p:txBody>
      </p:sp>
      <p:sp>
        <p:nvSpPr>
          <p:cNvPr id="25" name="TextBox 25"/>
          <p:cNvSpPr txBox="1"/>
          <p:nvPr/>
        </p:nvSpPr>
        <p:spPr>
          <a:xfrm>
            <a:off x="1674139" y="4064556"/>
            <a:ext cx="3225356" cy="207591"/>
          </a:xfrm>
          <a:prstGeom prst="rect">
            <a:avLst/>
          </a:prstGeom>
        </p:spPr>
        <p:txBody>
          <a:bodyPr lIns="0" tIns="0" rIns="0" bIns="0" rtlCol="0" anchor="t">
            <a:spAutoFit/>
          </a:bodyPr>
          <a:lstStyle/>
          <a:p>
            <a:pPr marL="0" lvl="0" indent="0" algn="l">
              <a:lnSpc>
                <a:spcPts val="1798"/>
              </a:lnSpc>
              <a:spcBef>
                <a:spcPct val="0"/>
              </a:spcBef>
            </a:pPr>
            <a:r>
              <a:rPr lang="en-US" sz="1298" b="1">
                <a:solidFill>
                  <a:srgbClr val="FFFFFF"/>
                </a:solidFill>
                <a:latin typeface="Montserrat Bold"/>
                <a:ea typeface="Montserrat Bold"/>
                <a:cs typeface="Montserrat Bold"/>
                <a:sym typeface="Montserrat Bold"/>
              </a:rPr>
              <a:t>Vie du groupe</a:t>
            </a:r>
          </a:p>
        </p:txBody>
      </p:sp>
      <p:sp>
        <p:nvSpPr>
          <p:cNvPr id="26" name="TextBox 26"/>
          <p:cNvSpPr txBox="1"/>
          <p:nvPr/>
        </p:nvSpPr>
        <p:spPr>
          <a:xfrm>
            <a:off x="1593639" y="2120319"/>
            <a:ext cx="5736629" cy="168275"/>
          </a:xfrm>
          <a:prstGeom prst="rect">
            <a:avLst/>
          </a:prstGeom>
        </p:spPr>
        <p:txBody>
          <a:bodyPr lIns="0" tIns="0" rIns="0" bIns="0" rtlCol="0" anchor="t">
            <a:spAutoFit/>
          </a:bodyPr>
          <a:lstStyle/>
          <a:p>
            <a:pPr algn="just">
              <a:lnSpc>
                <a:spcPts val="1373"/>
              </a:lnSpc>
            </a:pPr>
            <a:r>
              <a:rPr lang="en-US" sz="998" b="1" spc="9">
                <a:solidFill>
                  <a:srgbClr val="96BF0D"/>
                </a:solidFill>
                <a:latin typeface="Montserrat Bold"/>
                <a:ea typeface="Montserrat Bold"/>
                <a:cs typeface="Montserrat Bold"/>
                <a:sym typeface="Montserrat Bold"/>
              </a:rPr>
              <a:t>Aboutissement de l’année</a:t>
            </a:r>
          </a:p>
        </p:txBody>
      </p:sp>
      <p:sp>
        <p:nvSpPr>
          <p:cNvPr id="27" name="TextBox 27"/>
          <p:cNvSpPr txBox="1"/>
          <p:nvPr/>
        </p:nvSpPr>
        <p:spPr>
          <a:xfrm>
            <a:off x="1593639" y="4319772"/>
            <a:ext cx="5736629" cy="168275"/>
          </a:xfrm>
          <a:prstGeom prst="rect">
            <a:avLst/>
          </a:prstGeom>
        </p:spPr>
        <p:txBody>
          <a:bodyPr lIns="0" tIns="0" rIns="0" bIns="0" rtlCol="0" anchor="t">
            <a:spAutoFit/>
          </a:bodyPr>
          <a:lstStyle/>
          <a:p>
            <a:pPr algn="just">
              <a:lnSpc>
                <a:spcPts val="1373"/>
              </a:lnSpc>
            </a:pPr>
            <a:r>
              <a:rPr lang="en-US" sz="998" b="1" spc="9">
                <a:solidFill>
                  <a:srgbClr val="96BF0D"/>
                </a:solidFill>
                <a:latin typeface="Montserrat Bold"/>
                <a:ea typeface="Montserrat Bold"/>
                <a:cs typeface="Montserrat Bold"/>
                <a:sym typeface="Montserrat Bold"/>
              </a:rPr>
              <a:t>La place des responsables et des parents au sein du groupe </a:t>
            </a:r>
          </a:p>
        </p:txBody>
      </p:sp>
      <p:sp>
        <p:nvSpPr>
          <p:cNvPr id="28" name="TextBox 28"/>
          <p:cNvSpPr txBox="1"/>
          <p:nvPr/>
        </p:nvSpPr>
        <p:spPr>
          <a:xfrm>
            <a:off x="1593639" y="6527343"/>
            <a:ext cx="5736629" cy="168275"/>
          </a:xfrm>
          <a:prstGeom prst="rect">
            <a:avLst/>
          </a:prstGeom>
        </p:spPr>
        <p:txBody>
          <a:bodyPr lIns="0" tIns="0" rIns="0" bIns="0" rtlCol="0" anchor="t">
            <a:spAutoFit/>
          </a:bodyPr>
          <a:lstStyle/>
          <a:p>
            <a:pPr algn="just">
              <a:lnSpc>
                <a:spcPts val="1373"/>
              </a:lnSpc>
            </a:pPr>
            <a:r>
              <a:rPr lang="en-US" sz="998" b="1" spc="9">
                <a:solidFill>
                  <a:srgbClr val="96BF0D"/>
                </a:solidFill>
                <a:latin typeface="Montserrat Bold"/>
                <a:ea typeface="Montserrat Bold"/>
                <a:cs typeface="Montserrat Bold"/>
                <a:sym typeface="Montserrat Bold"/>
              </a:rPr>
              <a:t>La place du groupe dans l’association </a:t>
            </a:r>
          </a:p>
        </p:txBody>
      </p:sp>
      <p:sp>
        <p:nvSpPr>
          <p:cNvPr id="29" name="TextBox 29"/>
          <p:cNvSpPr txBox="1"/>
          <p:nvPr/>
        </p:nvSpPr>
        <p:spPr>
          <a:xfrm>
            <a:off x="1593639" y="8740239"/>
            <a:ext cx="5736629" cy="168275"/>
          </a:xfrm>
          <a:prstGeom prst="rect">
            <a:avLst/>
          </a:prstGeom>
        </p:spPr>
        <p:txBody>
          <a:bodyPr lIns="0" tIns="0" rIns="0" bIns="0" rtlCol="0" anchor="t">
            <a:spAutoFit/>
          </a:bodyPr>
          <a:lstStyle/>
          <a:p>
            <a:pPr algn="just">
              <a:lnSpc>
                <a:spcPts val="1373"/>
              </a:lnSpc>
            </a:pPr>
            <a:r>
              <a:rPr lang="en-US" sz="998" b="1" spc="9">
                <a:solidFill>
                  <a:srgbClr val="96BF0D"/>
                </a:solidFill>
                <a:latin typeface="Montserrat Bold"/>
                <a:ea typeface="Montserrat Bold"/>
                <a:cs typeface="Montserrat Bold"/>
                <a:sym typeface="Montserrat Bold"/>
              </a:rPr>
              <a:t>La place de chacun dans l’organisation du camp </a:t>
            </a:r>
          </a:p>
        </p:txBody>
      </p:sp>
      <p:sp>
        <p:nvSpPr>
          <p:cNvPr id="30" name="TextBox 30"/>
          <p:cNvSpPr txBox="1"/>
          <p:nvPr/>
        </p:nvSpPr>
        <p:spPr>
          <a:xfrm>
            <a:off x="392759" y="384531"/>
            <a:ext cx="6017915" cy="276225"/>
          </a:xfrm>
          <a:prstGeom prst="rect">
            <a:avLst/>
          </a:prstGeom>
        </p:spPr>
        <p:txBody>
          <a:bodyPr lIns="0" tIns="0" rIns="0" bIns="0" rtlCol="0" anchor="t">
            <a:spAutoFit/>
          </a:bodyPr>
          <a:lstStyle/>
          <a:p>
            <a:pPr marL="0" lvl="0" indent="0" algn="l">
              <a:lnSpc>
                <a:spcPts val="2160"/>
              </a:lnSpc>
            </a:pPr>
            <a:r>
              <a:rPr lang="en-US" sz="1800">
                <a:solidFill>
                  <a:srgbClr val="FFFFFF"/>
                </a:solidFill>
                <a:latin typeface="DK Lemon Yellow Sun 2"/>
                <a:ea typeface="DK Lemon Yellow Sun 2"/>
                <a:cs typeface="DK Lemon Yellow Sun 2"/>
                <a:sym typeface="DK Lemon Yellow Sun 2"/>
              </a:rPr>
              <a:t>RAPPORT D’ACTIVITÉ</a:t>
            </a:r>
          </a:p>
        </p:txBody>
      </p:sp>
      <p:sp>
        <p:nvSpPr>
          <p:cNvPr id="31" name="TextBox 31"/>
          <p:cNvSpPr txBox="1"/>
          <p:nvPr/>
        </p:nvSpPr>
        <p:spPr>
          <a:xfrm>
            <a:off x="7246801" y="9996002"/>
            <a:ext cx="95726" cy="316230"/>
          </a:xfrm>
          <a:prstGeom prst="rect">
            <a:avLst/>
          </a:prstGeom>
        </p:spPr>
        <p:txBody>
          <a:bodyPr lIns="0" tIns="0" rIns="0" bIns="0" rtlCol="0" anchor="t">
            <a:spAutoFit/>
          </a:bodyPr>
          <a:lstStyle/>
          <a:p>
            <a:pPr algn="l">
              <a:lnSpc>
                <a:spcPts val="2520"/>
              </a:lnSpc>
            </a:pPr>
            <a:r>
              <a:rPr lang="en-US" sz="1800">
                <a:solidFill>
                  <a:srgbClr val="000000"/>
                </a:solidFill>
                <a:latin typeface="DK Lemon Yellow Sun 1"/>
                <a:ea typeface="DK Lemon Yellow Sun 1"/>
                <a:cs typeface="DK Lemon Yellow Sun 1"/>
                <a:sym typeface="DK Lemon Yellow Sun 1"/>
              </a:rPr>
              <a:t>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2050" y="298811"/>
            <a:ext cx="2523867" cy="457189"/>
            <a:chOff x="0" y="0"/>
            <a:chExt cx="904497" cy="163846"/>
          </a:xfrm>
        </p:grpSpPr>
        <p:sp>
          <p:nvSpPr>
            <p:cNvPr id="3" name="Freeform 3"/>
            <p:cNvSpPr/>
            <p:nvPr/>
          </p:nvSpPr>
          <p:spPr>
            <a:xfrm>
              <a:off x="0" y="0"/>
              <a:ext cx="904497" cy="163846"/>
            </a:xfrm>
            <a:custGeom>
              <a:avLst/>
              <a:gdLst/>
              <a:ahLst/>
              <a:cxnLst/>
              <a:rect l="l" t="t" r="r" b="b"/>
              <a:pathLst>
                <a:path w="904497" h="163846">
                  <a:moveTo>
                    <a:pt x="0" y="0"/>
                  </a:moveTo>
                  <a:lnTo>
                    <a:pt x="904497" y="0"/>
                  </a:lnTo>
                  <a:lnTo>
                    <a:pt x="904497" y="163846"/>
                  </a:lnTo>
                  <a:lnTo>
                    <a:pt x="0" y="163846"/>
                  </a:lnTo>
                  <a:close/>
                </a:path>
              </a:pathLst>
            </a:custGeom>
            <a:solidFill>
              <a:srgbClr val="29A3C0"/>
            </a:solidFill>
          </p:spPr>
        </p:sp>
        <p:sp>
          <p:nvSpPr>
            <p:cNvPr id="4" name="TextBox 4"/>
            <p:cNvSpPr txBox="1"/>
            <p:nvPr/>
          </p:nvSpPr>
          <p:spPr>
            <a:xfrm>
              <a:off x="0" y="-47625"/>
              <a:ext cx="904497" cy="211471"/>
            </a:xfrm>
            <a:prstGeom prst="rect">
              <a:avLst/>
            </a:prstGeom>
          </p:spPr>
          <p:txBody>
            <a:bodyPr lIns="50800" tIns="50800" rIns="50800" bIns="50800" rtlCol="0" anchor="ctr"/>
            <a:lstStyle/>
            <a:p>
              <a:pPr algn="ctr">
                <a:lnSpc>
                  <a:spcPts val="2308"/>
                </a:lnSpc>
              </a:pPr>
              <a:endParaRPr/>
            </a:p>
          </p:txBody>
        </p:sp>
      </p:grpSp>
      <p:sp>
        <p:nvSpPr>
          <p:cNvPr id="5" name="TextBox 5"/>
          <p:cNvSpPr txBox="1"/>
          <p:nvPr/>
        </p:nvSpPr>
        <p:spPr>
          <a:xfrm>
            <a:off x="392759" y="384531"/>
            <a:ext cx="6017915" cy="276203"/>
          </a:xfrm>
          <a:prstGeom prst="rect">
            <a:avLst/>
          </a:prstGeom>
        </p:spPr>
        <p:txBody>
          <a:bodyPr lIns="0" tIns="0" rIns="0" bIns="0" rtlCol="0" anchor="t">
            <a:spAutoFit/>
          </a:bodyPr>
          <a:lstStyle/>
          <a:p>
            <a:pPr marL="0" lvl="0" indent="0" algn="l">
              <a:lnSpc>
                <a:spcPts val="2160"/>
              </a:lnSpc>
            </a:pPr>
            <a:r>
              <a:rPr lang="en-US" sz="1800">
                <a:solidFill>
                  <a:srgbClr val="FFFFFF"/>
                </a:solidFill>
                <a:latin typeface="DK Lemon Yellow Sun 2"/>
                <a:ea typeface="DK Lemon Yellow Sun 2"/>
                <a:cs typeface="DK Lemon Yellow Sun 2"/>
                <a:sym typeface="DK Lemon Yellow Sun 2"/>
              </a:rPr>
              <a:t>RAPPORT FINANCIER</a:t>
            </a:r>
          </a:p>
        </p:txBody>
      </p:sp>
      <p:sp>
        <p:nvSpPr>
          <p:cNvPr id="6" name="TextBox 6"/>
          <p:cNvSpPr txBox="1"/>
          <p:nvPr/>
        </p:nvSpPr>
        <p:spPr>
          <a:xfrm>
            <a:off x="288640" y="1049052"/>
            <a:ext cx="6922384" cy="511131"/>
          </a:xfrm>
          <a:prstGeom prst="rect">
            <a:avLst/>
          </a:prstGeom>
        </p:spPr>
        <p:txBody>
          <a:bodyPr lIns="0" tIns="0" rIns="0" bIns="0" rtlCol="0" anchor="t">
            <a:spAutoFit/>
          </a:bodyPr>
          <a:lstStyle/>
          <a:p>
            <a:pPr algn="just">
              <a:lnSpc>
                <a:spcPts val="1373"/>
              </a:lnSpc>
            </a:pPr>
            <a:r>
              <a:rPr lang="en-US" sz="998" spc="9">
                <a:solidFill>
                  <a:srgbClr val="000000"/>
                </a:solidFill>
                <a:latin typeface="Montserrat"/>
                <a:ea typeface="Montserrat"/>
                <a:cs typeface="Montserrat"/>
                <a:sym typeface="Montserrat"/>
              </a:rPr>
              <a:t>DECRIRE LA SITUATION GENERALE DE LA STRUCTURE : RESULTAT COMPTABLE ET D’EXPLOITATION, TRESORERIE, RESULTAT DE LA POLITIQUE TARIFAIRE ET DESCRIPTION DE LA PARTICIPATION DES FAMILLES, PLACE DES SUBVNETIONS, DE LA FORMATION, DES DONS, ETC. </a:t>
            </a:r>
          </a:p>
        </p:txBody>
      </p:sp>
      <p:sp>
        <p:nvSpPr>
          <p:cNvPr id="7" name="TextBox 7"/>
          <p:cNvSpPr txBox="1"/>
          <p:nvPr/>
        </p:nvSpPr>
        <p:spPr>
          <a:xfrm>
            <a:off x="492482" y="7516113"/>
            <a:ext cx="3783487" cy="553807"/>
          </a:xfrm>
          <a:prstGeom prst="rect">
            <a:avLst/>
          </a:prstGeom>
        </p:spPr>
        <p:txBody>
          <a:bodyPr lIns="0" tIns="0" rIns="0" bIns="0" rtlCol="0" anchor="t">
            <a:spAutoFit/>
          </a:bodyPr>
          <a:lstStyle/>
          <a:p>
            <a:pPr algn="l">
              <a:lnSpc>
                <a:spcPts val="4081"/>
              </a:lnSpc>
            </a:pPr>
            <a:r>
              <a:rPr lang="en-US" sz="4207">
                <a:solidFill>
                  <a:srgbClr val="000000"/>
                </a:solidFill>
                <a:latin typeface="DK Lemon Yellow Sun 2"/>
                <a:ea typeface="DK Lemon Yellow Sun 2"/>
                <a:cs typeface="DK Lemon Yellow Sun 2"/>
                <a:sym typeface="DK Lemon Yellow Sun 2"/>
              </a:rPr>
              <a:t>En quelques chiffres</a:t>
            </a:r>
          </a:p>
        </p:txBody>
      </p:sp>
      <p:sp>
        <p:nvSpPr>
          <p:cNvPr id="8" name="TextBox 8"/>
          <p:cNvSpPr txBox="1"/>
          <p:nvPr/>
        </p:nvSpPr>
        <p:spPr>
          <a:xfrm>
            <a:off x="514183" y="8290316"/>
            <a:ext cx="553371" cy="553790"/>
          </a:xfrm>
          <a:prstGeom prst="rect">
            <a:avLst/>
          </a:prstGeom>
        </p:spPr>
        <p:txBody>
          <a:bodyPr lIns="0" tIns="0" rIns="0" bIns="0" rtlCol="0" anchor="t">
            <a:spAutoFit/>
          </a:bodyPr>
          <a:lstStyle/>
          <a:p>
            <a:pPr algn="l">
              <a:lnSpc>
                <a:spcPts val="4081"/>
              </a:lnSpc>
            </a:pPr>
            <a:r>
              <a:rPr lang="en-US" sz="4207">
                <a:solidFill>
                  <a:srgbClr val="96BF0D"/>
                </a:solidFill>
                <a:latin typeface="DK Lemon Yellow Sun 2"/>
                <a:ea typeface="DK Lemon Yellow Sun 2"/>
                <a:cs typeface="DK Lemon Yellow Sun 2"/>
                <a:sym typeface="DK Lemon Yellow Sun 2"/>
              </a:rPr>
              <a:t>x€</a:t>
            </a:r>
          </a:p>
        </p:txBody>
      </p:sp>
      <p:sp>
        <p:nvSpPr>
          <p:cNvPr id="9" name="TextBox 9"/>
          <p:cNvSpPr txBox="1"/>
          <p:nvPr/>
        </p:nvSpPr>
        <p:spPr>
          <a:xfrm>
            <a:off x="514183" y="9334408"/>
            <a:ext cx="553371" cy="553790"/>
          </a:xfrm>
          <a:prstGeom prst="rect">
            <a:avLst/>
          </a:prstGeom>
        </p:spPr>
        <p:txBody>
          <a:bodyPr lIns="0" tIns="0" rIns="0" bIns="0" rtlCol="0" anchor="t">
            <a:spAutoFit/>
          </a:bodyPr>
          <a:lstStyle/>
          <a:p>
            <a:pPr algn="l">
              <a:lnSpc>
                <a:spcPts val="4081"/>
              </a:lnSpc>
            </a:pPr>
            <a:r>
              <a:rPr lang="en-US" sz="4207">
                <a:solidFill>
                  <a:srgbClr val="F7A800"/>
                </a:solidFill>
                <a:latin typeface="DK Lemon Yellow Sun 2"/>
                <a:ea typeface="DK Lemon Yellow Sun 2"/>
                <a:cs typeface="DK Lemon Yellow Sun 2"/>
                <a:sym typeface="DK Lemon Yellow Sun 2"/>
              </a:rPr>
              <a:t>x€</a:t>
            </a:r>
          </a:p>
        </p:txBody>
      </p:sp>
      <p:sp>
        <p:nvSpPr>
          <p:cNvPr id="10" name="TextBox 10"/>
          <p:cNvSpPr txBox="1"/>
          <p:nvPr/>
        </p:nvSpPr>
        <p:spPr>
          <a:xfrm>
            <a:off x="4016086" y="8290316"/>
            <a:ext cx="553371" cy="553790"/>
          </a:xfrm>
          <a:prstGeom prst="rect">
            <a:avLst/>
          </a:prstGeom>
        </p:spPr>
        <p:txBody>
          <a:bodyPr lIns="0" tIns="0" rIns="0" bIns="0" rtlCol="0" anchor="t">
            <a:spAutoFit/>
          </a:bodyPr>
          <a:lstStyle/>
          <a:p>
            <a:pPr algn="l">
              <a:lnSpc>
                <a:spcPts val="4081"/>
              </a:lnSpc>
            </a:pPr>
            <a:r>
              <a:rPr lang="en-US" sz="4207">
                <a:solidFill>
                  <a:srgbClr val="29A3C0"/>
                </a:solidFill>
                <a:latin typeface="DK Lemon Yellow Sun 2"/>
                <a:ea typeface="DK Lemon Yellow Sun 2"/>
                <a:cs typeface="DK Lemon Yellow Sun 2"/>
                <a:sym typeface="DK Lemon Yellow Sun 2"/>
              </a:rPr>
              <a:t>x€</a:t>
            </a:r>
          </a:p>
        </p:txBody>
      </p:sp>
      <p:sp>
        <p:nvSpPr>
          <p:cNvPr id="11" name="TextBox 11"/>
          <p:cNvSpPr txBox="1"/>
          <p:nvPr/>
        </p:nvSpPr>
        <p:spPr>
          <a:xfrm>
            <a:off x="3998618" y="9338625"/>
            <a:ext cx="553371" cy="553790"/>
          </a:xfrm>
          <a:prstGeom prst="rect">
            <a:avLst/>
          </a:prstGeom>
        </p:spPr>
        <p:txBody>
          <a:bodyPr lIns="0" tIns="0" rIns="0" bIns="0" rtlCol="0" anchor="t">
            <a:spAutoFit/>
          </a:bodyPr>
          <a:lstStyle/>
          <a:p>
            <a:pPr algn="l">
              <a:lnSpc>
                <a:spcPts val="4081"/>
              </a:lnSpc>
            </a:pPr>
            <a:r>
              <a:rPr lang="en-US" sz="4207">
                <a:solidFill>
                  <a:srgbClr val="F26633"/>
                </a:solidFill>
                <a:latin typeface="DK Lemon Yellow Sun 2"/>
                <a:ea typeface="DK Lemon Yellow Sun 2"/>
                <a:cs typeface="DK Lemon Yellow Sun 2"/>
                <a:sym typeface="DK Lemon Yellow Sun 2"/>
              </a:rPr>
              <a:t>x€</a:t>
            </a:r>
          </a:p>
        </p:txBody>
      </p:sp>
      <p:sp>
        <p:nvSpPr>
          <p:cNvPr id="12" name="TextBox 12"/>
          <p:cNvSpPr txBox="1"/>
          <p:nvPr/>
        </p:nvSpPr>
        <p:spPr>
          <a:xfrm>
            <a:off x="3987768" y="9873374"/>
            <a:ext cx="3062282" cy="162271"/>
          </a:xfrm>
          <a:prstGeom prst="rect">
            <a:avLst/>
          </a:prstGeom>
        </p:spPr>
        <p:txBody>
          <a:bodyPr lIns="0" tIns="0" rIns="0" bIns="0" rtlCol="0" anchor="t">
            <a:spAutoFit/>
          </a:bodyPr>
          <a:lstStyle/>
          <a:p>
            <a:pPr marL="0" lvl="0" indent="0" algn="l">
              <a:lnSpc>
                <a:spcPts val="1325"/>
              </a:lnSpc>
              <a:spcBef>
                <a:spcPct val="0"/>
              </a:spcBef>
            </a:pPr>
            <a:r>
              <a:rPr lang="en-US" sz="981" spc="58">
                <a:solidFill>
                  <a:srgbClr val="000000"/>
                </a:solidFill>
                <a:latin typeface="Montserrat"/>
                <a:ea typeface="Montserrat"/>
                <a:cs typeface="Montserrat"/>
                <a:sym typeface="Montserrat"/>
              </a:rPr>
              <a:t>DÉCRIRE D’OÙ ELLES VIENNENT</a:t>
            </a:r>
          </a:p>
        </p:txBody>
      </p:sp>
      <p:sp>
        <p:nvSpPr>
          <p:cNvPr id="13" name="TextBox 13"/>
          <p:cNvSpPr txBox="1"/>
          <p:nvPr/>
        </p:nvSpPr>
        <p:spPr>
          <a:xfrm>
            <a:off x="1067553" y="8402736"/>
            <a:ext cx="1858100" cy="396629"/>
          </a:xfrm>
          <a:prstGeom prst="rect">
            <a:avLst/>
          </a:prstGeom>
        </p:spPr>
        <p:txBody>
          <a:bodyPr lIns="0" tIns="0" rIns="0" bIns="0" rtlCol="0" anchor="t">
            <a:spAutoFit/>
          </a:bodyPr>
          <a:lstStyle/>
          <a:p>
            <a:pPr marL="0" lvl="0" indent="0" algn="l">
              <a:lnSpc>
                <a:spcPts val="1570"/>
              </a:lnSpc>
            </a:pPr>
            <a:r>
              <a:rPr lang="en-US" sz="1402" b="1" spc="84">
                <a:solidFill>
                  <a:srgbClr val="96BF0D"/>
                </a:solidFill>
                <a:latin typeface="Montserrat Bold"/>
                <a:ea typeface="Montserrat Bold"/>
                <a:cs typeface="Montserrat Bold"/>
                <a:sym typeface="Montserrat Bold"/>
              </a:rPr>
              <a:t>du résultat de la structure</a:t>
            </a:r>
          </a:p>
        </p:txBody>
      </p:sp>
      <p:sp>
        <p:nvSpPr>
          <p:cNvPr id="14" name="TextBox 14"/>
          <p:cNvSpPr txBox="1"/>
          <p:nvPr/>
        </p:nvSpPr>
        <p:spPr>
          <a:xfrm>
            <a:off x="1067553" y="9446829"/>
            <a:ext cx="1858100" cy="592581"/>
          </a:xfrm>
          <a:prstGeom prst="rect">
            <a:avLst/>
          </a:prstGeom>
        </p:spPr>
        <p:txBody>
          <a:bodyPr lIns="0" tIns="0" rIns="0" bIns="0" rtlCol="0" anchor="t">
            <a:spAutoFit/>
          </a:bodyPr>
          <a:lstStyle/>
          <a:p>
            <a:pPr algn="l">
              <a:lnSpc>
                <a:spcPts val="1570"/>
              </a:lnSpc>
            </a:pPr>
            <a:r>
              <a:rPr lang="en-US" sz="1402" b="1" spc="84">
                <a:solidFill>
                  <a:srgbClr val="F7A800"/>
                </a:solidFill>
                <a:latin typeface="Montserrat Semi-Bold"/>
                <a:ea typeface="Montserrat Semi-Bold"/>
                <a:cs typeface="Montserrat Semi-Bold"/>
                <a:sym typeface="Montserrat Semi-Bold"/>
              </a:rPr>
              <a:t>Résultat du camp d’été </a:t>
            </a:r>
          </a:p>
          <a:p>
            <a:pPr marL="0" lvl="0" indent="0" algn="l">
              <a:lnSpc>
                <a:spcPts val="1570"/>
              </a:lnSpc>
            </a:pPr>
            <a:endParaRPr lang="en-US" sz="1402" b="1" spc="84">
              <a:solidFill>
                <a:srgbClr val="F7A800"/>
              </a:solidFill>
              <a:latin typeface="Montserrat Semi-Bold"/>
              <a:ea typeface="Montserrat Semi-Bold"/>
              <a:cs typeface="Montserrat Semi-Bold"/>
              <a:sym typeface="Montserrat Semi-Bold"/>
            </a:endParaRPr>
          </a:p>
        </p:txBody>
      </p:sp>
      <p:sp>
        <p:nvSpPr>
          <p:cNvPr id="15" name="TextBox 15"/>
          <p:cNvSpPr txBox="1"/>
          <p:nvPr/>
        </p:nvSpPr>
        <p:spPr>
          <a:xfrm>
            <a:off x="4569457" y="8402736"/>
            <a:ext cx="2480593" cy="788533"/>
          </a:xfrm>
          <a:prstGeom prst="rect">
            <a:avLst/>
          </a:prstGeom>
        </p:spPr>
        <p:txBody>
          <a:bodyPr lIns="0" tIns="0" rIns="0" bIns="0" rtlCol="0" anchor="t">
            <a:spAutoFit/>
          </a:bodyPr>
          <a:lstStyle/>
          <a:p>
            <a:pPr algn="l">
              <a:lnSpc>
                <a:spcPts val="1570"/>
              </a:lnSpc>
            </a:pPr>
            <a:r>
              <a:rPr lang="en-US" sz="1402" b="1" spc="84">
                <a:solidFill>
                  <a:srgbClr val="29A3C0"/>
                </a:solidFill>
                <a:latin typeface="Montserrat Semi-Bold"/>
                <a:ea typeface="Montserrat Semi-Bold"/>
                <a:cs typeface="Montserrat Semi-Bold"/>
                <a:sym typeface="Montserrat Semi-Bold"/>
              </a:rPr>
              <a:t>coût moyen des activités annuelles par enfant (hors camps)</a:t>
            </a:r>
          </a:p>
          <a:p>
            <a:pPr marL="0" lvl="0" indent="0" algn="l">
              <a:lnSpc>
                <a:spcPts val="1570"/>
              </a:lnSpc>
            </a:pPr>
            <a:endParaRPr lang="en-US" sz="1402" b="1" spc="84">
              <a:solidFill>
                <a:srgbClr val="29A3C0"/>
              </a:solidFill>
              <a:latin typeface="Montserrat Semi-Bold"/>
              <a:ea typeface="Montserrat Semi-Bold"/>
              <a:cs typeface="Montserrat Semi-Bold"/>
              <a:sym typeface="Montserrat Semi-Bold"/>
            </a:endParaRPr>
          </a:p>
        </p:txBody>
      </p:sp>
      <p:sp>
        <p:nvSpPr>
          <p:cNvPr id="16" name="TextBox 16"/>
          <p:cNvSpPr txBox="1"/>
          <p:nvPr/>
        </p:nvSpPr>
        <p:spPr>
          <a:xfrm>
            <a:off x="4551989" y="9451046"/>
            <a:ext cx="1858100" cy="592581"/>
          </a:xfrm>
          <a:prstGeom prst="rect">
            <a:avLst/>
          </a:prstGeom>
        </p:spPr>
        <p:txBody>
          <a:bodyPr lIns="0" tIns="0" rIns="0" bIns="0" rtlCol="0" anchor="t">
            <a:spAutoFit/>
          </a:bodyPr>
          <a:lstStyle/>
          <a:p>
            <a:pPr algn="l">
              <a:lnSpc>
                <a:spcPts val="1570"/>
              </a:lnSpc>
            </a:pPr>
            <a:r>
              <a:rPr lang="en-US" sz="1402" b="1" spc="84">
                <a:solidFill>
                  <a:srgbClr val="F26633"/>
                </a:solidFill>
                <a:latin typeface="Montserrat Semi-Bold"/>
                <a:ea typeface="Montserrat Semi-Bold"/>
                <a:cs typeface="Montserrat Semi-Bold"/>
                <a:sym typeface="Montserrat Semi-Bold"/>
              </a:rPr>
              <a:t>de subventions territoriales</a:t>
            </a:r>
          </a:p>
          <a:p>
            <a:pPr marL="0" lvl="0" indent="0" algn="l">
              <a:lnSpc>
                <a:spcPts val="1570"/>
              </a:lnSpc>
            </a:pPr>
            <a:endParaRPr lang="en-US" sz="1402" b="1" spc="84">
              <a:solidFill>
                <a:srgbClr val="F26633"/>
              </a:solidFill>
              <a:latin typeface="Montserrat Semi-Bold"/>
              <a:ea typeface="Montserrat Semi-Bold"/>
              <a:cs typeface="Montserrat Semi-Bold"/>
              <a:sym typeface="Montserrat Semi-Bold"/>
            </a:endParaRPr>
          </a:p>
        </p:txBody>
      </p:sp>
      <p:sp>
        <p:nvSpPr>
          <p:cNvPr id="17" name="TextBox 17"/>
          <p:cNvSpPr txBox="1"/>
          <p:nvPr/>
        </p:nvSpPr>
        <p:spPr>
          <a:xfrm>
            <a:off x="7246801" y="9996002"/>
            <a:ext cx="90488" cy="316230"/>
          </a:xfrm>
          <a:prstGeom prst="rect">
            <a:avLst/>
          </a:prstGeom>
        </p:spPr>
        <p:txBody>
          <a:bodyPr lIns="0" tIns="0" rIns="0" bIns="0" rtlCol="0" anchor="t">
            <a:spAutoFit/>
          </a:bodyPr>
          <a:lstStyle/>
          <a:p>
            <a:pPr algn="l">
              <a:lnSpc>
                <a:spcPts val="2520"/>
              </a:lnSpc>
            </a:pPr>
            <a:r>
              <a:rPr lang="en-US" sz="1800">
                <a:solidFill>
                  <a:srgbClr val="000000"/>
                </a:solidFill>
                <a:latin typeface="DK Lemon Yellow Sun 1"/>
                <a:ea typeface="DK Lemon Yellow Sun 1"/>
                <a:cs typeface="DK Lemon Yellow Sun 1"/>
                <a:sym typeface="DK Lemon Yellow Sun 1"/>
              </a:rPr>
              <a:t>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2050" y="298811"/>
            <a:ext cx="2428317" cy="457189"/>
            <a:chOff x="0" y="0"/>
            <a:chExt cx="870254" cy="163846"/>
          </a:xfrm>
        </p:grpSpPr>
        <p:sp>
          <p:nvSpPr>
            <p:cNvPr id="3" name="Freeform 3"/>
            <p:cNvSpPr/>
            <p:nvPr/>
          </p:nvSpPr>
          <p:spPr>
            <a:xfrm>
              <a:off x="0" y="0"/>
              <a:ext cx="870254" cy="163846"/>
            </a:xfrm>
            <a:custGeom>
              <a:avLst/>
              <a:gdLst/>
              <a:ahLst/>
              <a:cxnLst/>
              <a:rect l="l" t="t" r="r" b="b"/>
              <a:pathLst>
                <a:path w="870254" h="163846">
                  <a:moveTo>
                    <a:pt x="0" y="0"/>
                  </a:moveTo>
                  <a:lnTo>
                    <a:pt x="870254" y="0"/>
                  </a:lnTo>
                  <a:lnTo>
                    <a:pt x="870254" y="163846"/>
                  </a:lnTo>
                  <a:lnTo>
                    <a:pt x="0" y="163846"/>
                  </a:lnTo>
                  <a:close/>
                </a:path>
              </a:pathLst>
            </a:custGeom>
            <a:solidFill>
              <a:srgbClr val="29A3C0"/>
            </a:solidFill>
          </p:spPr>
        </p:sp>
        <p:sp>
          <p:nvSpPr>
            <p:cNvPr id="4" name="TextBox 4"/>
            <p:cNvSpPr txBox="1"/>
            <p:nvPr/>
          </p:nvSpPr>
          <p:spPr>
            <a:xfrm>
              <a:off x="0" y="-47625"/>
              <a:ext cx="870254" cy="211471"/>
            </a:xfrm>
            <a:prstGeom prst="rect">
              <a:avLst/>
            </a:prstGeom>
          </p:spPr>
          <p:txBody>
            <a:bodyPr lIns="50800" tIns="50800" rIns="50800" bIns="50800" rtlCol="0" anchor="ctr"/>
            <a:lstStyle/>
            <a:p>
              <a:pPr algn="ctr">
                <a:lnSpc>
                  <a:spcPts val="2308"/>
                </a:lnSpc>
              </a:pPr>
              <a:endParaRPr/>
            </a:p>
          </p:txBody>
        </p:sp>
      </p:grpSp>
      <p:sp>
        <p:nvSpPr>
          <p:cNvPr id="5" name="Freeform 5"/>
          <p:cNvSpPr/>
          <p:nvPr/>
        </p:nvSpPr>
        <p:spPr>
          <a:xfrm>
            <a:off x="2025550" y="1722565"/>
            <a:ext cx="3508901" cy="7246869"/>
          </a:xfrm>
          <a:custGeom>
            <a:avLst/>
            <a:gdLst/>
            <a:ahLst/>
            <a:cxnLst/>
            <a:rect l="l" t="t" r="r" b="b"/>
            <a:pathLst>
              <a:path w="3508901" h="7246869">
                <a:moveTo>
                  <a:pt x="0" y="0"/>
                </a:moveTo>
                <a:lnTo>
                  <a:pt x="3508900" y="0"/>
                </a:lnTo>
                <a:lnTo>
                  <a:pt x="3508900" y="7246870"/>
                </a:lnTo>
                <a:lnTo>
                  <a:pt x="0" y="7246870"/>
                </a:lnTo>
                <a:lnTo>
                  <a:pt x="0" y="0"/>
                </a:lnTo>
                <a:close/>
              </a:path>
            </a:pathLst>
          </a:custGeom>
          <a:blipFill>
            <a:blip r:embed="rId2"/>
            <a:stretch>
              <a:fillRect/>
            </a:stretch>
          </a:blipFill>
        </p:spPr>
      </p:sp>
      <p:sp>
        <p:nvSpPr>
          <p:cNvPr id="6" name="TextBox 6"/>
          <p:cNvSpPr txBox="1"/>
          <p:nvPr/>
        </p:nvSpPr>
        <p:spPr>
          <a:xfrm>
            <a:off x="392759" y="384531"/>
            <a:ext cx="6017915" cy="276203"/>
          </a:xfrm>
          <a:prstGeom prst="rect">
            <a:avLst/>
          </a:prstGeom>
        </p:spPr>
        <p:txBody>
          <a:bodyPr lIns="0" tIns="0" rIns="0" bIns="0" rtlCol="0" anchor="t">
            <a:spAutoFit/>
          </a:bodyPr>
          <a:lstStyle/>
          <a:p>
            <a:pPr marL="0" lvl="0" indent="0" algn="l">
              <a:lnSpc>
                <a:spcPts val="2160"/>
              </a:lnSpc>
            </a:pPr>
            <a:r>
              <a:rPr lang="en-US" sz="1800">
                <a:solidFill>
                  <a:srgbClr val="FFFFFF"/>
                </a:solidFill>
                <a:latin typeface="DK Lemon Yellow Sun 2"/>
                <a:ea typeface="DK Lemon Yellow Sun 2"/>
                <a:cs typeface="DK Lemon Yellow Sun 2"/>
                <a:sym typeface="DK Lemon Yellow Sun 2"/>
              </a:rPr>
              <a:t>RAPPORT FINANCIER </a:t>
            </a:r>
          </a:p>
        </p:txBody>
      </p:sp>
      <p:sp>
        <p:nvSpPr>
          <p:cNvPr id="7" name="TextBox 7"/>
          <p:cNvSpPr txBox="1"/>
          <p:nvPr/>
        </p:nvSpPr>
        <p:spPr>
          <a:xfrm>
            <a:off x="7246801" y="9996002"/>
            <a:ext cx="87948" cy="316230"/>
          </a:xfrm>
          <a:prstGeom prst="rect">
            <a:avLst/>
          </a:prstGeom>
        </p:spPr>
        <p:txBody>
          <a:bodyPr lIns="0" tIns="0" rIns="0" bIns="0" rtlCol="0" anchor="t">
            <a:spAutoFit/>
          </a:bodyPr>
          <a:lstStyle/>
          <a:p>
            <a:pPr algn="l">
              <a:lnSpc>
                <a:spcPts val="2520"/>
              </a:lnSpc>
            </a:pPr>
            <a:r>
              <a:rPr lang="en-US" sz="1800">
                <a:solidFill>
                  <a:srgbClr val="000000"/>
                </a:solidFill>
                <a:latin typeface="DK Lemon Yellow Sun 1"/>
                <a:ea typeface="DK Lemon Yellow Sun 1"/>
                <a:cs typeface="DK Lemon Yellow Sun 1"/>
                <a:sym typeface="DK Lemon Yellow Sun 1"/>
              </a:rPr>
              <a:t>6</a:t>
            </a:r>
          </a:p>
        </p:txBody>
      </p:sp>
      <p:sp>
        <p:nvSpPr>
          <p:cNvPr id="8" name="TextBox 8"/>
          <p:cNvSpPr txBox="1"/>
          <p:nvPr/>
        </p:nvSpPr>
        <p:spPr>
          <a:xfrm>
            <a:off x="392759" y="861884"/>
            <a:ext cx="4497476" cy="167662"/>
          </a:xfrm>
          <a:prstGeom prst="rect">
            <a:avLst/>
          </a:prstGeom>
        </p:spPr>
        <p:txBody>
          <a:bodyPr lIns="0" tIns="0" rIns="0" bIns="0" rtlCol="0" anchor="t">
            <a:spAutoFit/>
          </a:bodyPr>
          <a:lstStyle/>
          <a:p>
            <a:pPr algn="ctr">
              <a:lnSpc>
                <a:spcPts val="1320"/>
              </a:lnSpc>
              <a:spcBef>
                <a:spcPct val="0"/>
              </a:spcBef>
            </a:pPr>
            <a:r>
              <a:rPr lang="en-US" sz="1200" b="1">
                <a:solidFill>
                  <a:srgbClr val="29A3C0"/>
                </a:solidFill>
                <a:latin typeface="Montserrat Bold"/>
                <a:ea typeface="Montserrat Bold"/>
                <a:cs typeface="Montserrat Bold"/>
                <a:sym typeface="Montserrat Bold"/>
              </a:rPr>
              <a:t>Résumé comptable de l’année 2024 arrêté au 12/09/2025</a:t>
            </a:r>
          </a:p>
        </p:txBody>
      </p:sp>
      <p:sp>
        <p:nvSpPr>
          <p:cNvPr id="9" name="TextBox 9"/>
          <p:cNvSpPr txBox="1"/>
          <p:nvPr/>
        </p:nvSpPr>
        <p:spPr>
          <a:xfrm rot="-1609996">
            <a:off x="1688452" y="4823101"/>
            <a:ext cx="4497476" cy="796290"/>
          </a:xfrm>
          <a:prstGeom prst="rect">
            <a:avLst/>
          </a:prstGeom>
        </p:spPr>
        <p:txBody>
          <a:bodyPr lIns="0" tIns="0" rIns="0" bIns="0" rtlCol="0" anchor="t">
            <a:spAutoFit/>
          </a:bodyPr>
          <a:lstStyle/>
          <a:p>
            <a:pPr algn="ctr">
              <a:lnSpc>
                <a:spcPts val="2089"/>
              </a:lnSpc>
              <a:spcBef>
                <a:spcPct val="0"/>
              </a:spcBef>
            </a:pPr>
            <a:r>
              <a:rPr lang="en-US" sz="1899" b="1">
                <a:solidFill>
                  <a:srgbClr val="BD1220"/>
                </a:solidFill>
                <a:latin typeface="Montserrat Bold"/>
                <a:ea typeface="Montserrat Bold"/>
                <a:cs typeface="Montserrat Bold"/>
                <a:sym typeface="Montserrat Bold"/>
              </a:rPr>
              <a:t>COLLER ICI UNE CAPTURE D’ECRAN DES CHARGES </a:t>
            </a:r>
          </a:p>
          <a:p>
            <a:pPr algn="ctr">
              <a:lnSpc>
                <a:spcPts val="2199"/>
              </a:lnSpc>
              <a:spcBef>
                <a:spcPct val="0"/>
              </a:spcBef>
            </a:pPr>
            <a:endParaRPr lang="en-US" sz="1899" b="1">
              <a:solidFill>
                <a:srgbClr val="BD1220"/>
              </a:solidFill>
              <a:latin typeface="Montserrat Bold"/>
              <a:ea typeface="Montserrat Bold"/>
              <a:cs typeface="Montserrat Bold"/>
              <a:sym typeface="Montserrat Bold"/>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2049</Words>
  <Application>Microsoft Office PowerPoint</Application>
  <PresentationFormat>Personnalisé</PresentationFormat>
  <Paragraphs>260</Paragraphs>
  <Slides>17</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17</vt:i4>
      </vt:variant>
    </vt:vector>
  </HeadingPairs>
  <TitlesOfParts>
    <vt:vector size="27" baseType="lpstr">
      <vt:lpstr>DK Lemon Yellow Sun</vt:lpstr>
      <vt:lpstr>Calibri</vt:lpstr>
      <vt:lpstr>Montserrat</vt:lpstr>
      <vt:lpstr>Montserrat Semi-Bold Italics</vt:lpstr>
      <vt:lpstr>Arial</vt:lpstr>
      <vt:lpstr>Montserrat Bold</vt:lpstr>
      <vt:lpstr>Montserrat Semi-Bold</vt:lpstr>
      <vt:lpstr>DK Lemon Yellow Sun 1</vt:lpstr>
      <vt:lpstr>DK Lemon Yellow Sun 2</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Dossier APL 2025</dc:title>
  <cp:lastModifiedBy>Aimy LOYE - EEDF</cp:lastModifiedBy>
  <cp:revision>4</cp:revision>
  <dcterms:created xsi:type="dcterms:W3CDTF">2006-08-16T00:00:00Z</dcterms:created>
  <dcterms:modified xsi:type="dcterms:W3CDTF">2025-09-29T15:49:45Z</dcterms:modified>
  <dc:identifier>DAGzavNqGjk</dc:identifier>
</cp:coreProperties>
</file>